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tags/tag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668" r:id="rId3"/>
    <p:sldId id="652" r:id="rId4"/>
    <p:sldId id="669" r:id="rId5"/>
    <p:sldId id="670" r:id="rId6"/>
    <p:sldId id="281" r:id="rId7"/>
    <p:sldId id="280" r:id="rId8"/>
    <p:sldId id="283" r:id="rId9"/>
    <p:sldId id="274" r:id="rId10"/>
    <p:sldId id="276" r:id="rId11"/>
    <p:sldId id="284" r:id="rId12"/>
    <p:sldId id="299" r:id="rId13"/>
    <p:sldId id="310" r:id="rId14"/>
    <p:sldId id="308" r:id="rId15"/>
    <p:sldId id="269" r:id="rId16"/>
    <p:sldId id="262" r:id="rId17"/>
    <p:sldId id="309" r:id="rId18"/>
    <p:sldId id="297" r:id="rId19"/>
    <p:sldId id="307" r:id="rId20"/>
    <p:sldId id="275" r:id="rId21"/>
    <p:sldId id="277" r:id="rId22"/>
    <p:sldId id="295" r:id="rId23"/>
    <p:sldId id="300" r:id="rId24"/>
    <p:sldId id="301" r:id="rId25"/>
    <p:sldId id="314" r:id="rId26"/>
    <p:sldId id="287" r:id="rId27"/>
    <p:sldId id="681" r:id="rId28"/>
    <p:sldId id="672" r:id="rId29"/>
    <p:sldId id="302" r:id="rId30"/>
    <p:sldId id="671" r:id="rId31"/>
    <p:sldId id="288" r:id="rId32"/>
    <p:sldId id="289" r:id="rId33"/>
    <p:sldId id="279" r:id="rId34"/>
    <p:sldId id="311" r:id="rId35"/>
    <p:sldId id="257" r:id="rId36"/>
    <p:sldId id="260" r:id="rId37"/>
    <p:sldId id="294" r:id="rId38"/>
    <p:sldId id="315" r:id="rId39"/>
    <p:sldId id="312" r:id="rId40"/>
    <p:sldId id="313" r:id="rId41"/>
    <p:sldId id="291" r:id="rId42"/>
    <p:sldId id="290" r:id="rId43"/>
    <p:sldId id="261" r:id="rId44"/>
    <p:sldId id="264" r:id="rId45"/>
    <p:sldId id="285" r:id="rId46"/>
    <p:sldId id="679" r:id="rId47"/>
    <p:sldId id="303" r:id="rId48"/>
    <p:sldId id="317" r:id="rId49"/>
    <p:sldId id="316" r:id="rId50"/>
    <p:sldId id="265" r:id="rId51"/>
    <p:sldId id="266" r:id="rId52"/>
    <p:sldId id="673" r:id="rId53"/>
    <p:sldId id="680" r:id="rId54"/>
    <p:sldId id="292" r:id="rId55"/>
    <p:sldId id="258" r:id="rId56"/>
    <p:sldId id="296" r:id="rId57"/>
    <p:sldId id="293" r:id="rId58"/>
    <p:sldId id="298" r:id="rId59"/>
    <p:sldId id="676" r:id="rId60"/>
    <p:sldId id="282" r:id="rId61"/>
    <p:sldId id="674" r:id="rId62"/>
    <p:sldId id="685" r:id="rId63"/>
    <p:sldId id="387" r:id="rId64"/>
    <p:sldId id="379" r:id="rId65"/>
    <p:sldId id="637" r:id="rId66"/>
    <p:sldId id="638" r:id="rId67"/>
    <p:sldId id="636" r:id="rId68"/>
    <p:sldId id="635" r:id="rId69"/>
    <p:sldId id="406" r:id="rId70"/>
    <p:sldId id="503" r:id="rId71"/>
    <p:sldId id="539" r:id="rId72"/>
    <p:sldId id="651" r:id="rId73"/>
    <p:sldId id="653" r:id="rId74"/>
    <p:sldId id="484" r:id="rId75"/>
    <p:sldId id="666" r:id="rId76"/>
    <p:sldId id="391" r:id="rId77"/>
    <p:sldId id="506" r:id="rId78"/>
    <p:sldId id="641" r:id="rId79"/>
    <p:sldId id="436" r:id="rId80"/>
    <p:sldId id="472" r:id="rId81"/>
    <p:sldId id="319" r:id="rId82"/>
    <p:sldId id="684" r:id="rId83"/>
    <p:sldId id="324" r:id="rId84"/>
    <p:sldId id="470" r:id="rId85"/>
    <p:sldId id="414" r:id="rId86"/>
    <p:sldId id="415" r:id="rId87"/>
    <p:sldId id="661" r:id="rId88"/>
    <p:sldId id="664" r:id="rId89"/>
    <p:sldId id="370" r:id="rId90"/>
    <p:sldId id="326" r:id="rId91"/>
    <p:sldId id="482" r:id="rId92"/>
    <p:sldId id="327" r:id="rId93"/>
    <p:sldId id="342" r:id="rId94"/>
    <p:sldId id="425" r:id="rId95"/>
    <p:sldId id="320" r:id="rId96"/>
    <p:sldId id="683" r:id="rId97"/>
    <p:sldId id="348" r:id="rId98"/>
    <p:sldId id="476" r:id="rId99"/>
    <p:sldId id="477" r:id="rId100"/>
    <p:sldId id="483" r:id="rId101"/>
    <p:sldId id="430" r:id="rId102"/>
    <p:sldId id="682" r:id="rId103"/>
    <p:sldId id="360" r:id="rId104"/>
    <p:sldId id="647" r:id="rId105"/>
    <p:sldId id="400" r:id="rId106"/>
    <p:sldId id="514" r:id="rId107"/>
    <p:sldId id="515" r:id="rId108"/>
    <p:sldId id="516" r:id="rId109"/>
    <p:sldId id="413" r:id="rId110"/>
    <p:sldId id="322" r:id="rId111"/>
    <p:sldId id="354" r:id="rId112"/>
    <p:sldId id="678" r:id="rId113"/>
    <p:sldId id="443" r:id="rId114"/>
    <p:sldId id="445" r:id="rId115"/>
    <p:sldId id="677" r:id="rId116"/>
    <p:sldId id="646" r:id="rId117"/>
    <p:sldId id="396" r:id="rId118"/>
    <p:sldId id="439" r:id="rId119"/>
    <p:sldId id="475" r:id="rId120"/>
    <p:sldId id="667" r:id="rId121"/>
    <p:sldId id="479" r:id="rId122"/>
    <p:sldId id="660" r:id="rId123"/>
    <p:sldId id="663" r:id="rId124"/>
    <p:sldId id="662"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19" autoAdjust="0"/>
    <p:restoredTop sz="93423"/>
  </p:normalViewPr>
  <p:slideViewPr>
    <p:cSldViewPr>
      <p:cViewPr varScale="1">
        <p:scale>
          <a:sx n="101" d="100"/>
          <a:sy n="101" d="100"/>
        </p:scale>
        <p:origin x="181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97CA91-24B7-4A8E-A0EF-C8B0A97C6EEE}" type="datetimeFigureOut">
              <a:rPr lang="en-GB" smtClean="0"/>
              <a:t>25/10/2021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12E65B-4236-43E2-AB04-8DD535B33B01}" type="slidenum">
              <a:rPr lang="en-GB" smtClean="0"/>
              <a:t>‹#›</a:t>
            </a:fld>
            <a:endParaRPr lang="en-GB"/>
          </a:p>
        </p:txBody>
      </p:sp>
    </p:spTree>
    <p:extLst>
      <p:ext uri="{BB962C8B-B14F-4D97-AF65-F5344CB8AC3E}">
        <p14:creationId xmlns:p14="http://schemas.microsoft.com/office/powerpoint/2010/main" val="332597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1</a:t>
            </a:fld>
            <a:endParaRPr lang="en-GB"/>
          </a:p>
        </p:txBody>
      </p:sp>
    </p:spTree>
    <p:extLst>
      <p:ext uri="{BB962C8B-B14F-4D97-AF65-F5344CB8AC3E}">
        <p14:creationId xmlns:p14="http://schemas.microsoft.com/office/powerpoint/2010/main" val="265252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Fake oscillations occur due to poor numerical integration scheme – using too large a time bin for numerical integration</a:t>
            </a:r>
          </a:p>
        </p:txBody>
      </p:sp>
      <p:sp>
        <p:nvSpPr>
          <p:cNvPr id="4" name="Slide Number Placeholder 3"/>
          <p:cNvSpPr>
            <a:spLocks noGrp="1"/>
          </p:cNvSpPr>
          <p:nvPr>
            <p:ph type="sldNum" sz="quarter" idx="5"/>
          </p:nvPr>
        </p:nvSpPr>
        <p:spPr/>
        <p:txBody>
          <a:bodyPr/>
          <a:lstStyle/>
          <a:p>
            <a:fld id="{3412E65B-4236-43E2-AB04-8DD535B33B01}" type="slidenum">
              <a:rPr lang="en-GB" smtClean="0"/>
              <a:t>30</a:t>
            </a:fld>
            <a:endParaRPr lang="en-GB"/>
          </a:p>
        </p:txBody>
      </p:sp>
    </p:spTree>
    <p:extLst>
      <p:ext uri="{BB962C8B-B14F-4D97-AF65-F5344CB8AC3E}">
        <p14:creationId xmlns:p14="http://schemas.microsoft.com/office/powerpoint/2010/main" val="260399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dash lines are nullclines, by setting each equation to zero and solving one variable e.g. f_1 as function of another other f_2</a:t>
            </a:r>
          </a:p>
        </p:txBody>
      </p:sp>
      <p:sp>
        <p:nvSpPr>
          <p:cNvPr id="4" name="Slide Number Placeholder 3"/>
          <p:cNvSpPr>
            <a:spLocks noGrp="1"/>
          </p:cNvSpPr>
          <p:nvPr>
            <p:ph type="sldNum" sz="quarter" idx="5"/>
          </p:nvPr>
        </p:nvSpPr>
        <p:spPr/>
        <p:txBody>
          <a:bodyPr/>
          <a:lstStyle/>
          <a:p>
            <a:fld id="{3412E65B-4236-43E2-AB04-8DD535B33B01}" type="slidenum">
              <a:rPr lang="en-GB" smtClean="0"/>
              <a:t>35</a:t>
            </a:fld>
            <a:endParaRPr lang="en-GB"/>
          </a:p>
        </p:txBody>
      </p:sp>
    </p:spTree>
    <p:extLst>
      <p:ext uri="{BB962C8B-B14F-4D97-AF65-F5344CB8AC3E}">
        <p14:creationId xmlns:p14="http://schemas.microsoft.com/office/powerpoint/2010/main" val="1004999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dirty="0"/>
              <a:t>“subsampling” Wallen, </a:t>
            </a:r>
            <a:r>
              <a:rPr lang="en-GB" sz="1200" i="1" dirty="0" err="1"/>
              <a:t>Ekeberg</a:t>
            </a:r>
            <a:r>
              <a:rPr lang="en-GB" sz="1200" i="1" dirty="0"/>
              <a:t>, et al., 1992</a:t>
            </a:r>
          </a:p>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44</a:t>
            </a:fld>
            <a:endParaRPr lang="en-GB"/>
          </a:p>
        </p:txBody>
      </p:sp>
    </p:spTree>
    <p:extLst>
      <p:ext uri="{BB962C8B-B14F-4D97-AF65-F5344CB8AC3E}">
        <p14:creationId xmlns:p14="http://schemas.microsoft.com/office/powerpoint/2010/main" val="361778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45</a:t>
            </a:fld>
            <a:endParaRPr lang="en-GB"/>
          </a:p>
        </p:txBody>
      </p:sp>
    </p:spTree>
    <p:extLst>
      <p:ext uri="{BB962C8B-B14F-4D97-AF65-F5344CB8AC3E}">
        <p14:creationId xmlns:p14="http://schemas.microsoft.com/office/powerpoint/2010/main" val="294690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46</a:t>
            </a:fld>
            <a:endParaRPr lang="en-GB"/>
          </a:p>
        </p:txBody>
      </p:sp>
    </p:spTree>
    <p:extLst>
      <p:ext uri="{BB962C8B-B14F-4D97-AF65-F5344CB8AC3E}">
        <p14:creationId xmlns:p14="http://schemas.microsoft.com/office/powerpoint/2010/main" val="39914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perhaps hear about metastable states in Scott Kelso’s talk</a:t>
            </a:r>
          </a:p>
        </p:txBody>
      </p:sp>
      <p:sp>
        <p:nvSpPr>
          <p:cNvPr id="4" name="Slide Number Placeholder 3"/>
          <p:cNvSpPr>
            <a:spLocks noGrp="1"/>
          </p:cNvSpPr>
          <p:nvPr>
            <p:ph type="sldNum" sz="quarter" idx="10"/>
          </p:nvPr>
        </p:nvSpPr>
        <p:spPr/>
        <p:txBody>
          <a:bodyPr/>
          <a:lstStyle/>
          <a:p>
            <a:fld id="{1E3BADB0-4629-4E17-9336-3333DBF35CFE}" type="slidenum">
              <a:rPr lang="en-GB" smtClean="0"/>
              <a:t>60</a:t>
            </a:fld>
            <a:endParaRPr lang="en-GB"/>
          </a:p>
        </p:txBody>
      </p:sp>
    </p:spTree>
    <p:extLst>
      <p:ext uri="{BB962C8B-B14F-4D97-AF65-F5344CB8AC3E}">
        <p14:creationId xmlns:p14="http://schemas.microsoft.com/office/powerpoint/2010/main" val="167654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for questions before moving to next topic</a:t>
            </a:r>
          </a:p>
          <a:p>
            <a:r>
              <a:rPr lang="en-US" dirty="0"/>
              <a:t>Focus on decision dynamics</a:t>
            </a:r>
          </a:p>
        </p:txBody>
      </p:sp>
      <p:sp>
        <p:nvSpPr>
          <p:cNvPr id="4" name="Slide Number Placeholder 3"/>
          <p:cNvSpPr>
            <a:spLocks noGrp="1"/>
          </p:cNvSpPr>
          <p:nvPr>
            <p:ph type="sldNum" sz="quarter" idx="5"/>
          </p:nvPr>
        </p:nvSpPr>
        <p:spPr/>
        <p:txBody>
          <a:bodyPr/>
          <a:lstStyle/>
          <a:p>
            <a:fld id="{3412E65B-4236-43E2-AB04-8DD535B33B01}" type="slidenum">
              <a:rPr lang="en-GB" smtClean="0"/>
              <a:t>61</a:t>
            </a:fld>
            <a:endParaRPr lang="en-GB"/>
          </a:p>
        </p:txBody>
      </p:sp>
    </p:spTree>
    <p:extLst>
      <p:ext uri="{BB962C8B-B14F-4D97-AF65-F5344CB8AC3E}">
        <p14:creationId xmlns:p14="http://schemas.microsoft.com/office/powerpoint/2010/main" val="155172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64</a:t>
            </a:fld>
            <a:endParaRPr lang="en-US"/>
          </a:p>
        </p:txBody>
      </p:sp>
    </p:spTree>
    <p:extLst>
      <p:ext uri="{BB962C8B-B14F-4D97-AF65-F5344CB8AC3E}">
        <p14:creationId xmlns:p14="http://schemas.microsoft.com/office/powerpoint/2010/main" val="206403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65</a:t>
            </a:fld>
            <a:endParaRPr lang="en-GB"/>
          </a:p>
        </p:txBody>
      </p:sp>
    </p:spTree>
    <p:extLst>
      <p:ext uri="{BB962C8B-B14F-4D97-AF65-F5344CB8AC3E}">
        <p14:creationId xmlns:p14="http://schemas.microsoft.com/office/powerpoint/2010/main" val="1842387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66</a:t>
            </a:fld>
            <a:endParaRPr lang="en-GB"/>
          </a:p>
        </p:txBody>
      </p:sp>
    </p:spTree>
    <p:extLst>
      <p:ext uri="{BB962C8B-B14F-4D97-AF65-F5344CB8AC3E}">
        <p14:creationId xmlns:p14="http://schemas.microsoft.com/office/powerpoint/2010/main" val="342549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3</a:t>
            </a:fld>
            <a:endParaRPr lang="en-GB"/>
          </a:p>
        </p:txBody>
      </p:sp>
    </p:spTree>
    <p:extLst>
      <p:ext uri="{BB962C8B-B14F-4D97-AF65-F5344CB8AC3E}">
        <p14:creationId xmlns:p14="http://schemas.microsoft.com/office/powerpoint/2010/main" val="1667821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67</a:t>
            </a:fld>
            <a:endParaRPr lang="en-GB"/>
          </a:p>
        </p:txBody>
      </p:sp>
    </p:spTree>
    <p:extLst>
      <p:ext uri="{BB962C8B-B14F-4D97-AF65-F5344CB8AC3E}">
        <p14:creationId xmlns:p14="http://schemas.microsoft.com/office/powerpoint/2010/main" val="2714609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68</a:t>
            </a:fld>
            <a:endParaRPr lang="en-GB"/>
          </a:p>
        </p:txBody>
      </p:sp>
    </p:spTree>
    <p:extLst>
      <p:ext uri="{BB962C8B-B14F-4D97-AF65-F5344CB8AC3E}">
        <p14:creationId xmlns:p14="http://schemas.microsoft.com/office/powerpoint/2010/main" val="800032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69</a:t>
            </a:fld>
            <a:endParaRPr lang="en-GB"/>
          </a:p>
        </p:txBody>
      </p:sp>
    </p:spTree>
    <p:extLst>
      <p:ext uri="{BB962C8B-B14F-4D97-AF65-F5344CB8AC3E}">
        <p14:creationId xmlns:p14="http://schemas.microsoft.com/office/powerpoint/2010/main" val="186396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55DA96-3E9D-2B49-BEC6-2D0CD396DBB2}" type="slidenum">
              <a:rPr lang="en-US" smtClean="0"/>
              <a:pPr/>
              <a:t>70</a:t>
            </a:fld>
            <a:endParaRPr lang="en-US"/>
          </a:p>
        </p:txBody>
      </p:sp>
    </p:spTree>
    <p:extLst>
      <p:ext uri="{BB962C8B-B14F-4D97-AF65-F5344CB8AC3E}">
        <p14:creationId xmlns:p14="http://schemas.microsoft.com/office/powerpoint/2010/main" val="3377734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71</a:t>
            </a:fld>
            <a:endParaRPr lang="en-GB"/>
          </a:p>
        </p:txBody>
      </p:sp>
    </p:spTree>
    <p:extLst>
      <p:ext uri="{BB962C8B-B14F-4D97-AF65-F5344CB8AC3E}">
        <p14:creationId xmlns:p14="http://schemas.microsoft.com/office/powerpoint/2010/main" val="1765902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72</a:t>
            </a:fld>
            <a:endParaRPr lang="en-GB"/>
          </a:p>
        </p:txBody>
      </p:sp>
    </p:spTree>
    <p:extLst>
      <p:ext uri="{BB962C8B-B14F-4D97-AF65-F5344CB8AC3E}">
        <p14:creationId xmlns:p14="http://schemas.microsoft.com/office/powerpoint/2010/main" val="143403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73</a:t>
            </a:fld>
            <a:endParaRPr lang="en-US"/>
          </a:p>
        </p:txBody>
      </p:sp>
    </p:spTree>
    <p:extLst>
      <p:ext uri="{BB962C8B-B14F-4D97-AF65-F5344CB8AC3E}">
        <p14:creationId xmlns:p14="http://schemas.microsoft.com/office/powerpoint/2010/main" val="1948019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74</a:t>
            </a:fld>
            <a:endParaRPr lang="en-GB"/>
          </a:p>
        </p:txBody>
      </p:sp>
    </p:spTree>
    <p:extLst>
      <p:ext uri="{BB962C8B-B14F-4D97-AF65-F5344CB8AC3E}">
        <p14:creationId xmlns:p14="http://schemas.microsoft.com/office/powerpoint/2010/main" val="127418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DDFC551-D0E7-C64D-AD05-E733B9FA276B}" type="slidenum">
              <a:rPr lang="en-US" sz="1200"/>
              <a:pPr/>
              <a:t>75</a:t>
            </a:fld>
            <a:endParaRPr lang="en-US" sz="1200"/>
          </a:p>
        </p:txBody>
      </p:sp>
      <p:sp>
        <p:nvSpPr>
          <p:cNvPr id="21506" name="Rectangle 1026"/>
          <p:cNvSpPr>
            <a:spLocks noGrp="1" noRot="1" noChangeAspect="1" noChangeArrowheads="1" noTextEdit="1"/>
          </p:cNvSpPr>
          <p:nvPr>
            <p:ph type="sldImg"/>
          </p:nvPr>
        </p:nvSpPr>
        <p:spPr>
          <a:ln/>
        </p:spPr>
      </p:sp>
      <p:sp>
        <p:nvSpPr>
          <p:cNvPr id="2150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charset="0"/>
            </a:endParaRPr>
          </a:p>
        </p:txBody>
      </p:sp>
    </p:spTree>
    <p:extLst>
      <p:ext uri="{BB962C8B-B14F-4D97-AF65-F5344CB8AC3E}">
        <p14:creationId xmlns:p14="http://schemas.microsoft.com/office/powerpoint/2010/main" val="2756331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76</a:t>
            </a:fld>
            <a:endParaRPr lang="en-GB"/>
          </a:p>
        </p:txBody>
      </p:sp>
    </p:spTree>
    <p:extLst>
      <p:ext uri="{BB962C8B-B14F-4D97-AF65-F5344CB8AC3E}">
        <p14:creationId xmlns:p14="http://schemas.microsoft.com/office/powerpoint/2010/main" val="278124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training neural network models and apply. Go a different way.</a:t>
            </a:r>
          </a:p>
        </p:txBody>
      </p:sp>
      <p:sp>
        <p:nvSpPr>
          <p:cNvPr id="4" name="Slide Number Placeholder 3"/>
          <p:cNvSpPr>
            <a:spLocks noGrp="1"/>
          </p:cNvSpPr>
          <p:nvPr>
            <p:ph type="sldNum" sz="quarter" idx="5"/>
          </p:nvPr>
        </p:nvSpPr>
        <p:spPr/>
        <p:txBody>
          <a:bodyPr/>
          <a:lstStyle/>
          <a:p>
            <a:fld id="{3412E65B-4236-43E2-AB04-8DD535B33B01}" type="slidenum">
              <a:rPr lang="en-GB" smtClean="0"/>
              <a:t>5</a:t>
            </a:fld>
            <a:endParaRPr lang="en-GB"/>
          </a:p>
        </p:txBody>
      </p:sp>
    </p:spTree>
    <p:extLst>
      <p:ext uri="{BB962C8B-B14F-4D97-AF65-F5344CB8AC3E}">
        <p14:creationId xmlns:p14="http://schemas.microsoft.com/office/powerpoint/2010/main" val="481420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charset="0"/>
            </a:endParaRPr>
          </a:p>
        </p:txBody>
      </p:sp>
      <p:sp>
        <p:nvSpPr>
          <p:cNvPr id="256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C75ADB6-7F74-FA47-B8C1-8A4F4A13F3A3}" type="slidenum">
              <a:rPr lang="en-US" sz="1200"/>
              <a:pPr/>
              <a:t>77</a:t>
            </a:fld>
            <a:endParaRPr lang="en-US" sz="1200"/>
          </a:p>
        </p:txBody>
      </p:sp>
    </p:spTree>
    <p:extLst>
      <p:ext uri="{BB962C8B-B14F-4D97-AF65-F5344CB8AC3E}">
        <p14:creationId xmlns:p14="http://schemas.microsoft.com/office/powerpoint/2010/main" val="2231550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78</a:t>
            </a:fld>
            <a:endParaRPr lang="en-GB"/>
          </a:p>
        </p:txBody>
      </p:sp>
    </p:spTree>
    <p:extLst>
      <p:ext uri="{BB962C8B-B14F-4D97-AF65-F5344CB8AC3E}">
        <p14:creationId xmlns:p14="http://schemas.microsoft.com/office/powerpoint/2010/main" val="1365134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79</a:t>
            </a:fld>
            <a:endParaRPr lang="en-GB"/>
          </a:p>
        </p:txBody>
      </p:sp>
    </p:spTree>
    <p:extLst>
      <p:ext uri="{BB962C8B-B14F-4D97-AF65-F5344CB8AC3E}">
        <p14:creationId xmlns:p14="http://schemas.microsoft.com/office/powerpoint/2010/main" val="2972368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80</a:t>
            </a:fld>
            <a:endParaRPr lang="en-GB"/>
          </a:p>
        </p:txBody>
      </p:sp>
    </p:spTree>
    <p:extLst>
      <p:ext uri="{BB962C8B-B14F-4D97-AF65-F5344CB8AC3E}">
        <p14:creationId xmlns:p14="http://schemas.microsoft.com/office/powerpoint/2010/main" val="215643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84</a:t>
            </a:fld>
            <a:endParaRPr lang="en-GB"/>
          </a:p>
        </p:txBody>
      </p:sp>
    </p:spTree>
    <p:extLst>
      <p:ext uri="{BB962C8B-B14F-4D97-AF65-F5344CB8AC3E}">
        <p14:creationId xmlns:p14="http://schemas.microsoft.com/office/powerpoint/2010/main" val="509362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DE55DA96-3E9D-2B49-BEC6-2D0CD396DBB2}" type="slidenum">
              <a:rPr lang="en-US" smtClean="0"/>
              <a:pPr/>
              <a:t>85</a:t>
            </a:fld>
            <a:endParaRPr lang="en-US"/>
          </a:p>
        </p:txBody>
      </p:sp>
    </p:spTree>
    <p:extLst>
      <p:ext uri="{BB962C8B-B14F-4D97-AF65-F5344CB8AC3E}">
        <p14:creationId xmlns:p14="http://schemas.microsoft.com/office/powerpoint/2010/main" val="1001936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87</a:t>
            </a:fld>
            <a:endParaRPr lang="en-GB"/>
          </a:p>
        </p:txBody>
      </p:sp>
    </p:spTree>
    <p:extLst>
      <p:ext uri="{BB962C8B-B14F-4D97-AF65-F5344CB8AC3E}">
        <p14:creationId xmlns:p14="http://schemas.microsoft.com/office/powerpoint/2010/main" val="3388276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88</a:t>
            </a:fld>
            <a:endParaRPr lang="en-GB"/>
          </a:p>
        </p:txBody>
      </p:sp>
    </p:spTree>
    <p:extLst>
      <p:ext uri="{BB962C8B-B14F-4D97-AF65-F5344CB8AC3E}">
        <p14:creationId xmlns:p14="http://schemas.microsoft.com/office/powerpoint/2010/main" val="1267890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624A99C9-EB54-E24A-9C7D-8D49BDB83DB9}" type="slidenum">
              <a:rPr lang="en-US" sz="1200"/>
              <a:pPr/>
              <a:t>90</a:t>
            </a:fld>
            <a:endParaRPr lang="en-US" sz="1200"/>
          </a:p>
        </p:txBody>
      </p:sp>
      <p:sp>
        <p:nvSpPr>
          <p:cNvPr id="31746" name="Rectangle 1026"/>
          <p:cNvSpPr>
            <a:spLocks noGrp="1" noRot="1" noChangeAspect="1" noChangeArrowheads="1" noTextEdit="1"/>
          </p:cNvSpPr>
          <p:nvPr>
            <p:ph type="sldImg"/>
          </p:nvPr>
        </p:nvSpPr>
        <p:spPr>
          <a:ln/>
        </p:spPr>
      </p:sp>
      <p:sp>
        <p:nvSpPr>
          <p:cNvPr id="3174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endParaRPr>
          </a:p>
        </p:txBody>
      </p:sp>
    </p:spTree>
    <p:extLst>
      <p:ext uri="{BB962C8B-B14F-4D97-AF65-F5344CB8AC3E}">
        <p14:creationId xmlns:p14="http://schemas.microsoft.com/office/powerpoint/2010/main" val="392094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visualize the decision formation process comes in the form an extended decision landscape in which spatial coordinates are involved. For example, computer mouse or walking trajectories. These can be applied to (neuro-marketing and neuro-economics. </a:t>
            </a:r>
          </a:p>
        </p:txBody>
      </p:sp>
      <p:sp>
        <p:nvSpPr>
          <p:cNvPr id="4" name="Slide Number Placeholder 3"/>
          <p:cNvSpPr>
            <a:spLocks noGrp="1"/>
          </p:cNvSpPr>
          <p:nvPr>
            <p:ph type="sldNum" sz="quarter" idx="5"/>
          </p:nvPr>
        </p:nvSpPr>
        <p:spPr/>
        <p:txBody>
          <a:bodyPr/>
          <a:lstStyle/>
          <a:p>
            <a:fld id="{DE55DA96-3E9D-2B49-BEC6-2D0CD396DBB2}" type="slidenum">
              <a:rPr lang="en-US" smtClean="0"/>
              <a:pPr/>
              <a:t>91</a:t>
            </a:fld>
            <a:endParaRPr lang="en-US"/>
          </a:p>
        </p:txBody>
      </p:sp>
    </p:spTree>
    <p:extLst>
      <p:ext uri="{BB962C8B-B14F-4D97-AF65-F5344CB8AC3E}">
        <p14:creationId xmlns:p14="http://schemas.microsoft.com/office/powerpoint/2010/main" val="371614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 of change</a:t>
            </a:r>
          </a:p>
        </p:txBody>
      </p:sp>
      <p:sp>
        <p:nvSpPr>
          <p:cNvPr id="4" name="Slide Number Placeholder 3"/>
          <p:cNvSpPr>
            <a:spLocks noGrp="1"/>
          </p:cNvSpPr>
          <p:nvPr>
            <p:ph type="sldNum" sz="quarter" idx="5"/>
          </p:nvPr>
        </p:nvSpPr>
        <p:spPr/>
        <p:txBody>
          <a:bodyPr/>
          <a:lstStyle/>
          <a:p>
            <a:fld id="{3412E65B-4236-43E2-AB04-8DD535B33B01}" type="slidenum">
              <a:rPr lang="en-GB" smtClean="0"/>
              <a:t>6</a:t>
            </a:fld>
            <a:endParaRPr lang="en-GB"/>
          </a:p>
        </p:txBody>
      </p:sp>
    </p:spTree>
    <p:extLst>
      <p:ext uri="{BB962C8B-B14F-4D97-AF65-F5344CB8AC3E}">
        <p14:creationId xmlns:p14="http://schemas.microsoft.com/office/powerpoint/2010/main" val="1712336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E3F5D196-51C0-B844-95AA-FEC08BF0347B}" type="slidenum">
              <a:rPr lang="en-US" sz="1200"/>
              <a:pPr/>
              <a:t>92</a:t>
            </a:fld>
            <a:endParaRPr lang="en-US"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ea typeface="ＭＳ Ｐゴシック" charset="0"/>
              </a:rPr>
              <a:t>By balancing leak and inhibitory terms, and having large values for both. </a:t>
            </a:r>
            <a:r>
              <a:rPr lang="en-US" dirty="0" err="1">
                <a:ea typeface="ＭＳ Ｐゴシック" charset="0"/>
              </a:rPr>
              <a:t>Bogacz</a:t>
            </a:r>
            <a:r>
              <a:rPr lang="en-US" dirty="0">
                <a:ea typeface="ＭＳ Ｐゴシック" charset="0"/>
              </a:rPr>
              <a:t> et al (2006)</a:t>
            </a:r>
          </a:p>
        </p:txBody>
      </p:sp>
    </p:spTree>
    <p:extLst>
      <p:ext uri="{BB962C8B-B14F-4D97-AF65-F5344CB8AC3E}">
        <p14:creationId xmlns:p14="http://schemas.microsoft.com/office/powerpoint/2010/main" val="1508929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BC5D760-9DAF-CF4A-B377-3C1D71A417D1}" type="slidenum">
              <a:rPr lang="en-US" sz="1200"/>
              <a:pPr/>
              <a:t>93</a:t>
            </a:fld>
            <a:endParaRPr lang="en-US" sz="12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ea typeface="ＭＳ Ｐゴシック" charset="0"/>
            </a:endParaRPr>
          </a:p>
        </p:txBody>
      </p:sp>
    </p:spTree>
    <p:extLst>
      <p:ext uri="{BB962C8B-B14F-4D97-AF65-F5344CB8AC3E}">
        <p14:creationId xmlns:p14="http://schemas.microsoft.com/office/powerpoint/2010/main" val="3678825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DDFC551-D0E7-C64D-AD05-E733B9FA276B}" type="slidenum">
              <a:rPr lang="en-US" sz="1200"/>
              <a:pPr/>
              <a:t>94</a:t>
            </a:fld>
            <a:endParaRPr lang="en-US" sz="1200"/>
          </a:p>
        </p:txBody>
      </p:sp>
      <p:sp>
        <p:nvSpPr>
          <p:cNvPr id="21506" name="Rectangle 1026"/>
          <p:cNvSpPr>
            <a:spLocks noGrp="1" noRot="1" noChangeAspect="1" noChangeArrowheads="1" noTextEdit="1"/>
          </p:cNvSpPr>
          <p:nvPr>
            <p:ph type="sldImg"/>
          </p:nvPr>
        </p:nvSpPr>
        <p:spPr>
          <a:ln/>
        </p:spPr>
      </p:sp>
      <p:sp>
        <p:nvSpPr>
          <p:cNvPr id="2150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charset="0"/>
            </a:endParaRPr>
          </a:p>
        </p:txBody>
      </p:sp>
    </p:spTree>
    <p:extLst>
      <p:ext uri="{BB962C8B-B14F-4D97-AF65-F5344CB8AC3E}">
        <p14:creationId xmlns:p14="http://schemas.microsoft.com/office/powerpoint/2010/main" val="1150430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Volunteer</a:t>
            </a:r>
          </a:p>
        </p:txBody>
      </p:sp>
      <p:sp>
        <p:nvSpPr>
          <p:cNvPr id="4" name="Slide Number Placeholder 3"/>
          <p:cNvSpPr>
            <a:spLocks noGrp="1"/>
          </p:cNvSpPr>
          <p:nvPr>
            <p:ph type="sldNum" sz="quarter" idx="5"/>
          </p:nvPr>
        </p:nvSpPr>
        <p:spPr/>
        <p:txBody>
          <a:bodyPr/>
          <a:lstStyle/>
          <a:p>
            <a:fld id="{3412E65B-4236-43E2-AB04-8DD535B33B01}" type="slidenum">
              <a:rPr lang="en-GB" smtClean="0"/>
              <a:t>96</a:t>
            </a:fld>
            <a:endParaRPr lang="en-GB"/>
          </a:p>
        </p:txBody>
      </p:sp>
    </p:spTree>
    <p:extLst>
      <p:ext uri="{BB962C8B-B14F-4D97-AF65-F5344CB8AC3E}">
        <p14:creationId xmlns:p14="http://schemas.microsoft.com/office/powerpoint/2010/main" val="437653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endParaRP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AAE1AF9-BB00-4449-89BD-0DB6B23769D7}" type="slidenum">
              <a:rPr lang="en-US" sz="1200"/>
              <a:pPr/>
              <a:t>97</a:t>
            </a:fld>
            <a:endParaRPr lang="en-US" sz="1200"/>
          </a:p>
        </p:txBody>
      </p:sp>
    </p:spTree>
    <p:extLst>
      <p:ext uri="{BB962C8B-B14F-4D97-AF65-F5344CB8AC3E}">
        <p14:creationId xmlns:p14="http://schemas.microsoft.com/office/powerpoint/2010/main" val="3138472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98</a:t>
            </a:fld>
            <a:endParaRPr lang="en-US"/>
          </a:p>
        </p:txBody>
      </p:sp>
    </p:spTree>
    <p:extLst>
      <p:ext uri="{BB962C8B-B14F-4D97-AF65-F5344CB8AC3E}">
        <p14:creationId xmlns:p14="http://schemas.microsoft.com/office/powerpoint/2010/main" val="3843610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99</a:t>
            </a:fld>
            <a:endParaRPr lang="en-US"/>
          </a:p>
        </p:txBody>
      </p:sp>
    </p:spTree>
    <p:extLst>
      <p:ext uri="{BB962C8B-B14F-4D97-AF65-F5344CB8AC3E}">
        <p14:creationId xmlns:p14="http://schemas.microsoft.com/office/powerpoint/2010/main" val="577026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100</a:t>
            </a:fld>
            <a:endParaRPr lang="en-US"/>
          </a:p>
        </p:txBody>
      </p:sp>
    </p:spTree>
    <p:extLst>
      <p:ext uri="{BB962C8B-B14F-4D97-AF65-F5344CB8AC3E}">
        <p14:creationId xmlns:p14="http://schemas.microsoft.com/office/powerpoint/2010/main" val="493846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a:latin typeface="Arial" pitchFamily="34" charset="0"/>
                <a:ea typeface="ＭＳ Ｐゴシック" pitchFamily="34" charset="-128"/>
              </a:rPr>
              <a:t>The last type of active cognitive control is gain modulation at the neuronal level, e.g. through covert attention. A former undergraduate student of mine investigate how such changes can lead to changes in a decision network model. We found, among other interesting results, that increasing the gains of both E and I cells can lead to significantly robust decision making regime or “bandwidth”.</a:t>
            </a: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D2F3B723-EEB3-4017-8F81-21CA3F00D3B8}" type="slidenum">
              <a:rPr lang="en-US" altLang="en-US" sz="1200"/>
              <a:pPr/>
              <a:t>101</a:t>
            </a:fld>
            <a:endParaRPr lang="en-US" altLang="en-US" sz="1200"/>
          </a:p>
        </p:txBody>
      </p:sp>
    </p:spTree>
    <p:extLst>
      <p:ext uri="{BB962C8B-B14F-4D97-AF65-F5344CB8AC3E}">
        <p14:creationId xmlns:p14="http://schemas.microsoft.com/office/powerpoint/2010/main" val="1791438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a typeface="ＭＳ Ｐゴシック" charset="0"/>
            </a:endParaRPr>
          </a:p>
        </p:txBody>
      </p:sp>
      <p:sp>
        <p:nvSpPr>
          <p:cNvPr id="512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5D9F36C-D7A5-FF4E-B439-3BF726D1FFD3}" type="slidenum">
              <a:rPr lang="en-US" sz="1200"/>
              <a:pPr/>
              <a:t>102</a:t>
            </a:fld>
            <a:endParaRPr lang="en-US" sz="1200"/>
          </a:p>
        </p:txBody>
      </p:sp>
    </p:spTree>
    <p:extLst>
      <p:ext uri="{BB962C8B-B14F-4D97-AF65-F5344CB8AC3E}">
        <p14:creationId xmlns:p14="http://schemas.microsoft.com/office/powerpoint/2010/main" val="1400056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6">
                    <a:lumMod val="75000"/>
                  </a:schemeClr>
                </a:solidFill>
              </a:rPr>
              <a:t>Approximation works when the network size is very large (theoretically tends to infinity), reducing the amount of correlations among the neurons. </a:t>
            </a:r>
          </a:p>
          <a:p>
            <a:r>
              <a:rPr lang="en-GB" dirty="0">
                <a:solidFill>
                  <a:schemeClr val="accent6">
                    <a:lumMod val="75000"/>
                  </a:schemeClr>
                </a:solidFill>
              </a:rPr>
              <a:t>Synapses in network could enhance or decrease spike correlations.</a:t>
            </a:r>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10</a:t>
            </a:fld>
            <a:endParaRPr lang="en-GB"/>
          </a:p>
        </p:txBody>
      </p:sp>
    </p:spTree>
    <p:extLst>
      <p:ext uri="{BB962C8B-B14F-4D97-AF65-F5344CB8AC3E}">
        <p14:creationId xmlns:p14="http://schemas.microsoft.com/office/powerpoint/2010/main" val="1016559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the effects of </a:t>
            </a:r>
            <a:r>
              <a:rPr lang="en-US" dirty="0" err="1"/>
              <a:t>endogeneous</a:t>
            </a:r>
            <a:r>
              <a:rPr lang="en-US" dirty="0"/>
              <a:t> brain chemicals called neuromodulators that regulate brain activities and functions. The more well-studied ones are listed here. </a:t>
            </a:r>
          </a:p>
        </p:txBody>
      </p:sp>
      <p:sp>
        <p:nvSpPr>
          <p:cNvPr id="4" name="Slide Number Placeholder 3"/>
          <p:cNvSpPr>
            <a:spLocks noGrp="1"/>
          </p:cNvSpPr>
          <p:nvPr>
            <p:ph type="sldNum" sz="quarter" idx="5"/>
          </p:nvPr>
        </p:nvSpPr>
        <p:spPr/>
        <p:txBody>
          <a:bodyPr/>
          <a:lstStyle/>
          <a:p>
            <a:fld id="{3412E65B-4236-43E2-AB04-8DD535B33B01}" type="slidenum">
              <a:rPr lang="en-GB" smtClean="0"/>
              <a:t>104</a:t>
            </a:fld>
            <a:endParaRPr lang="en-GB"/>
          </a:p>
        </p:txBody>
      </p:sp>
    </p:spTree>
    <p:extLst>
      <p:ext uri="{BB962C8B-B14F-4D97-AF65-F5344CB8AC3E}">
        <p14:creationId xmlns:p14="http://schemas.microsoft.com/office/powerpoint/2010/main" val="2610593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1FC2DAF-C184-4869-A825-61DC03FA3C24}" type="slidenum">
              <a:rPr lang="en-US" altLang="en-US" sz="1200"/>
              <a:pPr/>
              <a:t>106</a:t>
            </a:fld>
            <a:endParaRPr lang="en-US" altLang="en-US" sz="1200"/>
          </a:p>
        </p:txBody>
      </p:sp>
      <p:sp>
        <p:nvSpPr>
          <p:cNvPr id="74755" name="Rectangle 1026"/>
          <p:cNvSpPr>
            <a:spLocks noGrp="1" noRot="1" noChangeAspect="1" noChangeArrowheads="1" noTextEdit="1"/>
          </p:cNvSpPr>
          <p:nvPr>
            <p:ph type="sldImg"/>
          </p:nvPr>
        </p:nvSpPr>
        <p:spPr>
          <a:ln/>
        </p:spPr>
      </p:sp>
      <p:sp>
        <p:nvSpPr>
          <p:cNvPr id="74756"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itchFamily="34" charset="0"/>
                <a:ea typeface="ＭＳ Ｐゴシック" pitchFamily="34" charset="-128"/>
              </a:rPr>
              <a:t>Different chemical neuromodulators are known to affect different brain regions and functions, including decision making. </a:t>
            </a:r>
          </a:p>
        </p:txBody>
      </p:sp>
    </p:spTree>
    <p:extLst>
      <p:ext uri="{BB962C8B-B14F-4D97-AF65-F5344CB8AC3E}">
        <p14:creationId xmlns:p14="http://schemas.microsoft.com/office/powerpoint/2010/main" val="3204825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F3B2DBF-6871-452D-B17F-13229EDF3B19}" type="slidenum">
              <a:rPr lang="en-US" altLang="en-US" sz="1200"/>
              <a:pPr/>
              <a:t>107</a:t>
            </a:fld>
            <a:endParaRPr lang="en-US" altLang="en-US" sz="1200"/>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itchFamily="34" charset="0"/>
                <a:ea typeface="ＭＳ Ｐゴシック" pitchFamily="34" charset="-128"/>
              </a:rPr>
              <a:t>Among the many brain chemicals, I will focus only on norepinephrine or noradrenaline, which is known to affect arousal, stress, fight or flight response, attention, etc. </a:t>
            </a:r>
          </a:p>
          <a:p>
            <a:pPr eaLnBrk="1" hangingPunct="1"/>
            <a:r>
              <a:rPr lang="en-US" altLang="en-US" dirty="0">
                <a:latin typeface="Arial" pitchFamily="34" charset="0"/>
                <a:ea typeface="ＭＳ Ｐゴシック" pitchFamily="34" charset="-128"/>
              </a:rPr>
              <a:t>It turns out that there is a sweet spot for the amount of NE activity level in which too low can lead to not being alert, while too high lead to distractible state. </a:t>
            </a:r>
          </a:p>
          <a:p>
            <a:pPr eaLnBrk="1" hangingPunct="1"/>
            <a:r>
              <a:rPr lang="en-US" altLang="en-US" dirty="0">
                <a:latin typeface="Arial" pitchFamily="34" charset="0"/>
                <a:ea typeface="ＭＳ Ｐゴシック" pitchFamily="34" charset="-128"/>
              </a:rPr>
              <a:t>How we can model and understand these type of </a:t>
            </a:r>
            <a:r>
              <a:rPr lang="en-US" altLang="en-US" dirty="0" err="1">
                <a:latin typeface="Arial" pitchFamily="34" charset="0"/>
                <a:ea typeface="ＭＳ Ｐゴシック" pitchFamily="34" charset="-128"/>
              </a:rPr>
              <a:t>behaviours</a:t>
            </a:r>
            <a:r>
              <a:rPr lang="en-US" altLang="en-US" dirty="0">
                <a:latin typeface="Arial" pitchFamily="34" charset="0"/>
                <a:ea typeface="ＭＳ Ｐゴシック" pitchFamily="34" charset="-128"/>
              </a:rPr>
              <a:t>? </a:t>
            </a:r>
          </a:p>
        </p:txBody>
      </p:sp>
    </p:spTree>
    <p:extLst>
      <p:ext uri="{BB962C8B-B14F-4D97-AF65-F5344CB8AC3E}">
        <p14:creationId xmlns:p14="http://schemas.microsoft.com/office/powerpoint/2010/main" val="2450293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2020A1C-D4E7-4429-8F7B-E6CFBA73F5B2}" type="slidenum">
              <a:rPr lang="en-US" altLang="en-US" sz="1200"/>
              <a:pPr/>
              <a:t>108</a:t>
            </a:fld>
            <a:endParaRPr lang="en-US" alt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itchFamily="34" charset="0"/>
                <a:ea typeface="ＭＳ Ｐゴシック" pitchFamily="34" charset="-128"/>
              </a:rPr>
              <a:t>Inspired by this, we develop a computational model modulated internally by such chemical neuromodulation. </a:t>
            </a:r>
          </a:p>
          <a:p>
            <a:pPr eaLnBrk="1" hangingPunct="1"/>
            <a:r>
              <a:rPr lang="en-US" altLang="en-US" dirty="0">
                <a:latin typeface="Arial" pitchFamily="34" charset="0"/>
                <a:ea typeface="ＭＳ Ｐゴシック" pitchFamily="34" charset="-128"/>
              </a:rPr>
              <a:t>Interestingly, as we increase the simulated LC/NE level, the model first goes from unmotivated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(brain activity barely reaching the decision threshold), to optimal decisions (locking to stimulus onset), and then to impulsive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(making decisions even before the stimulus has started). </a:t>
            </a:r>
          </a:p>
          <a:p>
            <a:pPr eaLnBrk="1" hangingPunct="1"/>
            <a:r>
              <a:rPr lang="en-US" altLang="en-US" dirty="0">
                <a:latin typeface="Arial" pitchFamily="34" charset="0"/>
                <a:ea typeface="ＭＳ Ｐゴシック" pitchFamily="34" charset="-128"/>
              </a:rPr>
              <a:t>And it turns out that this region of a sweet spot arises from the emergent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of the network – something that cannot be predicted by human intuition. </a:t>
            </a:r>
          </a:p>
          <a:p>
            <a:pPr eaLnBrk="1" hangingPunct="1"/>
            <a:r>
              <a:rPr lang="en-US" altLang="en-US" dirty="0">
                <a:latin typeface="Arial" pitchFamily="34" charset="0"/>
                <a:ea typeface="ＭＳ Ｐゴシック" pitchFamily="34" charset="-128"/>
              </a:rPr>
              <a:t>(In the same model (not shown here), we later showed that the model can also exhibit fight-or-flight </a:t>
            </a:r>
            <a:r>
              <a:rPr lang="en-US" altLang="en-US" dirty="0" err="1">
                <a:latin typeface="Arial" pitchFamily="34" charset="0"/>
                <a:ea typeface="ＭＳ Ｐゴシック" pitchFamily="34" charset="-128"/>
              </a:rPr>
              <a:t>behaviour</a:t>
            </a:r>
            <a:r>
              <a:rPr lang="en-US" altLang="en-US" dirty="0">
                <a:latin typeface="Arial" pitchFamily="34" charset="0"/>
                <a:ea typeface="ＭＳ Ｐゴシック" pitchFamily="34" charset="-128"/>
              </a:rPr>
              <a:t>.) </a:t>
            </a:r>
          </a:p>
          <a:p>
            <a:pPr eaLnBrk="1" hangingPunct="1"/>
            <a:endParaRPr lang="en-US"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24439025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end the brain science part of my talk on some current challenges in the research area. </a:t>
            </a:r>
          </a:p>
          <a:p>
            <a:r>
              <a:rPr lang="en-US" dirty="0"/>
              <a:t>{Point to the right figures when talking about new technology} </a:t>
            </a:r>
          </a:p>
          <a:p>
            <a:endParaRPr lang="en-US" dirty="0"/>
          </a:p>
          <a:p>
            <a:r>
              <a:rPr lang="en-US" dirty="0"/>
              <a:t>Move to last slide from here if there is not enough time. </a:t>
            </a:r>
          </a:p>
        </p:txBody>
      </p:sp>
      <p:sp>
        <p:nvSpPr>
          <p:cNvPr id="4" name="Slide Number Placeholder 3"/>
          <p:cNvSpPr>
            <a:spLocks noGrp="1"/>
          </p:cNvSpPr>
          <p:nvPr>
            <p:ph type="sldNum" sz="quarter" idx="5"/>
          </p:nvPr>
        </p:nvSpPr>
        <p:spPr/>
        <p:txBody>
          <a:bodyPr/>
          <a:lstStyle/>
          <a:p>
            <a:fld id="{3412E65B-4236-43E2-AB04-8DD535B33B01}" type="slidenum">
              <a:rPr lang="en-GB" smtClean="0"/>
              <a:t>116</a:t>
            </a:fld>
            <a:endParaRPr lang="en-GB"/>
          </a:p>
        </p:txBody>
      </p:sp>
    </p:spTree>
    <p:extLst>
      <p:ext uri="{BB962C8B-B14F-4D97-AF65-F5344CB8AC3E}">
        <p14:creationId xmlns:p14="http://schemas.microsoft.com/office/powerpoint/2010/main" val="2701667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117</a:t>
            </a:fld>
            <a:endParaRPr lang="en-US"/>
          </a:p>
        </p:txBody>
      </p:sp>
    </p:spTree>
    <p:extLst>
      <p:ext uri="{BB962C8B-B14F-4D97-AF65-F5344CB8AC3E}">
        <p14:creationId xmlns:p14="http://schemas.microsoft.com/office/powerpoint/2010/main" val="3275340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118</a:t>
            </a:fld>
            <a:endParaRPr lang="en-GB"/>
          </a:p>
        </p:txBody>
      </p:sp>
    </p:spTree>
    <p:extLst>
      <p:ext uri="{BB962C8B-B14F-4D97-AF65-F5344CB8AC3E}">
        <p14:creationId xmlns:p14="http://schemas.microsoft.com/office/powerpoint/2010/main" val="39332133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119</a:t>
            </a:fld>
            <a:endParaRPr lang="en-US"/>
          </a:p>
        </p:txBody>
      </p:sp>
    </p:spTree>
    <p:extLst>
      <p:ext uri="{BB962C8B-B14F-4D97-AF65-F5344CB8AC3E}">
        <p14:creationId xmlns:p14="http://schemas.microsoft.com/office/powerpoint/2010/main" val="2063581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120</a:t>
            </a:fld>
            <a:endParaRPr lang="en-US"/>
          </a:p>
        </p:txBody>
      </p:sp>
    </p:spTree>
    <p:extLst>
      <p:ext uri="{BB962C8B-B14F-4D97-AF65-F5344CB8AC3E}">
        <p14:creationId xmlns:p14="http://schemas.microsoft.com/office/powerpoint/2010/main" val="31999073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121</a:t>
            </a:fld>
            <a:endParaRPr lang="en-US"/>
          </a:p>
        </p:txBody>
      </p:sp>
    </p:spTree>
    <p:extLst>
      <p:ext uri="{BB962C8B-B14F-4D97-AF65-F5344CB8AC3E}">
        <p14:creationId xmlns:p14="http://schemas.microsoft.com/office/powerpoint/2010/main" val="2601987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rate coding, as compared to individual spiking information</a:t>
            </a:r>
          </a:p>
        </p:txBody>
      </p:sp>
      <p:sp>
        <p:nvSpPr>
          <p:cNvPr id="4" name="Slide Number Placeholder 3"/>
          <p:cNvSpPr>
            <a:spLocks noGrp="1"/>
          </p:cNvSpPr>
          <p:nvPr>
            <p:ph type="sldNum" sz="quarter" idx="5"/>
          </p:nvPr>
        </p:nvSpPr>
        <p:spPr/>
        <p:txBody>
          <a:bodyPr/>
          <a:lstStyle/>
          <a:p>
            <a:fld id="{3412E65B-4236-43E2-AB04-8DD535B33B01}" type="slidenum">
              <a:rPr lang="en-GB" smtClean="0"/>
              <a:t>12</a:t>
            </a:fld>
            <a:endParaRPr lang="en-GB"/>
          </a:p>
        </p:txBody>
      </p:sp>
    </p:spTree>
    <p:extLst>
      <p:ext uri="{BB962C8B-B14F-4D97-AF65-F5344CB8AC3E}">
        <p14:creationId xmlns:p14="http://schemas.microsoft.com/office/powerpoint/2010/main" val="1098364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122</a:t>
            </a:fld>
            <a:endParaRPr lang="en-GB"/>
          </a:p>
        </p:txBody>
      </p:sp>
    </p:spTree>
    <p:extLst>
      <p:ext uri="{BB962C8B-B14F-4D97-AF65-F5344CB8AC3E}">
        <p14:creationId xmlns:p14="http://schemas.microsoft.com/office/powerpoint/2010/main" val="323293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55DA96-3E9D-2B49-BEC6-2D0CD396DBB2}" type="slidenum">
              <a:rPr lang="en-US" smtClean="0"/>
              <a:pPr/>
              <a:t>123</a:t>
            </a:fld>
            <a:endParaRPr lang="en-US"/>
          </a:p>
        </p:txBody>
      </p:sp>
    </p:spTree>
    <p:extLst>
      <p:ext uri="{BB962C8B-B14F-4D97-AF65-F5344CB8AC3E}">
        <p14:creationId xmlns:p14="http://schemas.microsoft.com/office/powerpoint/2010/main" val="3834808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thank the following colleagues, collaborators and former students and researchers, and the funding sources, that support this research. </a:t>
            </a:r>
          </a:p>
          <a:p>
            <a:endParaRPr lang="en-US" dirty="0"/>
          </a:p>
        </p:txBody>
      </p:sp>
      <p:sp>
        <p:nvSpPr>
          <p:cNvPr id="4" name="Slide Number Placeholder 3"/>
          <p:cNvSpPr>
            <a:spLocks noGrp="1"/>
          </p:cNvSpPr>
          <p:nvPr>
            <p:ph type="sldNum" sz="quarter" idx="5"/>
          </p:nvPr>
        </p:nvSpPr>
        <p:spPr/>
        <p:txBody>
          <a:bodyPr/>
          <a:lstStyle/>
          <a:p>
            <a:fld id="{3412E65B-4236-43E2-AB04-8DD535B33B01}" type="slidenum">
              <a:rPr lang="en-GB" smtClean="0"/>
              <a:t>124</a:t>
            </a:fld>
            <a:endParaRPr lang="en-GB"/>
          </a:p>
        </p:txBody>
      </p:sp>
    </p:spTree>
    <p:extLst>
      <p:ext uri="{BB962C8B-B14F-4D97-AF65-F5344CB8AC3E}">
        <p14:creationId xmlns:p14="http://schemas.microsoft.com/office/powerpoint/2010/main" val="263638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Firing rates of neurons can also be converted to model LFP, EEG, fMRI BOLD signals</a:t>
            </a:r>
          </a:p>
        </p:txBody>
      </p:sp>
      <p:sp>
        <p:nvSpPr>
          <p:cNvPr id="4" name="Slide Number Placeholder 3"/>
          <p:cNvSpPr>
            <a:spLocks noGrp="1"/>
          </p:cNvSpPr>
          <p:nvPr>
            <p:ph type="sldNum" sz="quarter" idx="5"/>
          </p:nvPr>
        </p:nvSpPr>
        <p:spPr/>
        <p:txBody>
          <a:bodyPr/>
          <a:lstStyle/>
          <a:p>
            <a:fld id="{3412E65B-4236-43E2-AB04-8DD535B33B01}" type="slidenum">
              <a:rPr lang="en-GB" smtClean="0"/>
              <a:t>13</a:t>
            </a:fld>
            <a:endParaRPr lang="en-GB"/>
          </a:p>
        </p:txBody>
      </p:sp>
    </p:spTree>
    <p:extLst>
      <p:ext uri="{BB962C8B-B14F-4D97-AF65-F5344CB8AC3E}">
        <p14:creationId xmlns:p14="http://schemas.microsoft.com/office/powerpoint/2010/main" val="36637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names: neural mass models</a:t>
            </a:r>
          </a:p>
        </p:txBody>
      </p:sp>
      <p:sp>
        <p:nvSpPr>
          <p:cNvPr id="4" name="Slide Number Placeholder 3"/>
          <p:cNvSpPr>
            <a:spLocks noGrp="1"/>
          </p:cNvSpPr>
          <p:nvPr>
            <p:ph type="sldNum" sz="quarter" idx="5"/>
          </p:nvPr>
        </p:nvSpPr>
        <p:spPr/>
        <p:txBody>
          <a:bodyPr/>
          <a:lstStyle/>
          <a:p>
            <a:fld id="{3412E65B-4236-43E2-AB04-8DD535B33B01}" type="slidenum">
              <a:rPr lang="en-GB" smtClean="0"/>
              <a:t>16</a:t>
            </a:fld>
            <a:endParaRPr lang="en-GB"/>
          </a:p>
        </p:txBody>
      </p:sp>
    </p:spTree>
    <p:extLst>
      <p:ext uri="{BB962C8B-B14F-4D97-AF65-F5344CB8AC3E}">
        <p14:creationId xmlns:p14="http://schemas.microsoft.com/office/powerpoint/2010/main" val="131212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3412E65B-4236-43E2-AB04-8DD535B33B01}" type="slidenum">
              <a:rPr lang="en-GB" smtClean="0"/>
              <a:t>28</a:t>
            </a:fld>
            <a:endParaRPr lang="en-GB"/>
          </a:p>
        </p:txBody>
      </p:sp>
    </p:spTree>
    <p:extLst>
      <p:ext uri="{BB962C8B-B14F-4D97-AF65-F5344CB8AC3E}">
        <p14:creationId xmlns:p14="http://schemas.microsoft.com/office/powerpoint/2010/main" val="66757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5.jpe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1.jpeg"/></Relationships>
</file>

<file path=ppt/slides/_rels/slide11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6.xml"/><Relationship Id="rId4" Type="http://schemas.openxmlformats.org/officeDocument/2006/relationships/image" Target="../media/image176.PN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81.jpeg"/><Relationship Id="rId4" Type="http://schemas.openxmlformats.org/officeDocument/2006/relationships/image" Target="../media/image180.jpeg"/></Relationships>
</file>

<file path=ppt/slides/_rels/slide117.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image" Target="../media/image182.jpeg"/><Relationship Id="rId7" Type="http://schemas.openxmlformats.org/officeDocument/2006/relationships/image" Target="../media/image186.jpe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85.jpeg"/><Relationship Id="rId5" Type="http://schemas.openxmlformats.org/officeDocument/2006/relationships/image" Target="../media/image184.gif"/><Relationship Id="rId4" Type="http://schemas.openxmlformats.org/officeDocument/2006/relationships/image" Target="../media/image183.jpeg"/></Relationships>
</file>

<file path=ppt/slides/_rels/slide11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video" Target="https://www.youtube.com/embed/eTJOcBCFmDc?feature=oembed" TargetMode="External"/><Relationship Id="rId5" Type="http://schemas.openxmlformats.org/officeDocument/2006/relationships/image" Target="../media/image195.jpeg"/><Relationship Id="rId4" Type="http://schemas.openxmlformats.org/officeDocument/2006/relationships/image" Target="../media/image194.tif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460.png"/><Relationship Id="rId7" Type="http://schemas.openxmlformats.org/officeDocument/2006/relationships/image" Target="../media/image64.png"/><Relationship Id="rId2" Type="http://schemas.openxmlformats.org/officeDocument/2006/relationships/image" Target="../media/image450.png"/><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7.jpeg"/><Relationship Id="rId4" Type="http://schemas.openxmlformats.org/officeDocument/2006/relationships/image" Target="../media/image530.png"/></Relationships>
</file>

<file path=ppt/slides/_rels/slide4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hyperlink" Target="http://www.math.pitt.edu/~bard/xpp/xpp.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wmf"/><Relationship Id="rId7"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0.png"/><Relationship Id="rId11"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epsychology.online/" TargetMode="External"/><Relationship Id="rId5" Type="http://schemas.openxmlformats.org/officeDocument/2006/relationships/image" Target="../media/image98.jpeg"/><Relationship Id="rId4" Type="http://schemas.openxmlformats.org/officeDocument/2006/relationships/image" Target="../media/image97.jpg"/></Relationships>
</file>

<file path=ppt/slides/_rels/slide6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epsychology.online/"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9.png"/><Relationship Id="rId4"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24.xml"/><Relationship Id="rId7"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1.jpeg"/><Relationship Id="rId9" Type="http://schemas.openxmlformats.org/officeDocument/2006/relationships/image" Target="../media/image280.png"/></Relationships>
</file>

<file path=ppt/slides/_rels/slide7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hyperlink" Target="https://www.ejwagenmakers.com/EZ.html" TargetMode="External"/><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00.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video" Target="file://localhost/Users/kong-fattwong/Documents/Personal/Jobs/jobs_2010/Applied/NSI/dotsLeftDifficult.mov" TargetMode="External"/><Relationship Id="rId7" Type="http://schemas.openxmlformats.org/officeDocument/2006/relationships/image" Target="../media/image114.png"/><Relationship Id="rId2" Type="http://schemas.microsoft.com/office/2007/relationships/media" Target="file://localhost/Users/kong-fattwong/Documents/Personal/Jobs/jobs_2010/Applied/NSI/dotsLeftDifficult.mov" TargetMode="External"/><Relationship Id="rId1" Type="http://schemas.openxmlformats.org/officeDocument/2006/relationships/tags" Target="../tags/tag3.xml"/><Relationship Id="rId6" Type="http://schemas.openxmlformats.org/officeDocument/2006/relationships/image" Target="../media/image113.jpe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15.png"/><Relationship Id="rId4"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1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37.png"/><Relationship Id="rId4" Type="http://schemas.openxmlformats.org/officeDocument/2006/relationships/image" Target="../media/image123.png"/></Relationships>
</file>

<file path=ppt/slides/_rels/slide8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7.png"/><Relationship Id="rId7"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39.png"/><Relationship Id="rId4" Type="http://schemas.openxmlformats.org/officeDocument/2006/relationships/image" Target="../media/image138.jpeg"/></Relationships>
</file>

<file path=ppt/slides/_rels/slide9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5.jpeg"/></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5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2408634"/>
            <a:ext cx="5916374" cy="3077766"/>
          </a:xfrm>
          <a:prstGeom prst="rect">
            <a:avLst/>
          </a:prstGeom>
          <a:noFill/>
        </p:spPr>
        <p:txBody>
          <a:bodyPr wrap="square" rtlCol="0">
            <a:spAutoFit/>
          </a:bodyPr>
          <a:lstStyle/>
          <a:p>
            <a:pPr algn="ctr"/>
            <a:r>
              <a:rPr lang="en-GB" sz="2800" b="1" i="1" dirty="0" err="1">
                <a:latin typeface="Arial" pitchFamily="34" charset="0"/>
                <a:cs typeface="Arial" pitchFamily="34" charset="0"/>
              </a:rPr>
              <a:t>Dr.</a:t>
            </a:r>
            <a:r>
              <a:rPr lang="en-GB" sz="2800" b="1" i="1" dirty="0">
                <a:latin typeface="Arial" pitchFamily="34" charset="0"/>
                <a:cs typeface="Arial" pitchFamily="34" charset="0"/>
              </a:rPr>
              <a:t> </a:t>
            </a:r>
            <a:r>
              <a:rPr lang="en-GB" sz="2800" b="1" i="1" dirty="0" err="1">
                <a:latin typeface="Arial" pitchFamily="34" charset="0"/>
                <a:cs typeface="Arial" pitchFamily="34" charset="0"/>
              </a:rPr>
              <a:t>KongFatt</a:t>
            </a:r>
            <a:r>
              <a:rPr lang="en-GB" sz="2800" b="1" i="1" dirty="0">
                <a:latin typeface="Arial" pitchFamily="34" charset="0"/>
                <a:cs typeface="Arial" pitchFamily="34" charset="0"/>
              </a:rPr>
              <a:t> Wong-Lin</a:t>
            </a:r>
          </a:p>
          <a:p>
            <a:pPr algn="ctr"/>
            <a:endParaRPr lang="en-GB" sz="2400" b="1" i="1" dirty="0">
              <a:latin typeface="Arial" pitchFamily="34" charset="0"/>
              <a:cs typeface="Arial" pitchFamily="34" charset="0"/>
            </a:endParaRPr>
          </a:p>
          <a:p>
            <a:pPr algn="ctr"/>
            <a:endParaRPr lang="en-GB" sz="1400" i="1" dirty="0">
              <a:latin typeface="Arial" pitchFamily="34" charset="0"/>
              <a:cs typeface="Arial" pitchFamily="34" charset="0"/>
            </a:endParaRPr>
          </a:p>
          <a:p>
            <a:pPr algn="ctr"/>
            <a:r>
              <a:rPr lang="en-GB" sz="1600" b="1" i="1" dirty="0">
                <a:solidFill>
                  <a:srgbClr val="0070C0"/>
                </a:solidFill>
                <a:latin typeface="Arial" pitchFamily="34" charset="0"/>
                <a:cs typeface="Arial" pitchFamily="34" charset="0"/>
              </a:rPr>
              <a:t>Intelligent Systems Research Centre</a:t>
            </a:r>
          </a:p>
          <a:p>
            <a:pPr algn="ctr"/>
            <a:r>
              <a:rPr lang="en-GB" sz="1600" b="1" i="1" dirty="0">
                <a:solidFill>
                  <a:srgbClr val="0070C0"/>
                </a:solidFill>
                <a:latin typeface="Arial" pitchFamily="34" charset="0"/>
                <a:cs typeface="Arial" pitchFamily="34" charset="0"/>
              </a:rPr>
              <a:t>School of Computing, Engineering &amp; Intelligent Systems</a:t>
            </a:r>
            <a:endParaRPr lang="en-US" sz="1600" b="1" i="1" dirty="0">
              <a:solidFill>
                <a:srgbClr val="0070C0"/>
              </a:solidFill>
              <a:latin typeface="Arial" pitchFamily="34" charset="0"/>
              <a:cs typeface="Arial" pitchFamily="34" charset="0"/>
            </a:endParaRPr>
          </a:p>
          <a:p>
            <a:pPr algn="ctr"/>
            <a:r>
              <a:rPr lang="en-GB" sz="1600" b="1" i="1" dirty="0">
                <a:solidFill>
                  <a:srgbClr val="0070C0"/>
                </a:solidFill>
                <a:latin typeface="Arial" pitchFamily="34" charset="0"/>
                <a:cs typeface="Arial" pitchFamily="34" charset="0"/>
              </a:rPr>
              <a:t>Ulster University</a:t>
            </a:r>
          </a:p>
          <a:p>
            <a:pPr algn="ctr"/>
            <a:r>
              <a:rPr lang="en-GB" sz="1600" b="1" i="1" dirty="0">
                <a:solidFill>
                  <a:srgbClr val="0070C0"/>
                </a:solidFill>
                <a:latin typeface="Arial" pitchFamily="34" charset="0"/>
                <a:cs typeface="Arial" pitchFamily="34" charset="0"/>
              </a:rPr>
              <a:t>Magee Campus</a:t>
            </a:r>
          </a:p>
          <a:p>
            <a:pPr algn="ctr"/>
            <a:r>
              <a:rPr lang="en-GB" sz="1600" b="1" i="1" dirty="0" err="1">
                <a:solidFill>
                  <a:srgbClr val="0070C0"/>
                </a:solidFill>
                <a:latin typeface="Arial" pitchFamily="34" charset="0"/>
                <a:cs typeface="Arial" pitchFamily="34" charset="0"/>
              </a:rPr>
              <a:t>Derry~Londonderry</a:t>
            </a:r>
            <a:endParaRPr lang="en-GB" sz="1600" b="1" i="1" dirty="0">
              <a:solidFill>
                <a:srgbClr val="0070C0"/>
              </a:solidFill>
              <a:latin typeface="Arial" pitchFamily="34" charset="0"/>
              <a:cs typeface="Arial" pitchFamily="34" charset="0"/>
            </a:endParaRPr>
          </a:p>
          <a:p>
            <a:pPr algn="ctr"/>
            <a:r>
              <a:rPr lang="en-GB" sz="1600" b="1" i="1" dirty="0">
                <a:solidFill>
                  <a:srgbClr val="0070C0"/>
                </a:solidFill>
                <a:latin typeface="Arial" pitchFamily="34" charset="0"/>
                <a:cs typeface="Arial" pitchFamily="34" charset="0"/>
              </a:rPr>
              <a:t>Northern Ireland, UK</a:t>
            </a:r>
          </a:p>
          <a:p>
            <a:pPr algn="ctr"/>
            <a:endParaRPr lang="en-GB" sz="1600" i="1" dirty="0">
              <a:latin typeface="Arial" pitchFamily="34" charset="0"/>
              <a:cs typeface="Arial" pitchFamily="34" charset="0"/>
            </a:endParaRPr>
          </a:p>
          <a:p>
            <a:pPr algn="ctr"/>
            <a:r>
              <a:rPr lang="en-GB" sz="1600" i="1" dirty="0">
                <a:latin typeface="Arial" pitchFamily="34" charset="0"/>
                <a:cs typeface="Arial" pitchFamily="34" charset="0"/>
              </a:rPr>
              <a:t>26 Oct 2021</a:t>
            </a:r>
          </a:p>
        </p:txBody>
      </p:sp>
      <p:sp>
        <p:nvSpPr>
          <p:cNvPr id="13" name="Title 1">
            <a:extLst>
              <a:ext uri="{FF2B5EF4-FFF2-40B4-BE49-F238E27FC236}">
                <a16:creationId xmlns:a16="http://schemas.microsoft.com/office/drawing/2014/main" id="{557D18BE-6E15-7948-A075-481BE9D621C4}"/>
              </a:ext>
            </a:extLst>
          </p:cNvPr>
          <p:cNvSpPr txBox="1">
            <a:spLocks/>
          </p:cNvSpPr>
          <p:nvPr/>
        </p:nvSpPr>
        <p:spPr>
          <a:xfrm>
            <a:off x="548472" y="381000"/>
            <a:ext cx="8138328" cy="209088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b="1" dirty="0">
                <a:solidFill>
                  <a:schemeClr val="tx2"/>
                </a:solidFill>
                <a:latin typeface="Arial" panose="020B0604020202020204" pitchFamily="34" charset="0"/>
                <a:cs typeface="Arial" panose="020B0604020202020204" pitchFamily="34" charset="0"/>
              </a:rPr>
              <a:t>Neural network dynamics and modelling of cognitive functions</a:t>
            </a:r>
          </a:p>
        </p:txBody>
      </p:sp>
      <p:pic>
        <p:nvPicPr>
          <p:cNvPr id="4" name="Picture 3" descr="A picture containing icon&#10;&#10;Description automatically generated">
            <a:extLst>
              <a:ext uri="{FF2B5EF4-FFF2-40B4-BE49-F238E27FC236}">
                <a16:creationId xmlns:a16="http://schemas.microsoft.com/office/drawing/2014/main" id="{41F3F985-6A96-2F45-8D28-56E5B6BE1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4775634"/>
            <a:ext cx="1662514" cy="18440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528" y="636608"/>
            <a:ext cx="8561403" cy="830997"/>
          </a:xfrm>
          <a:prstGeom prst="rect">
            <a:avLst/>
          </a:prstGeom>
          <a:noFill/>
        </p:spPr>
        <p:txBody>
          <a:bodyPr wrap="square" rtlCol="0">
            <a:spAutoFit/>
          </a:bodyPr>
          <a:lstStyle/>
          <a:p>
            <a:pPr algn="just"/>
            <a:r>
              <a:rPr lang="en-GB" sz="2400" b="1" dirty="0">
                <a:latin typeface="+mj-lt"/>
              </a:rPr>
              <a:t>Transforming from discretized noisy activity (neuronal spike times) to continuous activity (neural population firing rate)</a:t>
            </a:r>
          </a:p>
        </p:txBody>
      </p:sp>
      <p:cxnSp>
        <p:nvCxnSpPr>
          <p:cNvPr id="5" name="Straight Arrow Connector 4"/>
          <p:cNvCxnSpPr/>
          <p:nvPr/>
        </p:nvCxnSpPr>
        <p:spPr>
          <a:xfrm flipH="1" flipV="1">
            <a:off x="1446836" y="2176041"/>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458411" y="3078866"/>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448761" y="3601691"/>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460336" y="4516091"/>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1450686" y="5085216"/>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62261" y="5988041"/>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701478" y="241910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1890531" y="2467336"/>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p:cNvSpPr/>
          <p:nvPr/>
        </p:nvSpPr>
        <p:spPr>
          <a:xfrm>
            <a:off x="1836515"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p:cNvSpPr/>
          <p:nvPr/>
        </p:nvSpPr>
        <p:spPr>
          <a:xfrm>
            <a:off x="1736202" y="293418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p:cNvSpPr/>
          <p:nvPr/>
        </p:nvSpPr>
        <p:spPr>
          <a:xfrm>
            <a:off x="1967695" y="287244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p:cNvSpPr/>
          <p:nvPr/>
        </p:nvSpPr>
        <p:spPr>
          <a:xfrm>
            <a:off x="1967695" y="2569579"/>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p:cNvSpPr/>
          <p:nvPr/>
        </p:nvSpPr>
        <p:spPr>
          <a:xfrm>
            <a:off x="2187614" y="269497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Oval 23"/>
          <p:cNvSpPr/>
          <p:nvPr/>
        </p:nvSpPr>
        <p:spPr>
          <a:xfrm>
            <a:off x="2394030" y="246926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p:cNvSpPr/>
          <p:nvPr/>
        </p:nvSpPr>
        <p:spPr>
          <a:xfrm>
            <a:off x="2446116"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p:cNvSpPr/>
          <p:nvPr/>
        </p:nvSpPr>
        <p:spPr>
          <a:xfrm>
            <a:off x="2600443" y="2853156"/>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Oval 26"/>
          <p:cNvSpPr/>
          <p:nvPr/>
        </p:nvSpPr>
        <p:spPr>
          <a:xfrm>
            <a:off x="1697619"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p:cNvSpPr/>
          <p:nvPr/>
        </p:nvSpPr>
        <p:spPr>
          <a:xfrm>
            <a:off x="2660247" y="2488556"/>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Oval 28"/>
          <p:cNvSpPr/>
          <p:nvPr/>
        </p:nvSpPr>
        <p:spPr>
          <a:xfrm>
            <a:off x="2694971"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p:cNvSpPr/>
          <p:nvPr/>
        </p:nvSpPr>
        <p:spPr>
          <a:xfrm>
            <a:off x="2777922" y="2860872"/>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p:cNvSpPr/>
          <p:nvPr/>
        </p:nvSpPr>
        <p:spPr>
          <a:xfrm>
            <a:off x="2978551" y="25271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Oval 31"/>
          <p:cNvSpPr/>
          <p:nvPr/>
        </p:nvSpPr>
        <p:spPr>
          <a:xfrm>
            <a:off x="3156030" y="274512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p:cNvSpPr/>
          <p:nvPr/>
        </p:nvSpPr>
        <p:spPr>
          <a:xfrm>
            <a:off x="2905244" y="272390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Oval 33"/>
          <p:cNvSpPr/>
          <p:nvPr/>
        </p:nvSpPr>
        <p:spPr>
          <a:xfrm>
            <a:off x="2810717" y="23612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Oval 34"/>
          <p:cNvSpPr/>
          <p:nvPr/>
        </p:nvSpPr>
        <p:spPr>
          <a:xfrm>
            <a:off x="2824221" y="24982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p:cNvSpPr/>
          <p:nvPr/>
        </p:nvSpPr>
        <p:spPr>
          <a:xfrm>
            <a:off x="1714981" y="22995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Oval 36"/>
          <p:cNvSpPr/>
          <p:nvPr/>
        </p:nvSpPr>
        <p:spPr>
          <a:xfrm>
            <a:off x="1853878" y="257150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p:cNvSpPr/>
          <p:nvPr/>
        </p:nvSpPr>
        <p:spPr>
          <a:xfrm>
            <a:off x="2006278" y="272390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Oval 38"/>
          <p:cNvSpPr/>
          <p:nvPr/>
        </p:nvSpPr>
        <p:spPr>
          <a:xfrm>
            <a:off x="2158678" y="287630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Oval 39"/>
          <p:cNvSpPr/>
          <p:nvPr/>
        </p:nvSpPr>
        <p:spPr>
          <a:xfrm>
            <a:off x="3302642" y="2581152"/>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3505199" y="287051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Oval 41"/>
          <p:cNvSpPr/>
          <p:nvPr/>
        </p:nvSpPr>
        <p:spPr>
          <a:xfrm>
            <a:off x="3539923"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Oval 42"/>
          <p:cNvSpPr/>
          <p:nvPr/>
        </p:nvSpPr>
        <p:spPr>
          <a:xfrm>
            <a:off x="3611300" y="2392100"/>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Oval 43"/>
          <p:cNvSpPr/>
          <p:nvPr/>
        </p:nvSpPr>
        <p:spPr>
          <a:xfrm>
            <a:off x="3680748" y="28184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Oval 44"/>
          <p:cNvSpPr/>
          <p:nvPr/>
        </p:nvSpPr>
        <p:spPr>
          <a:xfrm>
            <a:off x="3499411" y="239788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Oval 45"/>
          <p:cNvSpPr/>
          <p:nvPr/>
        </p:nvSpPr>
        <p:spPr>
          <a:xfrm>
            <a:off x="3746337" y="260044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Oval 46"/>
          <p:cNvSpPr/>
          <p:nvPr/>
        </p:nvSpPr>
        <p:spPr>
          <a:xfrm>
            <a:off x="3898737" y="275284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Oval 47"/>
          <p:cNvSpPr/>
          <p:nvPr/>
        </p:nvSpPr>
        <p:spPr>
          <a:xfrm>
            <a:off x="4051137" y="290524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Oval 48"/>
          <p:cNvSpPr/>
          <p:nvPr/>
        </p:nvSpPr>
        <p:spPr>
          <a:xfrm>
            <a:off x="4180386" y="26660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Oval 49"/>
          <p:cNvSpPr/>
          <p:nvPr/>
        </p:nvSpPr>
        <p:spPr>
          <a:xfrm>
            <a:off x="4371368" y="246926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Oval 51"/>
          <p:cNvSpPr/>
          <p:nvPr/>
        </p:nvSpPr>
        <p:spPr>
          <a:xfrm>
            <a:off x="4556566" y="275284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Oval 52"/>
          <p:cNvSpPr/>
          <p:nvPr/>
        </p:nvSpPr>
        <p:spPr>
          <a:xfrm>
            <a:off x="4764907" y="2938040"/>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Oval 53"/>
          <p:cNvSpPr/>
          <p:nvPr/>
        </p:nvSpPr>
        <p:spPr>
          <a:xfrm>
            <a:off x="4718606" y="268725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Oval 54"/>
          <p:cNvSpPr/>
          <p:nvPr/>
        </p:nvSpPr>
        <p:spPr>
          <a:xfrm>
            <a:off x="4847857" y="2559933"/>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Oval 55"/>
          <p:cNvSpPr/>
          <p:nvPr/>
        </p:nvSpPr>
        <p:spPr>
          <a:xfrm>
            <a:off x="4649158" y="25271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Oval 56"/>
          <p:cNvSpPr/>
          <p:nvPr/>
        </p:nvSpPr>
        <p:spPr>
          <a:xfrm>
            <a:off x="4718606" y="23284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Oval 57"/>
          <p:cNvSpPr/>
          <p:nvPr/>
        </p:nvSpPr>
        <p:spPr>
          <a:xfrm>
            <a:off x="5200889" y="2758632"/>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Oval 59"/>
          <p:cNvSpPr/>
          <p:nvPr/>
        </p:nvSpPr>
        <p:spPr>
          <a:xfrm>
            <a:off x="5388013" y="270075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Oval 60"/>
          <p:cNvSpPr/>
          <p:nvPr/>
        </p:nvSpPr>
        <p:spPr>
          <a:xfrm>
            <a:off x="5378365" y="285508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Oval 62"/>
          <p:cNvSpPr/>
          <p:nvPr/>
        </p:nvSpPr>
        <p:spPr>
          <a:xfrm>
            <a:off x="5413089" y="246540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Oval 63"/>
          <p:cNvSpPr/>
          <p:nvPr/>
        </p:nvSpPr>
        <p:spPr>
          <a:xfrm>
            <a:off x="5492185" y="25908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Oval 64"/>
          <p:cNvSpPr/>
          <p:nvPr/>
        </p:nvSpPr>
        <p:spPr>
          <a:xfrm>
            <a:off x="5756474" y="260816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Oval 65"/>
          <p:cNvSpPr/>
          <p:nvPr/>
        </p:nvSpPr>
        <p:spPr>
          <a:xfrm>
            <a:off x="5932023" y="277406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p:cNvSpPr txBox="1"/>
          <p:nvPr/>
        </p:nvSpPr>
        <p:spPr>
          <a:xfrm>
            <a:off x="339528" y="2069648"/>
            <a:ext cx="1219193" cy="830997"/>
          </a:xfrm>
          <a:prstGeom prst="rect">
            <a:avLst/>
          </a:prstGeom>
          <a:noFill/>
          <a:scene3d>
            <a:camera prst="orthographicFront">
              <a:rot lat="0" lon="0" rev="5400000"/>
            </a:camera>
            <a:lightRig rig="threePt" dir="t"/>
          </a:scene3d>
        </p:spPr>
        <p:txBody>
          <a:bodyPr wrap="square" rtlCol="0">
            <a:spAutoFit/>
          </a:bodyPr>
          <a:lstStyle/>
          <a:p>
            <a:r>
              <a:rPr lang="en-GB" dirty="0"/>
              <a:t>Neuron #</a:t>
            </a:r>
          </a:p>
          <a:p>
            <a:endParaRPr lang="en-GB" dirty="0"/>
          </a:p>
          <a:p>
            <a:r>
              <a:rPr lang="en-GB" sz="1200" dirty="0"/>
              <a:t>1 2 3 … … n</a:t>
            </a:r>
          </a:p>
        </p:txBody>
      </p:sp>
      <p:sp>
        <p:nvSpPr>
          <p:cNvPr id="2048" name="TextBox 2047"/>
          <p:cNvSpPr txBox="1"/>
          <p:nvPr/>
        </p:nvSpPr>
        <p:spPr>
          <a:xfrm>
            <a:off x="7257326" y="2140305"/>
            <a:ext cx="1643605" cy="923330"/>
          </a:xfrm>
          <a:prstGeom prst="rect">
            <a:avLst/>
          </a:prstGeom>
          <a:noFill/>
        </p:spPr>
        <p:txBody>
          <a:bodyPr wrap="square" rtlCol="0">
            <a:spAutoFit/>
          </a:bodyPr>
          <a:lstStyle/>
          <a:p>
            <a:r>
              <a:rPr lang="en-GB" dirty="0"/>
              <a:t>Spike raster diagram (</a:t>
            </a:r>
            <a:r>
              <a:rPr lang="en-GB" dirty="0" err="1"/>
              <a:t>rastergram</a:t>
            </a:r>
            <a:r>
              <a:rPr lang="en-GB" dirty="0"/>
              <a:t>)</a:t>
            </a:r>
          </a:p>
        </p:txBody>
      </p:sp>
      <p:sp>
        <p:nvSpPr>
          <p:cNvPr id="69" name="TextBox 68"/>
          <p:cNvSpPr txBox="1"/>
          <p:nvPr/>
        </p:nvSpPr>
        <p:spPr>
          <a:xfrm>
            <a:off x="7257326" y="3533696"/>
            <a:ext cx="1643605" cy="1015663"/>
          </a:xfrm>
          <a:prstGeom prst="rect">
            <a:avLst/>
          </a:prstGeom>
          <a:noFill/>
        </p:spPr>
        <p:txBody>
          <a:bodyPr wrap="square" rtlCol="0">
            <a:spAutoFit/>
          </a:bodyPr>
          <a:lstStyle/>
          <a:p>
            <a:r>
              <a:rPr lang="en-GB" dirty="0"/>
              <a:t>Histogram</a:t>
            </a:r>
          </a:p>
          <a:p>
            <a:r>
              <a:rPr lang="en-GB" sz="1400" dirty="0"/>
              <a:t>(averaged over some defined small time bin </a:t>
            </a:r>
            <a:r>
              <a:rPr lang="en-GB" sz="1400" dirty="0">
                <a:latin typeface="Symbol" pitchFamily="18" charset="2"/>
              </a:rPr>
              <a:t>D</a:t>
            </a:r>
            <a:r>
              <a:rPr lang="en-GB" sz="1400" dirty="0">
                <a:latin typeface="Arial" pitchFamily="34" charset="0"/>
                <a:cs typeface="Arial" pitchFamily="34" charset="0"/>
              </a:rPr>
              <a:t>t)</a:t>
            </a:r>
            <a:endParaRPr lang="en-GB" sz="1400" dirty="0"/>
          </a:p>
        </p:txBody>
      </p:sp>
      <p:sp>
        <p:nvSpPr>
          <p:cNvPr id="70" name="TextBox 69"/>
          <p:cNvSpPr txBox="1"/>
          <p:nvPr/>
        </p:nvSpPr>
        <p:spPr>
          <a:xfrm>
            <a:off x="-46300" y="3325977"/>
            <a:ext cx="1662895" cy="923330"/>
          </a:xfrm>
          <a:prstGeom prst="rect">
            <a:avLst/>
          </a:prstGeom>
          <a:noFill/>
          <a:scene3d>
            <a:camera prst="orthographicFront">
              <a:rot lat="0" lon="0" rev="5400000"/>
            </a:camera>
            <a:lightRig rig="threePt" dir="t"/>
          </a:scene3d>
        </p:spPr>
        <p:txBody>
          <a:bodyPr wrap="square" rtlCol="0">
            <a:spAutoFit/>
          </a:bodyPr>
          <a:lstStyle/>
          <a:p>
            <a:r>
              <a:rPr lang="en-GB" dirty="0"/>
              <a:t>Frequency (events per time bin)</a:t>
            </a:r>
          </a:p>
        </p:txBody>
      </p:sp>
      <p:sp>
        <p:nvSpPr>
          <p:cNvPr id="71" name="TextBox 70"/>
          <p:cNvSpPr txBox="1"/>
          <p:nvPr/>
        </p:nvSpPr>
        <p:spPr>
          <a:xfrm>
            <a:off x="-104174" y="5292496"/>
            <a:ext cx="1819155" cy="646331"/>
          </a:xfrm>
          <a:prstGeom prst="rect">
            <a:avLst/>
          </a:prstGeom>
          <a:noFill/>
          <a:scene3d>
            <a:camera prst="orthographicFront">
              <a:rot lat="0" lon="0" rev="5400000"/>
            </a:camera>
            <a:lightRig rig="threePt" dir="t"/>
          </a:scene3d>
        </p:spPr>
        <p:txBody>
          <a:bodyPr wrap="square" rtlCol="0">
            <a:spAutoFit/>
          </a:bodyPr>
          <a:lstStyle/>
          <a:p>
            <a:r>
              <a:rPr lang="en-GB" dirty="0">
                <a:solidFill>
                  <a:srgbClr val="7030A0"/>
                </a:solidFill>
              </a:rPr>
              <a:t>Firing rate </a:t>
            </a:r>
          </a:p>
          <a:p>
            <a:r>
              <a:rPr lang="en-GB" dirty="0">
                <a:solidFill>
                  <a:srgbClr val="7030A0"/>
                </a:solidFill>
              </a:rPr>
              <a:t>(spikes/sec or Hz)</a:t>
            </a:r>
          </a:p>
        </p:txBody>
      </p:sp>
      <p:sp>
        <p:nvSpPr>
          <p:cNvPr id="72" name="TextBox 71"/>
          <p:cNvSpPr txBox="1"/>
          <p:nvPr/>
        </p:nvSpPr>
        <p:spPr>
          <a:xfrm>
            <a:off x="7257323" y="4907776"/>
            <a:ext cx="1770927" cy="1138773"/>
          </a:xfrm>
          <a:prstGeom prst="rect">
            <a:avLst/>
          </a:prstGeom>
          <a:noFill/>
        </p:spPr>
        <p:txBody>
          <a:bodyPr wrap="square" rtlCol="0">
            <a:spAutoFit/>
          </a:bodyPr>
          <a:lstStyle/>
          <a:p>
            <a:r>
              <a:rPr lang="en-GB" dirty="0"/>
              <a:t>“Instantaneous” population firing rate </a:t>
            </a:r>
            <a:r>
              <a:rPr lang="en-GB" sz="1400" dirty="0"/>
              <a:t>(a continuous approximation)</a:t>
            </a:r>
          </a:p>
        </p:txBody>
      </p:sp>
      <p:sp>
        <p:nvSpPr>
          <p:cNvPr id="74" name="Oval 73"/>
          <p:cNvSpPr/>
          <p:nvPr/>
        </p:nvSpPr>
        <p:spPr>
          <a:xfrm>
            <a:off x="1572219" y="281843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p:cNvSpPr/>
          <p:nvPr/>
        </p:nvSpPr>
        <p:spPr>
          <a:xfrm>
            <a:off x="1805640" y="3946967"/>
            <a:ext cx="200638" cy="5409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Rectangle 75"/>
          <p:cNvSpPr/>
          <p:nvPr/>
        </p:nvSpPr>
        <p:spPr>
          <a:xfrm>
            <a:off x="2004339" y="4041527"/>
            <a:ext cx="198707" cy="4464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7" name="Rectangle 76"/>
          <p:cNvSpPr/>
          <p:nvPr/>
        </p:nvSpPr>
        <p:spPr>
          <a:xfrm>
            <a:off x="2203046" y="4170495"/>
            <a:ext cx="198707" cy="3224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8" name="Rectangle 77"/>
          <p:cNvSpPr/>
          <p:nvPr/>
        </p:nvSpPr>
        <p:spPr>
          <a:xfrm>
            <a:off x="2394030" y="4053103"/>
            <a:ext cx="219927" cy="434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9" name="Rectangle 78"/>
          <p:cNvSpPr/>
          <p:nvPr/>
        </p:nvSpPr>
        <p:spPr>
          <a:xfrm>
            <a:off x="2612010" y="3846784"/>
            <a:ext cx="198707" cy="6474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0" name="Rectangle 79"/>
          <p:cNvSpPr/>
          <p:nvPr/>
        </p:nvSpPr>
        <p:spPr>
          <a:xfrm>
            <a:off x="2810709" y="3946967"/>
            <a:ext cx="173628" cy="5409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1" name="Rectangle 80"/>
          <p:cNvSpPr/>
          <p:nvPr/>
        </p:nvSpPr>
        <p:spPr>
          <a:xfrm>
            <a:off x="2984335" y="4217457"/>
            <a:ext cx="206419" cy="2704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2" name="Rectangle 81"/>
          <p:cNvSpPr/>
          <p:nvPr/>
        </p:nvSpPr>
        <p:spPr>
          <a:xfrm>
            <a:off x="3190755" y="4264736"/>
            <a:ext cx="191942" cy="2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3" name="Rectangle 82"/>
          <p:cNvSpPr/>
          <p:nvPr/>
        </p:nvSpPr>
        <p:spPr>
          <a:xfrm>
            <a:off x="3382696" y="4092632"/>
            <a:ext cx="198707" cy="401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4" name="Rectangle 83"/>
          <p:cNvSpPr/>
          <p:nvPr/>
        </p:nvSpPr>
        <p:spPr>
          <a:xfrm>
            <a:off x="3568864" y="3846784"/>
            <a:ext cx="198707" cy="6474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5" name="Rectangle 84"/>
          <p:cNvSpPr/>
          <p:nvPr/>
        </p:nvSpPr>
        <p:spPr>
          <a:xfrm>
            <a:off x="3769478" y="4092632"/>
            <a:ext cx="210276" cy="401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6" name="Rectangle 85"/>
          <p:cNvSpPr/>
          <p:nvPr/>
        </p:nvSpPr>
        <p:spPr>
          <a:xfrm>
            <a:off x="3979755" y="4307181"/>
            <a:ext cx="198706" cy="1807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7" name="Rectangle 86"/>
          <p:cNvSpPr/>
          <p:nvPr/>
        </p:nvSpPr>
        <p:spPr>
          <a:xfrm>
            <a:off x="4178460" y="4217457"/>
            <a:ext cx="198707" cy="2704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8" name="Rectangle 87"/>
          <p:cNvSpPr/>
          <p:nvPr/>
        </p:nvSpPr>
        <p:spPr>
          <a:xfrm>
            <a:off x="4377167" y="4270524"/>
            <a:ext cx="198707" cy="2236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9" name="Rectangle 88"/>
          <p:cNvSpPr/>
          <p:nvPr/>
        </p:nvSpPr>
        <p:spPr>
          <a:xfrm>
            <a:off x="4575843" y="4092632"/>
            <a:ext cx="177487" cy="401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0" name="Rectangle 89"/>
          <p:cNvSpPr/>
          <p:nvPr/>
        </p:nvSpPr>
        <p:spPr>
          <a:xfrm>
            <a:off x="4774544" y="3923817"/>
            <a:ext cx="177487" cy="5641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1" name="Rectangle 90"/>
          <p:cNvSpPr/>
          <p:nvPr/>
        </p:nvSpPr>
        <p:spPr>
          <a:xfrm>
            <a:off x="4952031" y="4293419"/>
            <a:ext cx="177487" cy="194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2" name="Rectangle 91"/>
          <p:cNvSpPr/>
          <p:nvPr/>
        </p:nvSpPr>
        <p:spPr>
          <a:xfrm>
            <a:off x="5129518" y="4379471"/>
            <a:ext cx="177487" cy="1084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3" name="Rectangle 92"/>
          <p:cNvSpPr/>
          <p:nvPr/>
        </p:nvSpPr>
        <p:spPr>
          <a:xfrm>
            <a:off x="5299269" y="4158920"/>
            <a:ext cx="192916" cy="3295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4" name="Rectangle 93"/>
          <p:cNvSpPr/>
          <p:nvPr/>
        </p:nvSpPr>
        <p:spPr>
          <a:xfrm>
            <a:off x="5496034" y="4092632"/>
            <a:ext cx="177487" cy="3958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5" name="Rectangle 94"/>
          <p:cNvSpPr/>
          <p:nvPr/>
        </p:nvSpPr>
        <p:spPr>
          <a:xfrm>
            <a:off x="5673521" y="4264736"/>
            <a:ext cx="177487" cy="2232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6" name="Rectangle 95"/>
          <p:cNvSpPr/>
          <p:nvPr/>
        </p:nvSpPr>
        <p:spPr>
          <a:xfrm>
            <a:off x="5851009" y="4387916"/>
            <a:ext cx="177487" cy="1055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97" name="Rectangle 96"/>
          <p:cNvSpPr/>
          <p:nvPr/>
        </p:nvSpPr>
        <p:spPr>
          <a:xfrm>
            <a:off x="1454548" y="4380254"/>
            <a:ext cx="177487" cy="1055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049" name="Rectangle 2048"/>
          <p:cNvSpPr/>
          <p:nvPr/>
        </p:nvSpPr>
        <p:spPr>
          <a:xfrm>
            <a:off x="1572219" y="3692324"/>
            <a:ext cx="233431" cy="8006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50" name="Freeform 2049"/>
          <p:cNvSpPr/>
          <p:nvPr/>
        </p:nvSpPr>
        <p:spPr>
          <a:xfrm>
            <a:off x="1551021" y="5129264"/>
            <a:ext cx="4595149" cy="695796"/>
          </a:xfrm>
          <a:custGeom>
            <a:avLst/>
            <a:gdLst>
              <a:gd name="connsiteX0" fmla="*/ 0 w 4595149"/>
              <a:gd name="connsiteY0" fmla="*/ 671332 h 695796"/>
              <a:gd name="connsiteX1" fmla="*/ 23149 w 4595149"/>
              <a:gd name="connsiteY1" fmla="*/ 567160 h 695796"/>
              <a:gd name="connsiteX2" fmla="*/ 34724 w 4595149"/>
              <a:gd name="connsiteY2" fmla="*/ 532436 h 695796"/>
              <a:gd name="connsiteX3" fmla="*/ 46299 w 4595149"/>
              <a:gd name="connsiteY3" fmla="*/ 462988 h 695796"/>
              <a:gd name="connsiteX4" fmla="*/ 57873 w 4595149"/>
              <a:gd name="connsiteY4" fmla="*/ 416689 h 695796"/>
              <a:gd name="connsiteX5" fmla="*/ 92597 w 4595149"/>
              <a:gd name="connsiteY5" fmla="*/ 405114 h 695796"/>
              <a:gd name="connsiteX6" fmla="*/ 104172 w 4595149"/>
              <a:gd name="connsiteY6" fmla="*/ 347241 h 695796"/>
              <a:gd name="connsiteX7" fmla="*/ 115747 w 4595149"/>
              <a:gd name="connsiteY7" fmla="*/ 312517 h 695796"/>
              <a:gd name="connsiteX8" fmla="*/ 138896 w 4595149"/>
              <a:gd name="connsiteY8" fmla="*/ 115747 h 695796"/>
              <a:gd name="connsiteX9" fmla="*/ 162045 w 4595149"/>
              <a:gd name="connsiteY9" fmla="*/ 23150 h 695796"/>
              <a:gd name="connsiteX10" fmla="*/ 185195 w 4595149"/>
              <a:gd name="connsiteY10" fmla="*/ 0 h 695796"/>
              <a:gd name="connsiteX11" fmla="*/ 254643 w 4595149"/>
              <a:gd name="connsiteY11" fmla="*/ 23150 h 695796"/>
              <a:gd name="connsiteX12" fmla="*/ 277792 w 4595149"/>
              <a:gd name="connsiteY12" fmla="*/ 57874 h 695796"/>
              <a:gd name="connsiteX13" fmla="*/ 358815 w 4595149"/>
              <a:gd name="connsiteY13" fmla="*/ 127322 h 695796"/>
              <a:gd name="connsiteX14" fmla="*/ 428263 w 4595149"/>
              <a:gd name="connsiteY14" fmla="*/ 208345 h 695796"/>
              <a:gd name="connsiteX15" fmla="*/ 451413 w 4595149"/>
              <a:gd name="connsiteY15" fmla="*/ 231494 h 695796"/>
              <a:gd name="connsiteX16" fmla="*/ 486137 w 4595149"/>
              <a:gd name="connsiteY16" fmla="*/ 243069 h 695796"/>
              <a:gd name="connsiteX17" fmla="*/ 520861 w 4595149"/>
              <a:gd name="connsiteY17" fmla="*/ 266218 h 695796"/>
              <a:gd name="connsiteX18" fmla="*/ 544010 w 4595149"/>
              <a:gd name="connsiteY18" fmla="*/ 289368 h 695796"/>
              <a:gd name="connsiteX19" fmla="*/ 578734 w 4595149"/>
              <a:gd name="connsiteY19" fmla="*/ 300942 h 695796"/>
              <a:gd name="connsiteX20" fmla="*/ 601883 w 4595149"/>
              <a:gd name="connsiteY20" fmla="*/ 324092 h 695796"/>
              <a:gd name="connsiteX21" fmla="*/ 671332 w 4595149"/>
              <a:gd name="connsiteY21" fmla="*/ 347241 h 695796"/>
              <a:gd name="connsiteX22" fmla="*/ 706056 w 4595149"/>
              <a:gd name="connsiteY22" fmla="*/ 358816 h 695796"/>
              <a:gd name="connsiteX23" fmla="*/ 787078 w 4595149"/>
              <a:gd name="connsiteY23" fmla="*/ 393540 h 695796"/>
              <a:gd name="connsiteX24" fmla="*/ 856526 w 4595149"/>
              <a:gd name="connsiteY24" fmla="*/ 416689 h 695796"/>
              <a:gd name="connsiteX25" fmla="*/ 891250 w 4595149"/>
              <a:gd name="connsiteY25" fmla="*/ 428264 h 695796"/>
              <a:gd name="connsiteX26" fmla="*/ 937549 w 4595149"/>
              <a:gd name="connsiteY26" fmla="*/ 439838 h 695796"/>
              <a:gd name="connsiteX27" fmla="*/ 1088020 w 4595149"/>
              <a:gd name="connsiteY27" fmla="*/ 428264 h 695796"/>
              <a:gd name="connsiteX28" fmla="*/ 1111169 w 4595149"/>
              <a:gd name="connsiteY28" fmla="*/ 405114 h 695796"/>
              <a:gd name="connsiteX29" fmla="*/ 1145894 w 4595149"/>
              <a:gd name="connsiteY29" fmla="*/ 393540 h 695796"/>
              <a:gd name="connsiteX30" fmla="*/ 1192192 w 4595149"/>
              <a:gd name="connsiteY30" fmla="*/ 335666 h 695796"/>
              <a:gd name="connsiteX31" fmla="*/ 1226916 w 4595149"/>
              <a:gd name="connsiteY31" fmla="*/ 266218 h 695796"/>
              <a:gd name="connsiteX32" fmla="*/ 1261640 w 4595149"/>
              <a:gd name="connsiteY32" fmla="*/ 243069 h 695796"/>
              <a:gd name="connsiteX33" fmla="*/ 1284790 w 4595149"/>
              <a:gd name="connsiteY33" fmla="*/ 208345 h 695796"/>
              <a:gd name="connsiteX34" fmla="*/ 1296364 w 4595149"/>
              <a:gd name="connsiteY34" fmla="*/ 173621 h 695796"/>
              <a:gd name="connsiteX35" fmla="*/ 1331088 w 4595149"/>
              <a:gd name="connsiteY35" fmla="*/ 162046 h 695796"/>
              <a:gd name="connsiteX36" fmla="*/ 1400537 w 4595149"/>
              <a:gd name="connsiteY36" fmla="*/ 196770 h 695796"/>
              <a:gd name="connsiteX37" fmla="*/ 1435261 w 4595149"/>
              <a:gd name="connsiteY37" fmla="*/ 219919 h 695796"/>
              <a:gd name="connsiteX38" fmla="*/ 1446835 w 4595149"/>
              <a:gd name="connsiteY38" fmla="*/ 254643 h 695796"/>
              <a:gd name="connsiteX39" fmla="*/ 1469985 w 4595149"/>
              <a:gd name="connsiteY39" fmla="*/ 277793 h 695796"/>
              <a:gd name="connsiteX40" fmla="*/ 1493134 w 4595149"/>
              <a:gd name="connsiteY40" fmla="*/ 312517 h 695796"/>
              <a:gd name="connsiteX41" fmla="*/ 1551007 w 4595149"/>
              <a:gd name="connsiteY41" fmla="*/ 416689 h 695796"/>
              <a:gd name="connsiteX42" fmla="*/ 1585732 w 4595149"/>
              <a:gd name="connsiteY42" fmla="*/ 439838 h 695796"/>
              <a:gd name="connsiteX43" fmla="*/ 1608881 w 4595149"/>
              <a:gd name="connsiteY43" fmla="*/ 462988 h 695796"/>
              <a:gd name="connsiteX44" fmla="*/ 1689904 w 4595149"/>
              <a:gd name="connsiteY44" fmla="*/ 520861 h 695796"/>
              <a:gd name="connsiteX45" fmla="*/ 1724628 w 4595149"/>
              <a:gd name="connsiteY45" fmla="*/ 532436 h 695796"/>
              <a:gd name="connsiteX46" fmla="*/ 1782501 w 4595149"/>
              <a:gd name="connsiteY46" fmla="*/ 520861 h 695796"/>
              <a:gd name="connsiteX47" fmla="*/ 1863524 w 4595149"/>
              <a:gd name="connsiteY47" fmla="*/ 509286 h 695796"/>
              <a:gd name="connsiteX48" fmla="*/ 1932972 w 4595149"/>
              <a:gd name="connsiteY48" fmla="*/ 497712 h 695796"/>
              <a:gd name="connsiteX49" fmla="*/ 2002420 w 4595149"/>
              <a:gd name="connsiteY49" fmla="*/ 439838 h 695796"/>
              <a:gd name="connsiteX50" fmla="*/ 2025569 w 4595149"/>
              <a:gd name="connsiteY50" fmla="*/ 405114 h 695796"/>
              <a:gd name="connsiteX51" fmla="*/ 2048719 w 4595149"/>
              <a:gd name="connsiteY51" fmla="*/ 381965 h 695796"/>
              <a:gd name="connsiteX52" fmla="*/ 2071868 w 4595149"/>
              <a:gd name="connsiteY52" fmla="*/ 347241 h 695796"/>
              <a:gd name="connsiteX53" fmla="*/ 2118167 w 4595149"/>
              <a:gd name="connsiteY53" fmla="*/ 300942 h 695796"/>
              <a:gd name="connsiteX54" fmla="*/ 2129742 w 4595149"/>
              <a:gd name="connsiteY54" fmla="*/ 266218 h 695796"/>
              <a:gd name="connsiteX55" fmla="*/ 2164466 w 4595149"/>
              <a:gd name="connsiteY55" fmla="*/ 243069 h 695796"/>
              <a:gd name="connsiteX56" fmla="*/ 2222339 w 4595149"/>
              <a:gd name="connsiteY56" fmla="*/ 208345 h 695796"/>
              <a:gd name="connsiteX57" fmla="*/ 2338086 w 4595149"/>
              <a:gd name="connsiteY57" fmla="*/ 266218 h 695796"/>
              <a:gd name="connsiteX58" fmla="*/ 2384385 w 4595149"/>
              <a:gd name="connsiteY58" fmla="*/ 312517 h 695796"/>
              <a:gd name="connsiteX59" fmla="*/ 2419109 w 4595149"/>
              <a:gd name="connsiteY59" fmla="*/ 347241 h 695796"/>
              <a:gd name="connsiteX60" fmla="*/ 2488557 w 4595149"/>
              <a:gd name="connsiteY60" fmla="*/ 451413 h 695796"/>
              <a:gd name="connsiteX61" fmla="*/ 2511706 w 4595149"/>
              <a:gd name="connsiteY61" fmla="*/ 486137 h 695796"/>
              <a:gd name="connsiteX62" fmla="*/ 2581154 w 4595149"/>
              <a:gd name="connsiteY62" fmla="*/ 509286 h 695796"/>
              <a:gd name="connsiteX63" fmla="*/ 2604304 w 4595149"/>
              <a:gd name="connsiteY63" fmla="*/ 532436 h 695796"/>
              <a:gd name="connsiteX64" fmla="*/ 2673752 w 4595149"/>
              <a:gd name="connsiteY64" fmla="*/ 555585 h 695796"/>
              <a:gd name="connsiteX65" fmla="*/ 2986268 w 4595149"/>
              <a:gd name="connsiteY65" fmla="*/ 544011 h 695796"/>
              <a:gd name="connsiteX66" fmla="*/ 3020992 w 4595149"/>
              <a:gd name="connsiteY66" fmla="*/ 532436 h 695796"/>
              <a:gd name="connsiteX67" fmla="*/ 3044142 w 4595149"/>
              <a:gd name="connsiteY67" fmla="*/ 509286 h 695796"/>
              <a:gd name="connsiteX68" fmla="*/ 3078866 w 4595149"/>
              <a:gd name="connsiteY68" fmla="*/ 486137 h 695796"/>
              <a:gd name="connsiteX69" fmla="*/ 3136739 w 4595149"/>
              <a:gd name="connsiteY69" fmla="*/ 416689 h 695796"/>
              <a:gd name="connsiteX70" fmla="*/ 3171463 w 4595149"/>
              <a:gd name="connsiteY70" fmla="*/ 393540 h 695796"/>
              <a:gd name="connsiteX71" fmla="*/ 3194613 w 4595149"/>
              <a:gd name="connsiteY71" fmla="*/ 370390 h 695796"/>
              <a:gd name="connsiteX72" fmla="*/ 3275635 w 4595149"/>
              <a:gd name="connsiteY72" fmla="*/ 324092 h 695796"/>
              <a:gd name="connsiteX73" fmla="*/ 3298785 w 4595149"/>
              <a:gd name="connsiteY73" fmla="*/ 300942 h 695796"/>
              <a:gd name="connsiteX74" fmla="*/ 3368233 w 4595149"/>
              <a:gd name="connsiteY74" fmla="*/ 277793 h 695796"/>
              <a:gd name="connsiteX75" fmla="*/ 3414532 w 4595149"/>
              <a:gd name="connsiteY75" fmla="*/ 324092 h 695796"/>
              <a:gd name="connsiteX76" fmla="*/ 3426106 w 4595149"/>
              <a:gd name="connsiteY76" fmla="*/ 358816 h 695796"/>
              <a:gd name="connsiteX77" fmla="*/ 3449256 w 4595149"/>
              <a:gd name="connsiteY77" fmla="*/ 381965 h 695796"/>
              <a:gd name="connsiteX78" fmla="*/ 3507129 w 4595149"/>
              <a:gd name="connsiteY78" fmla="*/ 439838 h 695796"/>
              <a:gd name="connsiteX79" fmla="*/ 3530278 w 4595149"/>
              <a:gd name="connsiteY79" fmla="*/ 474562 h 695796"/>
              <a:gd name="connsiteX80" fmla="*/ 3541853 w 4595149"/>
              <a:gd name="connsiteY80" fmla="*/ 509286 h 695796"/>
              <a:gd name="connsiteX81" fmla="*/ 3622876 w 4595149"/>
              <a:gd name="connsiteY81" fmla="*/ 567160 h 695796"/>
              <a:gd name="connsiteX82" fmla="*/ 3657600 w 4595149"/>
              <a:gd name="connsiteY82" fmla="*/ 590309 h 695796"/>
              <a:gd name="connsiteX83" fmla="*/ 3727048 w 4595149"/>
              <a:gd name="connsiteY83" fmla="*/ 613459 h 695796"/>
              <a:gd name="connsiteX84" fmla="*/ 3889094 w 4595149"/>
              <a:gd name="connsiteY84" fmla="*/ 601884 h 695796"/>
              <a:gd name="connsiteX85" fmla="*/ 3970116 w 4595149"/>
              <a:gd name="connsiteY85" fmla="*/ 555585 h 695796"/>
              <a:gd name="connsiteX86" fmla="*/ 3993266 w 4595149"/>
              <a:gd name="connsiteY86" fmla="*/ 532436 h 695796"/>
              <a:gd name="connsiteX87" fmla="*/ 4027990 w 4595149"/>
              <a:gd name="connsiteY87" fmla="*/ 509286 h 695796"/>
              <a:gd name="connsiteX88" fmla="*/ 4097438 w 4595149"/>
              <a:gd name="connsiteY88" fmla="*/ 486137 h 695796"/>
              <a:gd name="connsiteX89" fmla="*/ 4201610 w 4595149"/>
              <a:gd name="connsiteY89" fmla="*/ 509286 h 695796"/>
              <a:gd name="connsiteX90" fmla="*/ 4236334 w 4595149"/>
              <a:gd name="connsiteY90" fmla="*/ 532436 h 695796"/>
              <a:gd name="connsiteX91" fmla="*/ 4259483 w 4595149"/>
              <a:gd name="connsiteY91" fmla="*/ 567160 h 695796"/>
              <a:gd name="connsiteX92" fmla="*/ 4317357 w 4595149"/>
              <a:gd name="connsiteY92" fmla="*/ 613459 h 695796"/>
              <a:gd name="connsiteX93" fmla="*/ 4386805 w 4595149"/>
              <a:gd name="connsiteY93" fmla="*/ 636608 h 695796"/>
              <a:gd name="connsiteX94" fmla="*/ 4421529 w 4595149"/>
              <a:gd name="connsiteY94" fmla="*/ 659757 h 695796"/>
              <a:gd name="connsiteX95" fmla="*/ 4479402 w 4595149"/>
              <a:gd name="connsiteY95" fmla="*/ 694481 h 695796"/>
              <a:gd name="connsiteX96" fmla="*/ 4595149 w 4595149"/>
              <a:gd name="connsiteY96" fmla="*/ 694481 h 69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595149" h="695796">
                <a:moveTo>
                  <a:pt x="0" y="671332"/>
                </a:moveTo>
                <a:cubicBezTo>
                  <a:pt x="7953" y="631567"/>
                  <a:pt x="12255" y="605289"/>
                  <a:pt x="23149" y="567160"/>
                </a:cubicBezTo>
                <a:cubicBezTo>
                  <a:pt x="26501" y="555429"/>
                  <a:pt x="32077" y="544346"/>
                  <a:pt x="34724" y="532436"/>
                </a:cubicBezTo>
                <a:cubicBezTo>
                  <a:pt x="39815" y="509526"/>
                  <a:pt x="41696" y="486001"/>
                  <a:pt x="46299" y="462988"/>
                </a:cubicBezTo>
                <a:cubicBezTo>
                  <a:pt x="49419" y="447389"/>
                  <a:pt x="47936" y="429111"/>
                  <a:pt x="57873" y="416689"/>
                </a:cubicBezTo>
                <a:cubicBezTo>
                  <a:pt x="65495" y="407162"/>
                  <a:pt x="81022" y="408972"/>
                  <a:pt x="92597" y="405114"/>
                </a:cubicBezTo>
                <a:cubicBezTo>
                  <a:pt x="96455" y="385823"/>
                  <a:pt x="99400" y="366327"/>
                  <a:pt x="104172" y="347241"/>
                </a:cubicBezTo>
                <a:cubicBezTo>
                  <a:pt x="107131" y="335405"/>
                  <a:pt x="114022" y="324595"/>
                  <a:pt x="115747" y="312517"/>
                </a:cubicBezTo>
                <a:cubicBezTo>
                  <a:pt x="154728" y="39642"/>
                  <a:pt x="106391" y="294516"/>
                  <a:pt x="138896" y="115747"/>
                </a:cubicBezTo>
                <a:cubicBezTo>
                  <a:pt x="141060" y="103846"/>
                  <a:pt x="151571" y="40607"/>
                  <a:pt x="162045" y="23150"/>
                </a:cubicBezTo>
                <a:cubicBezTo>
                  <a:pt x="167660" y="13792"/>
                  <a:pt x="177478" y="7717"/>
                  <a:pt x="185195" y="0"/>
                </a:cubicBezTo>
                <a:cubicBezTo>
                  <a:pt x="208344" y="7717"/>
                  <a:pt x="241108" y="2847"/>
                  <a:pt x="254643" y="23150"/>
                </a:cubicBezTo>
                <a:cubicBezTo>
                  <a:pt x="262359" y="34725"/>
                  <a:pt x="268739" y="47312"/>
                  <a:pt x="277792" y="57874"/>
                </a:cubicBezTo>
                <a:cubicBezTo>
                  <a:pt x="315216" y="101535"/>
                  <a:pt x="317857" y="100017"/>
                  <a:pt x="358815" y="127322"/>
                </a:cubicBezTo>
                <a:cubicBezTo>
                  <a:pt x="394069" y="180204"/>
                  <a:pt x="372129" y="152212"/>
                  <a:pt x="428263" y="208345"/>
                </a:cubicBezTo>
                <a:cubicBezTo>
                  <a:pt x="435980" y="216061"/>
                  <a:pt x="441060" y="228043"/>
                  <a:pt x="451413" y="231494"/>
                </a:cubicBezTo>
                <a:cubicBezTo>
                  <a:pt x="462988" y="235352"/>
                  <a:pt x="475224" y="237613"/>
                  <a:pt x="486137" y="243069"/>
                </a:cubicBezTo>
                <a:cubicBezTo>
                  <a:pt x="498579" y="249290"/>
                  <a:pt x="509998" y="257528"/>
                  <a:pt x="520861" y="266218"/>
                </a:cubicBezTo>
                <a:cubicBezTo>
                  <a:pt x="529382" y="273035"/>
                  <a:pt x="534652" y="283753"/>
                  <a:pt x="544010" y="289368"/>
                </a:cubicBezTo>
                <a:cubicBezTo>
                  <a:pt x="554472" y="295645"/>
                  <a:pt x="567159" y="297084"/>
                  <a:pt x="578734" y="300942"/>
                </a:cubicBezTo>
                <a:cubicBezTo>
                  <a:pt x="586450" y="308659"/>
                  <a:pt x="592122" y="319212"/>
                  <a:pt x="601883" y="324092"/>
                </a:cubicBezTo>
                <a:cubicBezTo>
                  <a:pt x="623709" y="335005"/>
                  <a:pt x="648182" y="339525"/>
                  <a:pt x="671332" y="347241"/>
                </a:cubicBezTo>
                <a:cubicBezTo>
                  <a:pt x="682907" y="351099"/>
                  <a:pt x="695904" y="352048"/>
                  <a:pt x="706056" y="358816"/>
                </a:cubicBezTo>
                <a:cubicBezTo>
                  <a:pt x="761145" y="395542"/>
                  <a:pt x="719132" y="373156"/>
                  <a:pt x="787078" y="393540"/>
                </a:cubicBezTo>
                <a:cubicBezTo>
                  <a:pt x="810450" y="400552"/>
                  <a:pt x="833377" y="408973"/>
                  <a:pt x="856526" y="416689"/>
                </a:cubicBezTo>
                <a:cubicBezTo>
                  <a:pt x="868101" y="420547"/>
                  <a:pt x="879413" y="425305"/>
                  <a:pt x="891250" y="428264"/>
                </a:cubicBezTo>
                <a:lnTo>
                  <a:pt x="937549" y="439838"/>
                </a:lnTo>
                <a:cubicBezTo>
                  <a:pt x="987706" y="435980"/>
                  <a:pt x="1038692" y="438130"/>
                  <a:pt x="1088020" y="428264"/>
                </a:cubicBezTo>
                <a:cubicBezTo>
                  <a:pt x="1098721" y="426124"/>
                  <a:pt x="1101811" y="410729"/>
                  <a:pt x="1111169" y="405114"/>
                </a:cubicBezTo>
                <a:cubicBezTo>
                  <a:pt x="1121631" y="398837"/>
                  <a:pt x="1134319" y="397398"/>
                  <a:pt x="1145894" y="393540"/>
                </a:cubicBezTo>
                <a:cubicBezTo>
                  <a:pt x="1167425" y="372008"/>
                  <a:pt x="1177591" y="364868"/>
                  <a:pt x="1192192" y="335666"/>
                </a:cubicBezTo>
                <a:cubicBezTo>
                  <a:pt x="1211019" y="298012"/>
                  <a:pt x="1193747" y="299387"/>
                  <a:pt x="1226916" y="266218"/>
                </a:cubicBezTo>
                <a:cubicBezTo>
                  <a:pt x="1236753" y="256381"/>
                  <a:pt x="1250065" y="250785"/>
                  <a:pt x="1261640" y="243069"/>
                </a:cubicBezTo>
                <a:cubicBezTo>
                  <a:pt x="1269357" y="231494"/>
                  <a:pt x="1278569" y="220788"/>
                  <a:pt x="1284790" y="208345"/>
                </a:cubicBezTo>
                <a:cubicBezTo>
                  <a:pt x="1290246" y="197432"/>
                  <a:pt x="1287737" y="182248"/>
                  <a:pt x="1296364" y="173621"/>
                </a:cubicBezTo>
                <a:cubicBezTo>
                  <a:pt x="1304991" y="164994"/>
                  <a:pt x="1319513" y="165904"/>
                  <a:pt x="1331088" y="162046"/>
                </a:cubicBezTo>
                <a:cubicBezTo>
                  <a:pt x="1430611" y="228391"/>
                  <a:pt x="1304689" y="148846"/>
                  <a:pt x="1400537" y="196770"/>
                </a:cubicBezTo>
                <a:cubicBezTo>
                  <a:pt x="1412979" y="202991"/>
                  <a:pt x="1423686" y="212203"/>
                  <a:pt x="1435261" y="219919"/>
                </a:cubicBezTo>
                <a:cubicBezTo>
                  <a:pt x="1439119" y="231494"/>
                  <a:pt x="1440558" y="244181"/>
                  <a:pt x="1446835" y="254643"/>
                </a:cubicBezTo>
                <a:cubicBezTo>
                  <a:pt x="1452450" y="264001"/>
                  <a:pt x="1463168" y="269271"/>
                  <a:pt x="1469985" y="277793"/>
                </a:cubicBezTo>
                <a:cubicBezTo>
                  <a:pt x="1478675" y="288656"/>
                  <a:pt x="1486913" y="300075"/>
                  <a:pt x="1493134" y="312517"/>
                </a:cubicBezTo>
                <a:cubicBezTo>
                  <a:pt x="1514241" y="354730"/>
                  <a:pt x="1496269" y="380199"/>
                  <a:pt x="1551007" y="416689"/>
                </a:cubicBezTo>
                <a:cubicBezTo>
                  <a:pt x="1562582" y="424405"/>
                  <a:pt x="1574869" y="431148"/>
                  <a:pt x="1585732" y="439838"/>
                </a:cubicBezTo>
                <a:cubicBezTo>
                  <a:pt x="1594253" y="446655"/>
                  <a:pt x="1600498" y="456002"/>
                  <a:pt x="1608881" y="462988"/>
                </a:cubicBezTo>
                <a:cubicBezTo>
                  <a:pt x="1616746" y="469542"/>
                  <a:pt x="1674869" y="513343"/>
                  <a:pt x="1689904" y="520861"/>
                </a:cubicBezTo>
                <a:cubicBezTo>
                  <a:pt x="1700817" y="526317"/>
                  <a:pt x="1713053" y="528578"/>
                  <a:pt x="1724628" y="532436"/>
                </a:cubicBezTo>
                <a:cubicBezTo>
                  <a:pt x="1743919" y="528578"/>
                  <a:pt x="1763096" y="524095"/>
                  <a:pt x="1782501" y="520861"/>
                </a:cubicBezTo>
                <a:cubicBezTo>
                  <a:pt x="1809412" y="516376"/>
                  <a:pt x="1836559" y="513434"/>
                  <a:pt x="1863524" y="509286"/>
                </a:cubicBezTo>
                <a:cubicBezTo>
                  <a:pt x="1886720" y="505717"/>
                  <a:pt x="1909823" y="501570"/>
                  <a:pt x="1932972" y="497712"/>
                </a:cubicBezTo>
                <a:cubicBezTo>
                  <a:pt x="1967114" y="474950"/>
                  <a:pt x="1974571" y="473258"/>
                  <a:pt x="2002420" y="439838"/>
                </a:cubicBezTo>
                <a:cubicBezTo>
                  <a:pt x="2011326" y="429151"/>
                  <a:pt x="2016879" y="415977"/>
                  <a:pt x="2025569" y="405114"/>
                </a:cubicBezTo>
                <a:cubicBezTo>
                  <a:pt x="2032386" y="396593"/>
                  <a:pt x="2041902" y="390486"/>
                  <a:pt x="2048719" y="381965"/>
                </a:cubicBezTo>
                <a:cubicBezTo>
                  <a:pt x="2057409" y="371102"/>
                  <a:pt x="2062815" y="357803"/>
                  <a:pt x="2071868" y="347241"/>
                </a:cubicBezTo>
                <a:cubicBezTo>
                  <a:pt x="2086072" y="330670"/>
                  <a:pt x="2118167" y="300942"/>
                  <a:pt x="2118167" y="300942"/>
                </a:cubicBezTo>
                <a:cubicBezTo>
                  <a:pt x="2122025" y="289367"/>
                  <a:pt x="2122120" y="275745"/>
                  <a:pt x="2129742" y="266218"/>
                </a:cubicBezTo>
                <a:cubicBezTo>
                  <a:pt x="2138432" y="255355"/>
                  <a:pt x="2153603" y="251759"/>
                  <a:pt x="2164466" y="243069"/>
                </a:cubicBezTo>
                <a:cubicBezTo>
                  <a:pt x="2209862" y="206752"/>
                  <a:pt x="2162035" y="228445"/>
                  <a:pt x="2222339" y="208345"/>
                </a:cubicBezTo>
                <a:cubicBezTo>
                  <a:pt x="2305023" y="263467"/>
                  <a:pt x="2264796" y="247895"/>
                  <a:pt x="2338086" y="266218"/>
                </a:cubicBezTo>
                <a:lnTo>
                  <a:pt x="2384385" y="312517"/>
                </a:lnTo>
                <a:cubicBezTo>
                  <a:pt x="2395960" y="324092"/>
                  <a:pt x="2410029" y="333621"/>
                  <a:pt x="2419109" y="347241"/>
                </a:cubicBezTo>
                <a:lnTo>
                  <a:pt x="2488557" y="451413"/>
                </a:lnTo>
                <a:cubicBezTo>
                  <a:pt x="2496273" y="462988"/>
                  <a:pt x="2498509" y="481738"/>
                  <a:pt x="2511706" y="486137"/>
                </a:cubicBezTo>
                <a:lnTo>
                  <a:pt x="2581154" y="509286"/>
                </a:lnTo>
                <a:cubicBezTo>
                  <a:pt x="2588871" y="517003"/>
                  <a:pt x="2594543" y="527556"/>
                  <a:pt x="2604304" y="532436"/>
                </a:cubicBezTo>
                <a:cubicBezTo>
                  <a:pt x="2626129" y="543349"/>
                  <a:pt x="2673752" y="555585"/>
                  <a:pt x="2673752" y="555585"/>
                </a:cubicBezTo>
                <a:cubicBezTo>
                  <a:pt x="2777924" y="551727"/>
                  <a:pt x="2882255" y="550945"/>
                  <a:pt x="2986268" y="544011"/>
                </a:cubicBezTo>
                <a:cubicBezTo>
                  <a:pt x="2998442" y="543199"/>
                  <a:pt x="3010530" y="538713"/>
                  <a:pt x="3020992" y="532436"/>
                </a:cubicBezTo>
                <a:cubicBezTo>
                  <a:pt x="3030350" y="526821"/>
                  <a:pt x="3035620" y="516103"/>
                  <a:pt x="3044142" y="509286"/>
                </a:cubicBezTo>
                <a:cubicBezTo>
                  <a:pt x="3055005" y="500596"/>
                  <a:pt x="3067291" y="493853"/>
                  <a:pt x="3078866" y="486137"/>
                </a:cubicBezTo>
                <a:cubicBezTo>
                  <a:pt x="3101628" y="451994"/>
                  <a:pt x="3103318" y="444539"/>
                  <a:pt x="3136739" y="416689"/>
                </a:cubicBezTo>
                <a:cubicBezTo>
                  <a:pt x="3147426" y="407783"/>
                  <a:pt x="3160600" y="402230"/>
                  <a:pt x="3171463" y="393540"/>
                </a:cubicBezTo>
                <a:cubicBezTo>
                  <a:pt x="3179985" y="386723"/>
                  <a:pt x="3185533" y="376443"/>
                  <a:pt x="3194613" y="370390"/>
                </a:cubicBezTo>
                <a:cubicBezTo>
                  <a:pt x="3265903" y="322863"/>
                  <a:pt x="3216437" y="371450"/>
                  <a:pt x="3275635" y="324092"/>
                </a:cubicBezTo>
                <a:cubicBezTo>
                  <a:pt x="3284157" y="317275"/>
                  <a:pt x="3289024" y="305822"/>
                  <a:pt x="3298785" y="300942"/>
                </a:cubicBezTo>
                <a:cubicBezTo>
                  <a:pt x="3320610" y="290029"/>
                  <a:pt x="3368233" y="277793"/>
                  <a:pt x="3368233" y="277793"/>
                </a:cubicBezTo>
                <a:cubicBezTo>
                  <a:pt x="3399096" y="370389"/>
                  <a:pt x="3352801" y="262361"/>
                  <a:pt x="3414532" y="324092"/>
                </a:cubicBezTo>
                <a:cubicBezTo>
                  <a:pt x="3423159" y="332719"/>
                  <a:pt x="3419829" y="348354"/>
                  <a:pt x="3426106" y="358816"/>
                </a:cubicBezTo>
                <a:cubicBezTo>
                  <a:pt x="3431721" y="368174"/>
                  <a:pt x="3442439" y="373444"/>
                  <a:pt x="3449256" y="381965"/>
                </a:cubicBezTo>
                <a:cubicBezTo>
                  <a:pt x="3493351" y="437084"/>
                  <a:pt x="3447600" y="400153"/>
                  <a:pt x="3507129" y="439838"/>
                </a:cubicBezTo>
                <a:cubicBezTo>
                  <a:pt x="3514845" y="451413"/>
                  <a:pt x="3524057" y="462120"/>
                  <a:pt x="3530278" y="474562"/>
                </a:cubicBezTo>
                <a:cubicBezTo>
                  <a:pt x="3535734" y="485475"/>
                  <a:pt x="3534761" y="499358"/>
                  <a:pt x="3541853" y="509286"/>
                </a:cubicBezTo>
                <a:cubicBezTo>
                  <a:pt x="3590729" y="577712"/>
                  <a:pt x="3570829" y="541136"/>
                  <a:pt x="3622876" y="567160"/>
                </a:cubicBezTo>
                <a:cubicBezTo>
                  <a:pt x="3635318" y="573381"/>
                  <a:pt x="3644888" y="584659"/>
                  <a:pt x="3657600" y="590309"/>
                </a:cubicBezTo>
                <a:cubicBezTo>
                  <a:pt x="3679898" y="600219"/>
                  <a:pt x="3727048" y="613459"/>
                  <a:pt x="3727048" y="613459"/>
                </a:cubicBezTo>
                <a:cubicBezTo>
                  <a:pt x="3781063" y="609601"/>
                  <a:pt x="3835678" y="610787"/>
                  <a:pt x="3889094" y="601884"/>
                </a:cubicBezTo>
                <a:cubicBezTo>
                  <a:pt x="3904105" y="599382"/>
                  <a:pt x="3956293" y="566644"/>
                  <a:pt x="3970116" y="555585"/>
                </a:cubicBezTo>
                <a:cubicBezTo>
                  <a:pt x="3978637" y="548768"/>
                  <a:pt x="3984745" y="539253"/>
                  <a:pt x="3993266" y="532436"/>
                </a:cubicBezTo>
                <a:cubicBezTo>
                  <a:pt x="4004129" y="523746"/>
                  <a:pt x="4015278" y="514936"/>
                  <a:pt x="4027990" y="509286"/>
                </a:cubicBezTo>
                <a:cubicBezTo>
                  <a:pt x="4050288" y="499376"/>
                  <a:pt x="4097438" y="486137"/>
                  <a:pt x="4097438" y="486137"/>
                </a:cubicBezTo>
                <a:cubicBezTo>
                  <a:pt x="4124103" y="490581"/>
                  <a:pt x="4173119" y="495041"/>
                  <a:pt x="4201610" y="509286"/>
                </a:cubicBezTo>
                <a:cubicBezTo>
                  <a:pt x="4214053" y="515507"/>
                  <a:pt x="4224759" y="524719"/>
                  <a:pt x="4236334" y="532436"/>
                </a:cubicBezTo>
                <a:cubicBezTo>
                  <a:pt x="4244050" y="544011"/>
                  <a:pt x="4250793" y="556297"/>
                  <a:pt x="4259483" y="567160"/>
                </a:cubicBezTo>
                <a:cubicBezTo>
                  <a:pt x="4272751" y="583745"/>
                  <a:pt x="4298690" y="605162"/>
                  <a:pt x="4317357" y="613459"/>
                </a:cubicBezTo>
                <a:cubicBezTo>
                  <a:pt x="4339655" y="623369"/>
                  <a:pt x="4366502" y="623073"/>
                  <a:pt x="4386805" y="636608"/>
                </a:cubicBezTo>
                <a:cubicBezTo>
                  <a:pt x="4398380" y="644324"/>
                  <a:pt x="4410666" y="651067"/>
                  <a:pt x="4421529" y="659757"/>
                </a:cubicBezTo>
                <a:cubicBezTo>
                  <a:pt x="4447799" y="680773"/>
                  <a:pt x="4440481" y="691487"/>
                  <a:pt x="4479402" y="694481"/>
                </a:cubicBezTo>
                <a:cubicBezTo>
                  <a:pt x="4517871" y="697440"/>
                  <a:pt x="4556567" y="694481"/>
                  <a:pt x="4595149" y="694481"/>
                </a:cubicBezTo>
              </a:path>
            </a:pathLst>
          </a:cu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63863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047A-2373-0544-B70A-2B9237920E29}"/>
              </a:ext>
            </a:extLst>
          </p:cNvPr>
          <p:cNvPicPr>
            <a:picLocks noChangeAspect="1"/>
          </p:cNvPicPr>
          <p:nvPr/>
        </p:nvPicPr>
        <p:blipFill>
          <a:blip r:embed="rId3"/>
          <a:stretch>
            <a:fillRect/>
          </a:stretch>
        </p:blipFill>
        <p:spPr>
          <a:xfrm>
            <a:off x="490632" y="643467"/>
            <a:ext cx="8162734" cy="5571066"/>
          </a:xfrm>
          <a:prstGeom prst="rect">
            <a:avLst/>
          </a:prstGeom>
        </p:spPr>
      </p:pic>
      <p:sp>
        <p:nvSpPr>
          <p:cNvPr id="8" name="Rectangle 7">
            <a:extLst>
              <a:ext uri="{FF2B5EF4-FFF2-40B4-BE49-F238E27FC236}">
                <a16:creationId xmlns:a16="http://schemas.microsoft.com/office/drawing/2014/main" id="{8127FA5B-DBEE-5C48-B041-F3B18C143EC8}"/>
              </a:ext>
            </a:extLst>
          </p:cNvPr>
          <p:cNvSpPr/>
          <p:nvPr/>
        </p:nvSpPr>
        <p:spPr>
          <a:xfrm>
            <a:off x="490632" y="6019800"/>
            <a:ext cx="7467506" cy="4025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i="1" dirty="0" err="1">
                <a:solidFill>
                  <a:schemeClr val="tx1"/>
                </a:solidFill>
              </a:rPr>
              <a:t>Resulaj</a:t>
            </a:r>
            <a:r>
              <a:rPr lang="en-GB" sz="1400" i="1" dirty="0">
                <a:solidFill>
                  <a:schemeClr val="tx1"/>
                </a:solidFill>
              </a:rPr>
              <a:t>, </a:t>
            </a:r>
            <a:r>
              <a:rPr lang="en-GB" sz="1400" i="1" dirty="0" err="1">
                <a:solidFill>
                  <a:schemeClr val="tx1"/>
                </a:solidFill>
              </a:rPr>
              <a:t>Kiani</a:t>
            </a:r>
            <a:r>
              <a:rPr lang="en-GB" sz="1400" i="1" dirty="0">
                <a:solidFill>
                  <a:schemeClr val="tx1"/>
                </a:solidFill>
              </a:rPr>
              <a:t>, Wolpert &amp; </a:t>
            </a:r>
            <a:r>
              <a:rPr lang="en-GB" sz="1400" i="1" dirty="0" err="1">
                <a:solidFill>
                  <a:schemeClr val="tx1"/>
                </a:solidFill>
              </a:rPr>
              <a:t>Shadlen</a:t>
            </a:r>
            <a:r>
              <a:rPr lang="en-GB" sz="1400" i="1" dirty="0">
                <a:solidFill>
                  <a:schemeClr val="tx1"/>
                </a:solidFill>
              </a:rPr>
              <a:t> (2009) Nature</a:t>
            </a:r>
          </a:p>
        </p:txBody>
      </p:sp>
      <p:sp>
        <p:nvSpPr>
          <p:cNvPr id="3" name="Rectangle 2">
            <a:extLst>
              <a:ext uri="{FF2B5EF4-FFF2-40B4-BE49-F238E27FC236}">
                <a16:creationId xmlns:a16="http://schemas.microsoft.com/office/drawing/2014/main" id="{AA136DDB-6E12-8842-A4C6-B5EFE7D7C8B6}"/>
              </a:ext>
            </a:extLst>
          </p:cNvPr>
          <p:cNvSpPr/>
          <p:nvPr/>
        </p:nvSpPr>
        <p:spPr>
          <a:xfrm>
            <a:off x="3962400" y="533400"/>
            <a:ext cx="4800600" cy="16764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Change-of-mind </a:t>
            </a:r>
            <a:r>
              <a:rPr lang="en-US" sz="2400" b="1" dirty="0" err="1">
                <a:solidFill>
                  <a:schemeClr val="tx1"/>
                </a:solidFill>
                <a:latin typeface="Arial" panose="020B0604020202020204" pitchFamily="34" charset="0"/>
                <a:cs typeface="Arial" panose="020B0604020202020204" pitchFamily="34" charset="0"/>
              </a:rPr>
              <a:t>behaviour</a:t>
            </a:r>
            <a:r>
              <a:rPr lang="en-US" sz="2400" b="1" dirty="0">
                <a:solidFill>
                  <a:schemeClr val="tx1"/>
                </a:solidFill>
                <a:latin typeface="Arial" panose="020B0604020202020204" pitchFamily="34" charset="0"/>
                <a:cs typeface="Arial" panose="020B0604020202020204" pitchFamily="34" charset="0"/>
              </a:rPr>
              <a:t> observed in experiments</a:t>
            </a:r>
          </a:p>
        </p:txBody>
      </p:sp>
      <p:sp>
        <p:nvSpPr>
          <p:cNvPr id="7" name="Rectangle 6">
            <a:extLst>
              <a:ext uri="{FF2B5EF4-FFF2-40B4-BE49-F238E27FC236}">
                <a16:creationId xmlns:a16="http://schemas.microsoft.com/office/drawing/2014/main" id="{212C6065-A8E2-1649-AB62-F922ECA5EE03}"/>
              </a:ext>
            </a:extLst>
          </p:cNvPr>
          <p:cNvSpPr/>
          <p:nvPr/>
        </p:nvSpPr>
        <p:spPr>
          <a:xfrm>
            <a:off x="380998" y="533400"/>
            <a:ext cx="762000" cy="3810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A6BC01-8E90-9B45-A6D2-C7C76E6FD59C}"/>
              </a:ext>
            </a:extLst>
          </p:cNvPr>
          <p:cNvSpPr/>
          <p:nvPr/>
        </p:nvSpPr>
        <p:spPr>
          <a:xfrm>
            <a:off x="3962400" y="2286000"/>
            <a:ext cx="762000" cy="3810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7629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txBox="1">
            <a:spLocks noChangeArrowheads="1"/>
          </p:cNvSpPr>
          <p:nvPr/>
        </p:nvSpPr>
        <p:spPr bwMode="auto">
          <a:xfrm>
            <a:off x="299686" y="400291"/>
            <a:ext cx="8619549"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lnSpc>
                <a:spcPct val="150000"/>
              </a:lnSpc>
              <a:spcBef>
                <a:spcPct val="0"/>
              </a:spcBef>
              <a:buFontTx/>
              <a:buNone/>
            </a:pPr>
            <a:r>
              <a:rPr lang="en-GB" altLang="en-US" sz="2200" b="1" dirty="0"/>
              <a:t>Dynamic gain modulation on excitatory and inhibitory neurons</a:t>
            </a:r>
          </a:p>
          <a:p>
            <a:pPr algn="ctr">
              <a:spcBef>
                <a:spcPct val="0"/>
              </a:spcBef>
              <a:buFontTx/>
              <a:buNone/>
            </a:pPr>
            <a:r>
              <a:rPr lang="en-GB" altLang="en-US" sz="1800" dirty="0"/>
              <a:t>Motivated by attention-induced and urgency studies</a:t>
            </a:r>
            <a:endParaRPr lang="en-US" altLang="en-US" sz="1800" dirty="0"/>
          </a:p>
        </p:txBody>
      </p:sp>
      <p:sp>
        <p:nvSpPr>
          <p:cNvPr id="28686" name="TextBox 1"/>
          <p:cNvSpPr txBox="1">
            <a:spLocks noChangeArrowheads="1"/>
          </p:cNvSpPr>
          <p:nvPr/>
        </p:nvSpPr>
        <p:spPr bwMode="auto">
          <a:xfrm>
            <a:off x="4665398" y="2332107"/>
            <a:ext cx="38877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solidFill>
                  <a:srgbClr val="FFFFFF"/>
                </a:solidFill>
              </a:rPr>
              <a:t>More robust decision-making regime</a:t>
            </a:r>
          </a:p>
        </p:txBody>
      </p:sp>
      <p:sp>
        <p:nvSpPr>
          <p:cNvPr id="28689" name="TextBox 1"/>
          <p:cNvSpPr txBox="1">
            <a:spLocks noChangeArrowheads="1"/>
          </p:cNvSpPr>
          <p:nvPr/>
        </p:nvSpPr>
        <p:spPr bwMode="auto">
          <a:xfrm>
            <a:off x="1136385" y="2332107"/>
            <a:ext cx="33845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solidFill>
                  <a:srgbClr val="FFFFFF"/>
                </a:solidFill>
              </a:rPr>
              <a:t>Single-cell gain modulation</a:t>
            </a:r>
          </a:p>
        </p:txBody>
      </p:sp>
      <p:pic>
        <p:nvPicPr>
          <p:cNvPr id="2" name="Picture 1" descr="journal.pcbi.1003099.g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719" y="2569804"/>
            <a:ext cx="7874531" cy="5325207"/>
          </a:xfrm>
          <a:prstGeom prst="rect">
            <a:avLst/>
          </a:prstGeom>
        </p:spPr>
      </p:pic>
      <p:sp>
        <p:nvSpPr>
          <p:cNvPr id="3" name="Rectangle 2"/>
          <p:cNvSpPr/>
          <p:nvPr/>
        </p:nvSpPr>
        <p:spPr>
          <a:xfrm>
            <a:off x="729719" y="5155419"/>
            <a:ext cx="7899971" cy="27395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41"/>
          <p:cNvSpPr>
            <a:spLocks noChangeArrowheads="1"/>
          </p:cNvSpPr>
          <p:nvPr/>
        </p:nvSpPr>
        <p:spPr bwMode="auto">
          <a:xfrm>
            <a:off x="4665398" y="6140648"/>
            <a:ext cx="415004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1400" i="1" dirty="0" err="1"/>
              <a:t>Niyogi</a:t>
            </a:r>
            <a:r>
              <a:rPr lang="en-US" altLang="en-US" sz="1400" i="1" dirty="0"/>
              <a:t> &amp; Wong-Lin, </a:t>
            </a:r>
            <a:r>
              <a:rPr lang="en-US" altLang="en-US" sz="1400" i="1" dirty="0" err="1"/>
              <a:t>PLoS</a:t>
            </a:r>
            <a:r>
              <a:rPr lang="en-US" altLang="en-US" sz="1400" i="1" dirty="0"/>
              <a:t> </a:t>
            </a:r>
            <a:r>
              <a:rPr lang="en-US" altLang="en-US" sz="1400" i="1" dirty="0" err="1"/>
              <a:t>Comput</a:t>
            </a:r>
            <a:r>
              <a:rPr lang="en-US" altLang="en-US" sz="1400" i="1" dirty="0"/>
              <a:t>. Biol. (2013)</a:t>
            </a:r>
          </a:p>
        </p:txBody>
      </p:sp>
      <p:sp>
        <p:nvSpPr>
          <p:cNvPr id="4" name="TextBox 3"/>
          <p:cNvSpPr txBox="1"/>
          <p:nvPr/>
        </p:nvSpPr>
        <p:spPr>
          <a:xfrm>
            <a:off x="4520935" y="1624221"/>
            <a:ext cx="4221074" cy="707886"/>
          </a:xfrm>
          <a:prstGeom prst="rect">
            <a:avLst/>
          </a:prstGeom>
          <a:noFill/>
        </p:spPr>
        <p:txBody>
          <a:bodyPr wrap="square" rtlCol="0">
            <a:spAutoFit/>
          </a:bodyPr>
          <a:lstStyle/>
          <a:p>
            <a:r>
              <a:rPr lang="en-US" sz="2000" dirty="0"/>
              <a:t>Single-cell input-output (response) function with different gains</a:t>
            </a:r>
          </a:p>
        </p:txBody>
      </p:sp>
      <p:sp>
        <p:nvSpPr>
          <p:cNvPr id="10" name="Rectangle 9"/>
          <p:cNvSpPr/>
          <p:nvPr/>
        </p:nvSpPr>
        <p:spPr>
          <a:xfrm>
            <a:off x="730879" y="2569804"/>
            <a:ext cx="405506" cy="5180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23275" y="2442966"/>
            <a:ext cx="405506" cy="51805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flipV="1">
            <a:off x="7306502" y="3087862"/>
            <a:ext cx="782839" cy="13478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854299" y="3463694"/>
            <a:ext cx="436379" cy="523220"/>
          </a:xfrm>
          <a:prstGeom prst="rect">
            <a:avLst/>
          </a:prstGeom>
          <a:noFill/>
        </p:spPr>
        <p:txBody>
          <a:bodyPr wrap="none" rtlCol="0">
            <a:spAutoFit/>
          </a:bodyPr>
          <a:lstStyle/>
          <a:p>
            <a:r>
              <a:rPr lang="en-US" sz="2800" dirty="0" err="1">
                <a:solidFill>
                  <a:schemeClr val="accent1"/>
                </a:solidFill>
              </a:rPr>
              <a:t>τ</a:t>
            </a:r>
            <a:r>
              <a:rPr lang="en-US" sz="2800" baseline="-25000" dirty="0" err="1">
                <a:solidFill>
                  <a:schemeClr val="accent1"/>
                </a:solidFill>
              </a:rPr>
              <a:t>g</a:t>
            </a:r>
            <a:endParaRPr lang="en-US" sz="2800" dirty="0">
              <a:solidFill>
                <a:schemeClr val="accent1"/>
              </a:solidFill>
            </a:endParaRPr>
          </a:p>
        </p:txBody>
      </p:sp>
    </p:spTree>
    <p:extLst>
      <p:ext uri="{BB962C8B-B14F-4D97-AF65-F5344CB8AC3E}">
        <p14:creationId xmlns:p14="http://schemas.microsoft.com/office/powerpoint/2010/main" val="10804686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5" descr="boucher_fig1_le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196975"/>
            <a:ext cx="25193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6"/>
          <p:cNvSpPr>
            <a:spLocks noChangeArrowheads="1"/>
          </p:cNvSpPr>
          <p:nvPr/>
        </p:nvSpPr>
        <p:spPr bwMode="auto">
          <a:xfrm>
            <a:off x="936625" y="4365625"/>
            <a:ext cx="2447925" cy="2019300"/>
          </a:xfrm>
          <a:prstGeom prst="rect">
            <a:avLst/>
          </a:prstGeom>
          <a:solidFill>
            <a:schemeClr val="bg1"/>
          </a:solidFill>
          <a:ln w="9525">
            <a:solidFill>
              <a:schemeClr val="bg1"/>
            </a:solidFill>
            <a:round/>
            <a:headEnd/>
            <a:tailEnd/>
          </a:ln>
        </p:spPr>
        <p:txBody>
          <a:bodyPr/>
          <a:lstStyle/>
          <a:p>
            <a:endParaRPr lang="en-US"/>
          </a:p>
        </p:txBody>
      </p:sp>
      <p:pic>
        <p:nvPicPr>
          <p:cNvPr id="50180" name="Picture 5" descr="Figure2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844675"/>
            <a:ext cx="470535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itle 1"/>
          <p:cNvSpPr>
            <a:spLocks noGrp="1"/>
          </p:cNvSpPr>
          <p:nvPr>
            <p:ph type="title"/>
          </p:nvPr>
        </p:nvSpPr>
        <p:spPr>
          <a:xfrm>
            <a:off x="466725" y="188913"/>
            <a:ext cx="8281988" cy="936625"/>
          </a:xfrm>
        </p:spPr>
        <p:txBody>
          <a:bodyPr>
            <a:normAutofit/>
          </a:bodyPr>
          <a:lstStyle/>
          <a:p>
            <a:r>
              <a:rPr lang="en-GB" sz="2800" b="1" dirty="0">
                <a:latin typeface="Arial" charset="0"/>
                <a:ea typeface="ＭＳ Ｐゴシック" charset="0"/>
              </a:rPr>
              <a:t>Proactive inhibition of an impending decision</a:t>
            </a:r>
            <a:endParaRPr lang="en-US" sz="2800" b="1" dirty="0">
              <a:latin typeface="Arial" charset="0"/>
              <a:ea typeface="ＭＳ Ｐゴシック" charset="0"/>
            </a:endParaRPr>
          </a:p>
        </p:txBody>
      </p:sp>
      <p:sp>
        <p:nvSpPr>
          <p:cNvPr id="19459" name="Rectangle 41"/>
          <p:cNvSpPr>
            <a:spLocks noChangeArrowheads="1"/>
          </p:cNvSpPr>
          <p:nvPr/>
        </p:nvSpPr>
        <p:spPr bwMode="auto">
          <a:xfrm>
            <a:off x="4780214" y="6021388"/>
            <a:ext cx="41002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pPr>
            <a:r>
              <a:rPr lang="en-US" sz="1400" i="1" dirty="0"/>
              <a:t>Wong-Lin, </a:t>
            </a:r>
            <a:r>
              <a:rPr lang="en-US" sz="1400" i="1" dirty="0" err="1"/>
              <a:t>Eckhoff</a:t>
            </a:r>
            <a:r>
              <a:rPr lang="en-US" sz="1400" i="1" dirty="0"/>
              <a:t>, Holmes &amp; Cohen, Brain Res. (2010)</a:t>
            </a:r>
          </a:p>
        </p:txBody>
      </p:sp>
      <p:sp>
        <p:nvSpPr>
          <p:cNvPr id="19460" name="Rectangle 41"/>
          <p:cNvSpPr>
            <a:spLocks noChangeArrowheads="1"/>
          </p:cNvSpPr>
          <p:nvPr/>
        </p:nvSpPr>
        <p:spPr bwMode="auto">
          <a:xfrm>
            <a:off x="4793959" y="6308725"/>
            <a:ext cx="41043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pPr>
            <a:r>
              <a:rPr lang="en-US" sz="1400" i="1" dirty="0"/>
              <a:t>Yang, McGinnity &amp; Wong-Lin, Front. </a:t>
            </a:r>
            <a:r>
              <a:rPr lang="en-US" sz="1400" i="1" dirty="0" err="1"/>
              <a:t>Neuroeng</a:t>
            </a:r>
            <a:r>
              <a:rPr lang="en-US" sz="1400" i="1" dirty="0"/>
              <a:t>. (2012)</a:t>
            </a:r>
          </a:p>
        </p:txBody>
      </p:sp>
      <p:sp>
        <p:nvSpPr>
          <p:cNvPr id="50184" name="Oval 5"/>
          <p:cNvSpPr>
            <a:spLocks noChangeArrowheads="1"/>
          </p:cNvSpPr>
          <p:nvPr/>
        </p:nvSpPr>
        <p:spPr bwMode="auto">
          <a:xfrm>
            <a:off x="1042988" y="4581525"/>
            <a:ext cx="1008062" cy="520700"/>
          </a:xfrm>
          <a:prstGeom prst="ellipse">
            <a:avLst/>
          </a:prstGeom>
          <a:solidFill>
            <a:srgbClr val="7BE308"/>
          </a:solidFill>
          <a:ln w="9525">
            <a:solidFill>
              <a:schemeClr val="tx1"/>
            </a:solidFill>
            <a:round/>
            <a:headEnd/>
            <a:tailEnd/>
          </a:ln>
        </p:spPr>
        <p:txBody>
          <a:bodyPr wrap="none" anchor="ctr"/>
          <a:lstStyle/>
          <a:p>
            <a:pPr algn="ctr"/>
            <a:r>
              <a:rPr lang="en-US" sz="1200" b="1"/>
              <a:t>Movement</a:t>
            </a:r>
          </a:p>
        </p:txBody>
      </p:sp>
      <p:sp>
        <p:nvSpPr>
          <p:cNvPr id="50185" name="Oval 6"/>
          <p:cNvSpPr>
            <a:spLocks noChangeArrowheads="1"/>
          </p:cNvSpPr>
          <p:nvPr/>
        </p:nvSpPr>
        <p:spPr bwMode="auto">
          <a:xfrm>
            <a:off x="2411413" y="4581525"/>
            <a:ext cx="930275" cy="520700"/>
          </a:xfrm>
          <a:prstGeom prst="ellipse">
            <a:avLst/>
          </a:prstGeom>
          <a:solidFill>
            <a:srgbClr val="FF5460"/>
          </a:solidFill>
          <a:ln w="9525">
            <a:solidFill>
              <a:schemeClr val="tx1"/>
            </a:solidFill>
            <a:round/>
            <a:headEnd/>
            <a:tailEnd/>
          </a:ln>
        </p:spPr>
        <p:txBody>
          <a:bodyPr wrap="none" anchor="ctr"/>
          <a:lstStyle/>
          <a:p>
            <a:pPr algn="ctr"/>
            <a:r>
              <a:rPr lang="en-US" sz="1200" b="1"/>
              <a:t>Fixation</a:t>
            </a:r>
            <a:endParaRPr lang="en-US" sz="1200"/>
          </a:p>
        </p:txBody>
      </p:sp>
      <p:cxnSp>
        <p:nvCxnSpPr>
          <p:cNvPr id="50186" name="AutoShape 7"/>
          <p:cNvCxnSpPr>
            <a:cxnSpLocks noChangeShapeType="1"/>
            <a:stCxn id="50184" idx="5"/>
            <a:endCxn id="50185" idx="3"/>
          </p:cNvCxnSpPr>
          <p:nvPr/>
        </p:nvCxnSpPr>
        <p:spPr bwMode="auto">
          <a:xfrm rot="16200000" flipH="1">
            <a:off x="2225676" y="4703762"/>
            <a:ext cx="12700" cy="644525"/>
          </a:xfrm>
          <a:prstGeom prst="curvedConnector3">
            <a:avLst>
              <a:gd name="adj1" fmla="val 1463125"/>
            </a:avLst>
          </a:prstGeom>
          <a:noFill/>
          <a:ln w="19050">
            <a:solidFill>
              <a:schemeClr val="tx1"/>
            </a:solidFill>
            <a:round/>
            <a:headEnd/>
            <a:tailEnd type="oval" w="med" len="med"/>
          </a:ln>
          <a:extLst>
            <a:ext uri="{909E8E84-426E-40DD-AFC4-6F175D3DCCD1}">
              <a14:hiddenFill xmlns:a14="http://schemas.microsoft.com/office/drawing/2010/main">
                <a:noFill/>
              </a14:hiddenFill>
            </a:ext>
          </a:extLst>
        </p:spPr>
      </p:cxnSp>
      <p:cxnSp>
        <p:nvCxnSpPr>
          <p:cNvPr id="50187" name="AutoShape 8"/>
          <p:cNvCxnSpPr>
            <a:cxnSpLocks noChangeShapeType="1"/>
            <a:stCxn id="50184" idx="7"/>
            <a:endCxn id="50185" idx="1"/>
          </p:cNvCxnSpPr>
          <p:nvPr/>
        </p:nvCxnSpPr>
        <p:spPr bwMode="auto">
          <a:xfrm rot="5400000" flipH="1" flipV="1">
            <a:off x="2225676" y="4335462"/>
            <a:ext cx="12700" cy="644525"/>
          </a:xfrm>
          <a:prstGeom prst="curvedConnector3">
            <a:avLst>
              <a:gd name="adj1" fmla="val 1567292"/>
            </a:avLst>
          </a:prstGeom>
          <a:noFill/>
          <a:ln w="50800">
            <a:solidFill>
              <a:schemeClr val="tx1"/>
            </a:solidFill>
            <a:round/>
            <a:headEnd type="oval" w="med" len="med"/>
            <a:tailEnd type="none" w="lg" len="lg"/>
          </a:ln>
          <a:extLst>
            <a:ext uri="{909E8E84-426E-40DD-AFC4-6F175D3DCCD1}">
              <a14:hiddenFill xmlns:a14="http://schemas.microsoft.com/office/drawing/2010/main">
                <a:noFill/>
              </a14:hiddenFill>
            </a:ext>
          </a:extLst>
        </p:spPr>
      </p:cxnSp>
      <p:cxnSp>
        <p:nvCxnSpPr>
          <p:cNvPr id="50188" name="AutoShape 32"/>
          <p:cNvCxnSpPr>
            <a:cxnSpLocks noChangeShapeType="1"/>
          </p:cNvCxnSpPr>
          <p:nvPr/>
        </p:nvCxnSpPr>
        <p:spPr bwMode="auto">
          <a:xfrm flipV="1">
            <a:off x="1692275" y="5378450"/>
            <a:ext cx="503238" cy="122238"/>
          </a:xfrm>
          <a:prstGeom prst="bentConnector3">
            <a:avLst>
              <a:gd name="adj1" fmla="val 50000"/>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50189" name="AutoShape 34"/>
          <p:cNvCxnSpPr>
            <a:cxnSpLocks noChangeShapeType="1"/>
          </p:cNvCxnSpPr>
          <p:nvPr/>
        </p:nvCxnSpPr>
        <p:spPr bwMode="auto">
          <a:xfrm flipV="1">
            <a:off x="1685925" y="5732463"/>
            <a:ext cx="1590675" cy="123825"/>
          </a:xfrm>
          <a:prstGeom prst="bentConnector3">
            <a:avLst>
              <a:gd name="adj1" fmla="val 32162"/>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cxnSp>
        <p:nvCxnSpPr>
          <p:cNvPr id="50190" name="AutoShape 35"/>
          <p:cNvCxnSpPr>
            <a:cxnSpLocks noChangeShapeType="1"/>
          </p:cNvCxnSpPr>
          <p:nvPr/>
        </p:nvCxnSpPr>
        <p:spPr bwMode="auto">
          <a:xfrm flipV="1">
            <a:off x="1685925" y="6021388"/>
            <a:ext cx="1590675" cy="184150"/>
          </a:xfrm>
          <a:prstGeom prst="bentConnector3">
            <a:avLst>
              <a:gd name="adj1" fmla="val 73167"/>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50191" name="Text Box 36"/>
          <p:cNvSpPr txBox="1">
            <a:spLocks noChangeArrowheads="1"/>
          </p:cNvSpPr>
          <p:nvPr/>
        </p:nvSpPr>
        <p:spPr bwMode="auto">
          <a:xfrm>
            <a:off x="841375" y="5157788"/>
            <a:ext cx="993775" cy="33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aseline="-25000"/>
              <a:t>Fixation</a:t>
            </a:r>
            <a:endParaRPr lang="en-US">
              <a:latin typeface="Symbol" charset="0"/>
              <a:sym typeface="Symbol" charset="0"/>
            </a:endParaRPr>
          </a:p>
        </p:txBody>
      </p:sp>
      <p:sp>
        <p:nvSpPr>
          <p:cNvPr id="50192" name="Text Box 37"/>
          <p:cNvSpPr txBox="1">
            <a:spLocks noChangeArrowheads="1"/>
          </p:cNvSpPr>
          <p:nvPr/>
        </p:nvSpPr>
        <p:spPr bwMode="auto">
          <a:xfrm>
            <a:off x="827088" y="5516563"/>
            <a:ext cx="755650" cy="33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aseline="-25000"/>
              <a:t>Target</a:t>
            </a:r>
            <a:endParaRPr lang="en-US">
              <a:latin typeface="Symbol" charset="0"/>
              <a:sym typeface="Symbol" charset="0"/>
            </a:endParaRPr>
          </a:p>
        </p:txBody>
      </p:sp>
      <p:sp>
        <p:nvSpPr>
          <p:cNvPr id="50193" name="Text Box 38"/>
          <p:cNvSpPr txBox="1">
            <a:spLocks noChangeArrowheads="1"/>
          </p:cNvSpPr>
          <p:nvPr/>
        </p:nvSpPr>
        <p:spPr bwMode="auto">
          <a:xfrm>
            <a:off x="827088" y="5949950"/>
            <a:ext cx="608012" cy="33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aseline="-25000"/>
              <a:t>Stop</a:t>
            </a:r>
            <a:endParaRPr lang="en-US">
              <a:latin typeface="Symbol" charset="0"/>
              <a:sym typeface="Symbol" charset="0"/>
            </a:endParaRPr>
          </a:p>
        </p:txBody>
      </p:sp>
      <p:cxnSp>
        <p:nvCxnSpPr>
          <p:cNvPr id="50194" name="AutoShape 54"/>
          <p:cNvCxnSpPr>
            <a:cxnSpLocks noChangeShapeType="1"/>
          </p:cNvCxnSpPr>
          <p:nvPr/>
        </p:nvCxnSpPr>
        <p:spPr bwMode="auto">
          <a:xfrm>
            <a:off x="1957388" y="5378450"/>
            <a:ext cx="1319212" cy="122238"/>
          </a:xfrm>
          <a:prstGeom prst="bentConnector3">
            <a:avLst>
              <a:gd name="adj1" fmla="val 17463"/>
            </a:avLst>
          </a:prstGeom>
          <a:noFill/>
          <a:ln w="38100">
            <a:solidFill>
              <a:schemeClr val="tx1"/>
            </a:solidFill>
            <a:miter lim="800000"/>
            <a:headEnd/>
            <a:tailEnd/>
          </a:ln>
          <a:extLst>
            <a:ext uri="{909E8E84-426E-40DD-AFC4-6F175D3DCCD1}">
              <a14:hiddenFill xmlns:a14="http://schemas.microsoft.com/office/drawing/2010/main">
                <a:noFill/>
              </a14:hiddenFill>
            </a:ext>
          </a:extLst>
        </p:spPr>
      </p:cxnSp>
      <p:sp>
        <p:nvSpPr>
          <p:cNvPr id="50195" name="Rectangle 29"/>
          <p:cNvSpPr>
            <a:spLocks noChangeArrowheads="1"/>
          </p:cNvSpPr>
          <p:nvPr/>
        </p:nvSpPr>
        <p:spPr bwMode="auto">
          <a:xfrm>
            <a:off x="8604250" y="3500438"/>
            <a:ext cx="215900" cy="288925"/>
          </a:xfrm>
          <a:prstGeom prst="rect">
            <a:avLst/>
          </a:prstGeom>
          <a:solidFill>
            <a:schemeClr val="bg1"/>
          </a:solidFill>
          <a:ln w="9525">
            <a:solidFill>
              <a:schemeClr val="bg1"/>
            </a:solidFill>
            <a:round/>
            <a:headEnd/>
            <a:tailEnd/>
          </a:ln>
        </p:spPr>
        <p:txBody>
          <a:bodyPr/>
          <a:lstStyle/>
          <a:p>
            <a:endParaRPr lang="en-US"/>
          </a:p>
        </p:txBody>
      </p:sp>
      <p:sp>
        <p:nvSpPr>
          <p:cNvPr id="50196" name="TextBox 30"/>
          <p:cNvSpPr txBox="1">
            <a:spLocks noChangeArrowheads="1"/>
          </p:cNvSpPr>
          <p:nvPr/>
        </p:nvSpPr>
        <p:spPr bwMode="auto">
          <a:xfrm>
            <a:off x="5364163" y="981075"/>
            <a:ext cx="295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chemeClr val="bg1"/>
                </a:solidFill>
              </a:rPr>
              <a:t>Neural firing rates</a:t>
            </a:r>
          </a:p>
        </p:txBody>
      </p:sp>
      <p:sp>
        <p:nvSpPr>
          <p:cNvPr id="50199" name="Rectangle 41"/>
          <p:cNvSpPr>
            <a:spLocks noChangeArrowheads="1"/>
          </p:cNvSpPr>
          <p:nvPr/>
        </p:nvSpPr>
        <p:spPr bwMode="auto">
          <a:xfrm>
            <a:off x="4217988" y="1412875"/>
            <a:ext cx="4818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pPr>
            <a:r>
              <a:rPr lang="en-US" sz="1600" i="1">
                <a:solidFill>
                  <a:schemeClr val="bg1"/>
                </a:solidFill>
              </a:rPr>
              <a:t>Hanes, Patterson &amp; Schall, J. Neurophysiol. (1998)</a:t>
            </a:r>
            <a:endParaRPr lang="en-US" sz="1400" i="1"/>
          </a:p>
        </p:txBody>
      </p:sp>
      <p:cxnSp>
        <p:nvCxnSpPr>
          <p:cNvPr id="5" name="Straight Arrow Connector 4"/>
          <p:cNvCxnSpPr/>
          <p:nvPr/>
        </p:nvCxnSpPr>
        <p:spPr>
          <a:xfrm flipH="1" flipV="1">
            <a:off x="7326351" y="3644900"/>
            <a:ext cx="11151" cy="436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195513" y="6113463"/>
            <a:ext cx="6810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24899" y="5845137"/>
            <a:ext cx="458780" cy="307777"/>
          </a:xfrm>
          <a:prstGeom prst="rect">
            <a:avLst/>
          </a:prstGeom>
          <a:noFill/>
        </p:spPr>
        <p:txBody>
          <a:bodyPr wrap="none" rtlCol="0">
            <a:spAutoFit/>
          </a:bodyPr>
          <a:lstStyle/>
          <a:p>
            <a:r>
              <a:rPr lang="en-GB" sz="1400" dirty="0"/>
              <a:t>SSD</a:t>
            </a:r>
          </a:p>
        </p:txBody>
      </p:sp>
    </p:spTree>
    <p:extLst>
      <p:ext uri="{BB962C8B-B14F-4D97-AF65-F5344CB8AC3E}">
        <p14:creationId xmlns:p14="http://schemas.microsoft.com/office/powerpoint/2010/main" val="1709876551"/>
      </p:ext>
    </p:extLst>
  </p:cSld>
  <p:clrMapOvr>
    <a:masterClrMapping/>
  </p:clrMapOvr>
  <p:transition spd="slow" advTm="1269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6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Optimal inhibitory control</a:t>
            </a:r>
          </a:p>
        </p:txBody>
      </p:sp>
      <p:sp>
        <p:nvSpPr>
          <p:cNvPr id="3" name="TextBox 2"/>
          <p:cNvSpPr txBox="1"/>
          <p:nvPr/>
        </p:nvSpPr>
        <p:spPr>
          <a:xfrm>
            <a:off x="5009746" y="6367259"/>
            <a:ext cx="4134254" cy="276999"/>
          </a:xfrm>
          <a:prstGeom prst="rect">
            <a:avLst/>
          </a:prstGeom>
          <a:noFill/>
        </p:spPr>
        <p:txBody>
          <a:bodyPr wrap="square" rtlCol="0">
            <a:spAutoFit/>
          </a:bodyPr>
          <a:lstStyle/>
          <a:p>
            <a:r>
              <a:rPr lang="en-US" sz="1200" dirty="0"/>
              <a:t>Wong-Lin, </a:t>
            </a:r>
            <a:r>
              <a:rPr lang="en-US" sz="1200" dirty="0" err="1"/>
              <a:t>Eckhoff</a:t>
            </a:r>
            <a:r>
              <a:rPr lang="en-US" sz="1200" dirty="0"/>
              <a:t>, Holmes and Cohen, Brain Res. (2010)</a:t>
            </a:r>
          </a:p>
        </p:txBody>
      </p:sp>
      <p:sp>
        <p:nvSpPr>
          <p:cNvPr id="4" name="TextBox 3"/>
          <p:cNvSpPr txBox="1"/>
          <p:nvPr/>
        </p:nvSpPr>
        <p:spPr>
          <a:xfrm>
            <a:off x="351726" y="2031432"/>
            <a:ext cx="3685015" cy="3416320"/>
          </a:xfrm>
          <a:prstGeom prst="rect">
            <a:avLst/>
          </a:prstGeom>
          <a:noFill/>
        </p:spPr>
        <p:txBody>
          <a:bodyPr wrap="square" rtlCol="0">
            <a:spAutoFit/>
          </a:bodyPr>
          <a:lstStyle/>
          <a:p>
            <a:pPr algn="just"/>
            <a:r>
              <a:rPr lang="en-US" dirty="0"/>
              <a:t>There is a </a:t>
            </a:r>
            <a:r>
              <a:rPr lang="en-US" u="sng" dirty="0"/>
              <a:t>speed-accuracy tradeoff </a:t>
            </a:r>
            <a:r>
              <a:rPr lang="en-US" dirty="0"/>
              <a:t>again! More stopping </a:t>
            </a:r>
            <a:r>
              <a:rPr lang="en-US" dirty="0">
                <a:sym typeface="Wingdings" pitchFamily="2" charset="2"/>
              </a:rPr>
              <a:t></a:t>
            </a:r>
            <a:r>
              <a:rPr lang="en-US" dirty="0"/>
              <a:t> more accurate, but slower response times.</a:t>
            </a:r>
          </a:p>
          <a:p>
            <a:pPr algn="just"/>
            <a:endParaRPr lang="en-US" dirty="0"/>
          </a:p>
          <a:p>
            <a:pPr algn="just"/>
            <a:r>
              <a:rPr lang="en-US" dirty="0"/>
              <a:t>Reward rate, R, as a measure of inhibition control performance. </a:t>
            </a:r>
          </a:p>
          <a:p>
            <a:pPr algn="just"/>
            <a:endParaRPr lang="en-US" dirty="0"/>
          </a:p>
          <a:p>
            <a:pPr algn="just"/>
            <a:r>
              <a:rPr lang="en-US" dirty="0"/>
              <a:t>Optimal inhibitory control with respect to some model parameter (e.g. prior inhibitory strength) or task parameter (e.g. inter-trial interval, % stop signal trials) p: </a:t>
            </a:r>
            <a:r>
              <a:rPr lang="en-US" dirty="0" err="1"/>
              <a:t>dR</a:t>
            </a:r>
            <a:r>
              <a:rPr lang="en-US" dirty="0"/>
              <a:t>/</a:t>
            </a:r>
            <a:r>
              <a:rPr lang="en-US" dirty="0" err="1"/>
              <a:t>dp</a:t>
            </a:r>
            <a:r>
              <a:rPr lang="en-US" dirty="0"/>
              <a:t> = 0. </a:t>
            </a:r>
          </a:p>
        </p:txBody>
      </p:sp>
      <p:pic>
        <p:nvPicPr>
          <p:cNvPr id="21506" name="Picture 2" descr="http://origin-ars.els-cdn.com/content/image/1-s2.0-S0006899309026523-gr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131" y="1736306"/>
            <a:ext cx="4543276" cy="400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82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C375AF0-3875-4241-BF90-42D4EBF80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990600"/>
            <a:ext cx="6630091" cy="5486400"/>
          </a:xfrm>
          <a:prstGeom prst="rect">
            <a:avLst/>
          </a:prstGeom>
        </p:spPr>
      </p:pic>
      <p:sp>
        <p:nvSpPr>
          <p:cNvPr id="4" name="Rectangle 6">
            <a:extLst>
              <a:ext uri="{FF2B5EF4-FFF2-40B4-BE49-F238E27FC236}">
                <a16:creationId xmlns:a16="http://schemas.microsoft.com/office/drawing/2014/main" id="{F48F8C23-F714-AD41-80D6-9C94FBBC28D5}"/>
              </a:ext>
            </a:extLst>
          </p:cNvPr>
          <p:cNvSpPr>
            <a:spLocks noGrp="1" noChangeArrowheads="1"/>
          </p:cNvSpPr>
          <p:nvPr/>
        </p:nvSpPr>
        <p:spPr bwMode="auto">
          <a:xfrm>
            <a:off x="1042988" y="241300"/>
            <a:ext cx="7129462"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b="1" dirty="0"/>
              <a:t>Chemical neuromodulation</a:t>
            </a:r>
          </a:p>
        </p:txBody>
      </p:sp>
      <p:sp>
        <p:nvSpPr>
          <p:cNvPr id="2" name="Rectangle 1">
            <a:extLst>
              <a:ext uri="{FF2B5EF4-FFF2-40B4-BE49-F238E27FC236}">
                <a16:creationId xmlns:a16="http://schemas.microsoft.com/office/drawing/2014/main" id="{3C00819D-8E51-D04F-ADCB-35FDCCF8EAC2}"/>
              </a:ext>
            </a:extLst>
          </p:cNvPr>
          <p:cNvSpPr/>
          <p:nvPr/>
        </p:nvSpPr>
        <p:spPr>
          <a:xfrm>
            <a:off x="1143000" y="6172200"/>
            <a:ext cx="1981200" cy="4572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099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thumb7.shutterstock.com/display_pic_with_logo/1550066/161046491/stock-photo-black-human-brain-isolated-on-white-background-1610464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2375898"/>
            <a:ext cx="4579835" cy="47869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228600"/>
            <a:ext cx="8001000" cy="1631216"/>
          </a:xfrm>
          <a:prstGeom prst="rect">
            <a:avLst/>
          </a:prstGeom>
        </p:spPr>
        <p:txBody>
          <a:bodyPr wrap="square">
            <a:spAutoFit/>
          </a:bodyPr>
          <a:lstStyle/>
          <a:p>
            <a:pPr algn="just"/>
            <a:r>
              <a:rPr lang="en-GB" sz="2000" dirty="0"/>
              <a:t>In addition to dopamine, other neuromodulators include: </a:t>
            </a:r>
          </a:p>
          <a:p>
            <a:pPr algn="just"/>
            <a:r>
              <a:rPr lang="en-GB" sz="2000" dirty="0"/>
              <a:t>norepinephrine/noradrenaline, serotonin, acetylcholine, histamine, … Many of these regulate the excitability of specific neurons and synaptic strengths (e.g. indirectly on certain ion channels and receptors). Some can affect gene transcription. </a:t>
            </a:r>
          </a:p>
        </p:txBody>
      </p:sp>
      <p:sp>
        <p:nvSpPr>
          <p:cNvPr id="3" name="Rectangle 2"/>
          <p:cNvSpPr/>
          <p:nvPr/>
        </p:nvSpPr>
        <p:spPr>
          <a:xfrm>
            <a:off x="4533900" y="2184319"/>
            <a:ext cx="4095929" cy="338554"/>
          </a:xfrm>
          <a:prstGeom prst="rect">
            <a:avLst/>
          </a:prstGeom>
        </p:spPr>
        <p:txBody>
          <a:bodyPr wrap="none">
            <a:spAutoFit/>
          </a:bodyPr>
          <a:lstStyle/>
          <a:p>
            <a:r>
              <a:rPr lang="en-GB" sz="1600" dirty="0"/>
              <a:t>http://en.wikipedia.org/wiki/Neuromodulation</a:t>
            </a:r>
          </a:p>
        </p:txBody>
      </p:sp>
      <p:pic>
        <p:nvPicPr>
          <p:cNvPr id="4098" name="Picture 2" descr="http://andrewhugill.com/manuals/overhead.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1" y="3617782"/>
            <a:ext cx="2743199" cy="1576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7206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noChangeArrowheads="1"/>
          </p:cNvSpPr>
          <p:nvPr/>
        </p:nvSpPr>
        <p:spPr bwMode="auto">
          <a:xfrm>
            <a:off x="711994" y="228600"/>
            <a:ext cx="7720012"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b="1" dirty="0"/>
              <a:t>Theories of chemical neuromodulation on decision-making</a:t>
            </a:r>
          </a:p>
        </p:txBody>
      </p:sp>
      <p:pic>
        <p:nvPicPr>
          <p:cNvPr id="4" name="Picture 2" descr="Unfortunately we are unable to provide accessible alternative text for this. If you require assistance to access this image, or to obtain a text description, please contact npg@natur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67962"/>
            <a:ext cx="5461000" cy="436880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575825" y="6248345"/>
            <a:ext cx="5383681" cy="307777"/>
          </a:xfrm>
          <a:prstGeom prst="rect">
            <a:avLst/>
          </a:prstGeom>
          <a:noFill/>
        </p:spPr>
        <p:txBody>
          <a:bodyPr wrap="none" rtlCol="0">
            <a:spAutoFit/>
          </a:bodyPr>
          <a:lstStyle/>
          <a:p>
            <a:r>
              <a:rPr lang="en-GB" sz="1400" i="1" dirty="0">
                <a:latin typeface="Arial"/>
                <a:cs typeface="Arial"/>
              </a:rPr>
              <a:t>Kenji </a:t>
            </a:r>
            <a:r>
              <a:rPr lang="en-GB" sz="1400" i="1" dirty="0" err="1">
                <a:latin typeface="Arial"/>
                <a:cs typeface="Arial"/>
              </a:rPr>
              <a:t>Doya</a:t>
            </a:r>
            <a:r>
              <a:rPr lang="en-GB" sz="1400" i="1" dirty="0">
                <a:latin typeface="Arial"/>
                <a:cs typeface="Arial"/>
              </a:rPr>
              <a:t>, Modulators of decision making, Nat. </a:t>
            </a:r>
            <a:r>
              <a:rPr lang="en-GB" sz="1400" i="1" dirty="0" err="1">
                <a:latin typeface="Arial"/>
                <a:cs typeface="Arial"/>
              </a:rPr>
              <a:t>Neurosci</a:t>
            </a:r>
            <a:r>
              <a:rPr lang="en-GB" sz="1400" i="1" dirty="0">
                <a:latin typeface="Arial"/>
                <a:cs typeface="Arial"/>
              </a:rPr>
              <a:t>. (2008)</a:t>
            </a:r>
          </a:p>
        </p:txBody>
      </p:sp>
    </p:spTree>
    <p:extLst>
      <p:ext uri="{BB962C8B-B14F-4D97-AF65-F5344CB8AC3E}">
        <p14:creationId xmlns:p14="http://schemas.microsoft.com/office/powerpoint/2010/main" val="3826464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250825" y="260350"/>
            <a:ext cx="8424863" cy="685800"/>
          </a:xfrm>
        </p:spPr>
        <p:txBody>
          <a:bodyPr>
            <a:normAutofit/>
          </a:bodyPr>
          <a:lstStyle/>
          <a:p>
            <a:pPr eaLnBrk="1" hangingPunct="1"/>
            <a:r>
              <a:rPr lang="en-US" altLang="en-US" sz="2800" b="1" dirty="0">
                <a:latin typeface="Arial" panose="020B0604020202020204" pitchFamily="34" charset="0"/>
                <a:cs typeface="Arial" panose="020B0604020202020204" pitchFamily="34" charset="0"/>
              </a:rPr>
              <a:t>Norepinephrine / noradrenaline (NE / NA)</a:t>
            </a:r>
          </a:p>
        </p:txBody>
      </p:sp>
      <p:sp>
        <p:nvSpPr>
          <p:cNvPr id="30724" name="Text Box 4"/>
          <p:cNvSpPr txBox="1">
            <a:spLocks noChangeArrowheads="1"/>
          </p:cNvSpPr>
          <p:nvPr/>
        </p:nvSpPr>
        <p:spPr bwMode="auto">
          <a:xfrm>
            <a:off x="655320" y="2233880"/>
            <a:ext cx="3336925"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None/>
            </a:pPr>
            <a:r>
              <a:rPr lang="en-US" altLang="en-US" sz="2000" dirty="0"/>
              <a:t>The locus coeruleus (LC) releases NE throughout the brain, modulating neural network. </a:t>
            </a:r>
          </a:p>
        </p:txBody>
      </p:sp>
      <p:pic>
        <p:nvPicPr>
          <p:cNvPr id="30725" name="Picture 5" descr="LC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3595114"/>
            <a:ext cx="304800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6" name="Oval 6"/>
          <p:cNvSpPr>
            <a:spLocks noChangeArrowheads="1"/>
          </p:cNvSpPr>
          <p:nvPr/>
        </p:nvSpPr>
        <p:spPr bwMode="auto">
          <a:xfrm>
            <a:off x="2590800" y="5257800"/>
            <a:ext cx="152400" cy="228600"/>
          </a:xfrm>
          <a:prstGeom prst="ellipse">
            <a:avLst/>
          </a:prstGeom>
          <a:solidFill>
            <a:schemeClr val="accent3">
              <a:lumMod val="75000"/>
            </a:schemeClr>
          </a:solidFill>
          <a:ln w="15875">
            <a:solidFill>
              <a:schemeClr val="tx1"/>
            </a:solidFill>
            <a:round/>
            <a:headEnd/>
            <a:tailEnd/>
          </a:ln>
          <a:scene3d>
            <a:camera prst="orthographicFront">
              <a:rot lat="0" lon="0" rev="600000"/>
            </a:camera>
            <a:lightRig rig="threePt" dir="t"/>
          </a:scene3d>
        </p:spPr>
        <p:txBody>
          <a:bodyPr wrap="none"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p>
        </p:txBody>
      </p:sp>
      <p:grpSp>
        <p:nvGrpSpPr>
          <p:cNvPr id="2" name="Group 7"/>
          <p:cNvGrpSpPr>
            <a:grpSpLocks/>
          </p:cNvGrpSpPr>
          <p:nvPr/>
        </p:nvGrpSpPr>
        <p:grpSpPr bwMode="auto">
          <a:xfrm>
            <a:off x="4724400" y="3429000"/>
            <a:ext cx="4191000" cy="2971686"/>
            <a:chOff x="2736" y="1632"/>
            <a:chExt cx="3696" cy="2636"/>
          </a:xfrm>
        </p:grpSpPr>
        <p:pic>
          <p:nvPicPr>
            <p:cNvPr id="30737" name="Picture 8" descr="inverted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1632"/>
              <a:ext cx="3024" cy="2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8" name="Rectangle 9"/>
            <p:cNvSpPr>
              <a:spLocks noChangeArrowheads="1"/>
            </p:cNvSpPr>
            <p:nvPr/>
          </p:nvSpPr>
          <p:spPr bwMode="auto">
            <a:xfrm>
              <a:off x="2736" y="4022"/>
              <a:ext cx="369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GB" altLang="en-US" sz="1200" i="1" dirty="0"/>
                <a:t>Aston-Jones et. al (1999); Aston-Jones and Cohen (2005)</a:t>
              </a:r>
              <a:endParaRPr lang="en-US" altLang="en-US" sz="1200" dirty="0"/>
            </a:p>
          </p:txBody>
        </p:sp>
      </p:grpSp>
      <p:sp>
        <p:nvSpPr>
          <p:cNvPr id="115722" name="Text Box 10"/>
          <p:cNvSpPr txBox="1">
            <a:spLocks noChangeArrowheads="1"/>
          </p:cNvSpPr>
          <p:nvPr/>
        </p:nvSpPr>
        <p:spPr bwMode="auto">
          <a:xfrm>
            <a:off x="4850039" y="2260937"/>
            <a:ext cx="3673475"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None/>
            </a:pPr>
            <a:r>
              <a:rPr lang="en-US" altLang="en-US" sz="2000" dirty="0"/>
              <a:t>Different LC/NE levels are correlated with different </a:t>
            </a:r>
            <a:r>
              <a:rPr lang="en-US" altLang="en-US" sz="2000" dirty="0" err="1"/>
              <a:t>behaviours</a:t>
            </a:r>
            <a:endParaRPr lang="en-US" altLang="en-US" sz="2000" dirty="0"/>
          </a:p>
        </p:txBody>
      </p:sp>
      <p:sp>
        <p:nvSpPr>
          <p:cNvPr id="115723" name="Rectangle 11"/>
          <p:cNvSpPr>
            <a:spLocks noChangeArrowheads="1"/>
          </p:cNvSpPr>
          <p:nvPr/>
        </p:nvSpPr>
        <p:spPr bwMode="auto">
          <a:xfrm>
            <a:off x="5410200" y="3505200"/>
            <a:ext cx="1905000" cy="228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p>
        </p:txBody>
      </p:sp>
      <p:sp>
        <p:nvSpPr>
          <p:cNvPr id="30736" name="TextBox 2"/>
          <p:cNvSpPr txBox="1">
            <a:spLocks noChangeArrowheads="1"/>
          </p:cNvSpPr>
          <p:nvPr/>
        </p:nvSpPr>
        <p:spPr bwMode="auto">
          <a:xfrm>
            <a:off x="974726" y="1125538"/>
            <a:ext cx="68738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solidFill>
                  <a:srgbClr val="7030A0"/>
                </a:solidFill>
              </a:rPr>
              <a:t>Involves in arousal, stress, “fight-or-flight” response, attention, </a:t>
            </a:r>
            <a:r>
              <a:rPr lang="en-US" altLang="en-US" sz="1800" dirty="0" err="1">
                <a:solidFill>
                  <a:srgbClr val="7030A0"/>
                </a:solidFill>
              </a:rPr>
              <a:t>etc</a:t>
            </a:r>
            <a:endParaRPr lang="en-US" altLang="en-US" sz="1800" dirty="0">
              <a:solidFill>
                <a:srgbClr val="7030A0"/>
              </a:solidFill>
            </a:endParaRPr>
          </a:p>
        </p:txBody>
      </p:sp>
    </p:spTree>
    <p:extLst>
      <p:ext uri="{BB962C8B-B14F-4D97-AF65-F5344CB8AC3E}">
        <p14:creationId xmlns:p14="http://schemas.microsoft.com/office/powerpoint/2010/main" val="18618368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755650" y="112365"/>
            <a:ext cx="7713663" cy="762000"/>
          </a:xfrm>
        </p:spPr>
        <p:txBody>
          <a:bodyPr>
            <a:noAutofit/>
          </a:bodyPr>
          <a:lstStyle/>
          <a:p>
            <a:pPr eaLnBrk="1" hangingPunct="1"/>
            <a:r>
              <a:rPr lang="en-US" altLang="en-US" sz="2400" b="1" dirty="0">
                <a:latin typeface="Arial" panose="020B0604020202020204" pitchFamily="34" charset="0"/>
                <a:cs typeface="Arial" panose="020B0604020202020204" pitchFamily="34" charset="0"/>
              </a:rPr>
              <a:t>Change in model decisions under “chemical” modulation of internal state</a:t>
            </a:r>
          </a:p>
        </p:txBody>
      </p:sp>
      <p:pic>
        <p:nvPicPr>
          <p:cNvPr id="31748" name="Picture 4" descr="sample_tr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71600"/>
            <a:ext cx="5181600" cy="448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3" name="Text Box 5"/>
          <p:cNvSpPr txBox="1">
            <a:spLocks noChangeArrowheads="1"/>
          </p:cNvSpPr>
          <p:nvPr/>
        </p:nvSpPr>
        <p:spPr bwMode="auto">
          <a:xfrm>
            <a:off x="228600" y="1893216"/>
            <a:ext cx="1249060" cy="646331"/>
          </a:xfrm>
          <a:prstGeom prst="rect">
            <a:avLst/>
          </a:prstGeom>
          <a:noFill/>
          <a:ln w="9525">
            <a:noFill/>
            <a:miter lim="800000"/>
            <a:headEnd/>
            <a:tailEnd/>
          </a:ln>
          <a:effectLst/>
        </p:spPr>
        <p:txBody>
          <a:bodyPr wrap="none">
            <a:spAutoFit/>
          </a:bodyPr>
          <a:lstStyle/>
          <a:p>
            <a:pPr algn="ctr">
              <a:defRPr/>
            </a:pPr>
            <a:r>
              <a:rPr lang="en-US" sz="1800" dirty="0">
                <a:solidFill>
                  <a:srgbClr val="00B050"/>
                </a:solidFill>
                <a:latin typeface="Arial" charset="0"/>
                <a:ea typeface="ＭＳ Ｐゴシック" pitchFamily="28" charset="-128"/>
              </a:rPr>
              <a:t>Increasing</a:t>
            </a:r>
          </a:p>
          <a:p>
            <a:pPr algn="ctr">
              <a:defRPr/>
            </a:pPr>
            <a:r>
              <a:rPr lang="en-US" sz="1800" dirty="0">
                <a:solidFill>
                  <a:srgbClr val="00B050"/>
                </a:solidFill>
                <a:latin typeface="Arial" charset="0"/>
                <a:ea typeface="ＭＳ Ｐゴシック" pitchFamily="28" charset="-128"/>
              </a:rPr>
              <a:t>LC / NE</a:t>
            </a:r>
            <a:endParaRPr lang="en-US" sz="1800" dirty="0">
              <a:solidFill>
                <a:srgbClr val="00B050"/>
              </a:solidFill>
              <a:effectLst>
                <a:outerShdw blurRad="38100" dist="38100" dir="2700000" algn="tl">
                  <a:srgbClr val="808080"/>
                </a:outerShdw>
              </a:effectLst>
              <a:latin typeface="Arial" charset="0"/>
              <a:ea typeface="ＭＳ Ｐゴシック" pitchFamily="28" charset="-128"/>
            </a:endParaRPr>
          </a:p>
        </p:txBody>
      </p:sp>
      <p:sp>
        <p:nvSpPr>
          <p:cNvPr id="104454" name="AutoShape 6"/>
          <p:cNvSpPr>
            <a:spLocks noChangeArrowheads="1"/>
          </p:cNvSpPr>
          <p:nvPr/>
        </p:nvSpPr>
        <p:spPr bwMode="auto">
          <a:xfrm>
            <a:off x="593844" y="2551975"/>
            <a:ext cx="533400" cy="2743200"/>
          </a:xfrm>
          <a:prstGeom prst="downArrow">
            <a:avLst>
              <a:gd name="adj1" fmla="val 50000"/>
              <a:gd name="adj2" fmla="val 128571"/>
            </a:avLst>
          </a:prstGeom>
          <a:solidFill>
            <a:srgbClr val="00B050"/>
          </a:solidFill>
          <a:ln w="9525">
            <a:solidFill>
              <a:srgbClr val="00B050"/>
            </a:solidFill>
            <a:miter lim="800000"/>
            <a:headEnd/>
            <a:tailEnd/>
          </a:ln>
        </p:spPr>
        <p:txBody>
          <a:bodyPr wrap="none"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p>
        </p:txBody>
      </p:sp>
      <p:sp>
        <p:nvSpPr>
          <p:cNvPr id="104455" name="Text Box 7"/>
          <p:cNvSpPr txBox="1">
            <a:spLocks noChangeArrowheads="1"/>
          </p:cNvSpPr>
          <p:nvPr/>
        </p:nvSpPr>
        <p:spPr bwMode="auto">
          <a:xfrm>
            <a:off x="297841" y="1083394"/>
            <a:ext cx="6096000" cy="307777"/>
          </a:xfrm>
          <a:prstGeom prst="rect">
            <a:avLst/>
          </a:prstGeom>
          <a:noFill/>
          <a:ln w="9525">
            <a:noFill/>
            <a:miter lim="800000"/>
            <a:headEnd/>
            <a:tailEnd/>
          </a:ln>
          <a:effectLst/>
        </p:spPr>
        <p:txBody>
          <a:bodyPr wrap="square">
            <a:spAutoFit/>
          </a:bodyPr>
          <a:lstStyle/>
          <a:p>
            <a:pPr>
              <a:defRPr/>
            </a:pPr>
            <a:r>
              <a:rPr lang="en-US" sz="1400" dirty="0">
                <a:latin typeface="Arial" charset="0"/>
                <a:ea typeface="ＭＳ Ｐゴシック" pitchFamily="28" charset="-128"/>
              </a:rPr>
              <a:t>10 sample trials with the </a:t>
            </a:r>
            <a:r>
              <a:rPr lang="en-US" sz="1400" i="1" dirty="0">
                <a:latin typeface="Arial" charset="0"/>
                <a:ea typeface="ＭＳ Ｐゴシック" pitchFamily="28" charset="-128"/>
              </a:rPr>
              <a:t>same</a:t>
            </a:r>
            <a:r>
              <a:rPr lang="en-US" sz="1400" dirty="0">
                <a:latin typeface="Arial" charset="0"/>
                <a:ea typeface="ＭＳ Ｐゴシック" pitchFamily="28" charset="-128"/>
              </a:rPr>
              <a:t> external stimulus. </a:t>
            </a:r>
          </a:p>
        </p:txBody>
      </p:sp>
      <p:sp>
        <p:nvSpPr>
          <p:cNvPr id="31755" name="Rectangle 12"/>
          <p:cNvSpPr>
            <a:spLocks noChangeArrowheads="1"/>
          </p:cNvSpPr>
          <p:nvPr/>
        </p:nvSpPr>
        <p:spPr bwMode="auto">
          <a:xfrm>
            <a:off x="5334000" y="3079750"/>
            <a:ext cx="152400" cy="4159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p>
        </p:txBody>
      </p:sp>
      <p:sp>
        <p:nvSpPr>
          <p:cNvPr id="31756" name="Rectangle 13"/>
          <p:cNvSpPr>
            <a:spLocks noChangeArrowheads="1"/>
          </p:cNvSpPr>
          <p:nvPr/>
        </p:nvSpPr>
        <p:spPr bwMode="auto">
          <a:xfrm>
            <a:off x="4750698" y="6381750"/>
            <a:ext cx="413959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buFontTx/>
              <a:buNone/>
            </a:pPr>
            <a:r>
              <a:rPr lang="en-US" altLang="en-US" sz="1400" i="1" dirty="0" err="1"/>
              <a:t>Eckhoff</a:t>
            </a:r>
            <a:r>
              <a:rPr lang="en-US" altLang="en-US" sz="1400" i="1" dirty="0"/>
              <a:t>, Wong-Lin &amp; Holmes, J. </a:t>
            </a:r>
            <a:r>
              <a:rPr lang="en-US" altLang="en-US" sz="1400" i="1" dirty="0" err="1"/>
              <a:t>Neurosci</a:t>
            </a:r>
            <a:r>
              <a:rPr lang="en-US" altLang="en-US" sz="1400" i="1" dirty="0"/>
              <a:t>. (2009)</a:t>
            </a:r>
          </a:p>
        </p:txBody>
      </p:sp>
      <p:sp>
        <p:nvSpPr>
          <p:cNvPr id="9" name="TextBox 8">
            <a:extLst>
              <a:ext uri="{FF2B5EF4-FFF2-40B4-BE49-F238E27FC236}">
                <a16:creationId xmlns:a16="http://schemas.microsoft.com/office/drawing/2014/main" id="{2001134F-EFA2-1F4D-BDF9-7AC64A29E74B}"/>
              </a:ext>
            </a:extLst>
          </p:cNvPr>
          <p:cNvSpPr txBox="1"/>
          <p:nvPr/>
        </p:nvSpPr>
        <p:spPr>
          <a:xfrm>
            <a:off x="6858000" y="1600200"/>
            <a:ext cx="1835759" cy="584775"/>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Not reaching</a:t>
            </a:r>
          </a:p>
          <a:p>
            <a:r>
              <a:rPr lang="en-US" sz="1600" dirty="0">
                <a:solidFill>
                  <a:srgbClr val="00B050"/>
                </a:solidFill>
                <a:latin typeface="Arial" panose="020B0604020202020204" pitchFamily="34" charset="0"/>
                <a:cs typeface="Arial" panose="020B0604020202020204" pitchFamily="34" charset="0"/>
              </a:rPr>
              <a:t>decision threshold</a:t>
            </a:r>
          </a:p>
        </p:txBody>
      </p:sp>
      <p:cxnSp>
        <p:nvCxnSpPr>
          <p:cNvPr id="10" name="Straight Arrow Connector 9">
            <a:extLst>
              <a:ext uri="{FF2B5EF4-FFF2-40B4-BE49-F238E27FC236}">
                <a16:creationId xmlns:a16="http://schemas.microsoft.com/office/drawing/2014/main" id="{31EC0925-2FF0-E544-B666-BF850AD57ED9}"/>
              </a:ext>
            </a:extLst>
          </p:cNvPr>
          <p:cNvCxnSpPr>
            <a:cxnSpLocks/>
            <a:stCxn id="9" idx="1"/>
          </p:cNvCxnSpPr>
          <p:nvPr/>
        </p:nvCxnSpPr>
        <p:spPr>
          <a:xfrm flipH="1">
            <a:off x="6568130" y="1892588"/>
            <a:ext cx="289870" cy="0"/>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FD0A423-3D3E-994F-8B3E-FB4DAF5FD2DE}"/>
              </a:ext>
            </a:extLst>
          </p:cNvPr>
          <p:cNvSpPr txBox="1"/>
          <p:nvPr/>
        </p:nvSpPr>
        <p:spPr>
          <a:xfrm>
            <a:off x="6896100" y="4596231"/>
            <a:ext cx="1734770" cy="830997"/>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Making random </a:t>
            </a:r>
          </a:p>
          <a:p>
            <a:r>
              <a:rPr lang="en-US" sz="1600" dirty="0">
                <a:solidFill>
                  <a:srgbClr val="00B050"/>
                </a:solidFill>
                <a:latin typeface="Arial" panose="020B0604020202020204" pitchFamily="34" charset="0"/>
                <a:cs typeface="Arial" panose="020B0604020202020204" pitchFamily="34" charset="0"/>
              </a:rPr>
              <a:t>decisions before </a:t>
            </a:r>
          </a:p>
          <a:p>
            <a:r>
              <a:rPr lang="en-US" sz="1600" dirty="0">
                <a:solidFill>
                  <a:srgbClr val="00B050"/>
                </a:solidFill>
                <a:latin typeface="Arial" panose="020B0604020202020204" pitchFamily="34" charset="0"/>
                <a:cs typeface="Arial" panose="020B0604020202020204" pitchFamily="34" charset="0"/>
              </a:rPr>
              <a:t>stimulus</a:t>
            </a:r>
          </a:p>
        </p:txBody>
      </p:sp>
      <p:cxnSp>
        <p:nvCxnSpPr>
          <p:cNvPr id="13" name="Straight Arrow Connector 12">
            <a:extLst>
              <a:ext uri="{FF2B5EF4-FFF2-40B4-BE49-F238E27FC236}">
                <a16:creationId xmlns:a16="http://schemas.microsoft.com/office/drawing/2014/main" id="{BD0BD58F-8FBE-BA4B-9599-FEA745C9F755}"/>
              </a:ext>
            </a:extLst>
          </p:cNvPr>
          <p:cNvCxnSpPr>
            <a:cxnSpLocks/>
            <a:stCxn id="12" idx="1"/>
          </p:cNvCxnSpPr>
          <p:nvPr/>
        </p:nvCxnSpPr>
        <p:spPr>
          <a:xfrm flipH="1" flipV="1">
            <a:off x="3505200" y="4495800"/>
            <a:ext cx="3390900" cy="515930"/>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5A4B394-2E6B-A447-9422-C1539DA88389}"/>
              </a:ext>
            </a:extLst>
          </p:cNvPr>
          <p:cNvSpPr txBox="1"/>
          <p:nvPr/>
        </p:nvSpPr>
        <p:spPr>
          <a:xfrm>
            <a:off x="6843070" y="2996625"/>
            <a:ext cx="2042547" cy="338554"/>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Engaged to stimulus</a:t>
            </a:r>
          </a:p>
        </p:txBody>
      </p:sp>
      <p:cxnSp>
        <p:nvCxnSpPr>
          <p:cNvPr id="22" name="Straight Arrow Connector 21">
            <a:extLst>
              <a:ext uri="{FF2B5EF4-FFF2-40B4-BE49-F238E27FC236}">
                <a16:creationId xmlns:a16="http://schemas.microsoft.com/office/drawing/2014/main" id="{C74837DF-B889-E240-AB8B-6192F13456B5}"/>
              </a:ext>
            </a:extLst>
          </p:cNvPr>
          <p:cNvCxnSpPr>
            <a:cxnSpLocks/>
            <a:stCxn id="21" idx="1"/>
          </p:cNvCxnSpPr>
          <p:nvPr/>
        </p:nvCxnSpPr>
        <p:spPr>
          <a:xfrm flipH="1">
            <a:off x="5334000" y="3165902"/>
            <a:ext cx="1509070" cy="0"/>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714F02D-EE08-F24E-AF1E-0D2AF244157A}"/>
              </a:ext>
            </a:extLst>
          </p:cNvPr>
          <p:cNvSpPr txBox="1"/>
          <p:nvPr/>
        </p:nvSpPr>
        <p:spPr>
          <a:xfrm>
            <a:off x="2657832" y="1773795"/>
            <a:ext cx="688009" cy="461665"/>
          </a:xfrm>
          <a:prstGeom prst="rect">
            <a:avLst/>
          </a:prstGeom>
          <a:noFill/>
        </p:spPr>
        <p:txBody>
          <a:bodyPr wrap="none" rtlCol="0">
            <a:spAutoFit/>
          </a:bodyPr>
          <a:lstStyle/>
          <a:p>
            <a:r>
              <a:rPr lang="en-US" sz="1200" i="1" dirty="0">
                <a:solidFill>
                  <a:srgbClr val="0432FF"/>
                </a:solidFill>
                <a:latin typeface="Arial" panose="020B0604020202020204" pitchFamily="34" charset="0"/>
                <a:cs typeface="Arial" panose="020B0604020202020204" pitchFamily="34" charset="0"/>
              </a:rPr>
              <a:t>Correct</a:t>
            </a:r>
          </a:p>
          <a:p>
            <a:r>
              <a:rPr lang="en-US" sz="1200" i="1" dirty="0">
                <a:solidFill>
                  <a:srgbClr val="FF0000"/>
                </a:solidFill>
                <a:latin typeface="Arial" panose="020B0604020202020204" pitchFamily="34" charset="0"/>
                <a:cs typeface="Arial" panose="020B0604020202020204" pitchFamily="34" charset="0"/>
              </a:rPr>
              <a:t>Error</a:t>
            </a:r>
          </a:p>
        </p:txBody>
      </p:sp>
    </p:spTree>
    <p:extLst>
      <p:ext uri="{BB962C8B-B14F-4D97-AF65-F5344CB8AC3E}">
        <p14:creationId xmlns:p14="http://schemas.microsoft.com/office/powerpoint/2010/main" val="39241858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ig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365" y="2088141"/>
            <a:ext cx="7770437" cy="3779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5000" y="946511"/>
            <a:ext cx="571021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Modulate storage (working memory) of decisions</a:t>
            </a:r>
          </a:p>
        </p:txBody>
      </p:sp>
      <p:sp>
        <p:nvSpPr>
          <p:cNvPr id="4" name="Text Box 5"/>
          <p:cNvSpPr txBox="1">
            <a:spLocks noChangeArrowheads="1"/>
          </p:cNvSpPr>
          <p:nvPr/>
        </p:nvSpPr>
        <p:spPr bwMode="auto">
          <a:xfrm>
            <a:off x="1066800" y="2879220"/>
            <a:ext cx="1238250" cy="641350"/>
          </a:xfrm>
          <a:prstGeom prst="rect">
            <a:avLst/>
          </a:prstGeom>
          <a:noFill/>
          <a:ln w="9525">
            <a:noFill/>
            <a:miter lim="800000"/>
            <a:headEnd/>
            <a:tailEnd/>
          </a:ln>
          <a:effectLst/>
        </p:spPr>
        <p:txBody>
          <a:bodyPr wrap="none">
            <a:spAutoFit/>
          </a:bodyPr>
          <a:lstStyle/>
          <a:p>
            <a:pPr>
              <a:defRPr/>
            </a:pPr>
            <a:r>
              <a:rPr lang="en-US" sz="1800" dirty="0">
                <a:latin typeface="Arial" charset="0"/>
                <a:ea typeface="ＭＳ Ｐゴシック" pitchFamily="28" charset="-128"/>
              </a:rPr>
              <a:t>Increasing</a:t>
            </a:r>
          </a:p>
          <a:p>
            <a:pPr>
              <a:defRPr/>
            </a:pPr>
            <a:r>
              <a:rPr lang="en-US" sz="1800" dirty="0">
                <a:latin typeface="Arial" charset="0"/>
                <a:ea typeface="ＭＳ Ｐゴシック" pitchFamily="28" charset="-128"/>
              </a:rPr>
              <a:t>LC-NE</a:t>
            </a:r>
            <a:endParaRPr lang="en-US" sz="1800" dirty="0">
              <a:effectLst>
                <a:outerShdw blurRad="38100" dist="38100" dir="2700000" algn="tl">
                  <a:srgbClr val="808080"/>
                </a:outerShdw>
              </a:effectLst>
              <a:latin typeface="Arial" charset="0"/>
              <a:ea typeface="ＭＳ Ｐゴシック" pitchFamily="28" charset="-128"/>
            </a:endParaRPr>
          </a:p>
        </p:txBody>
      </p:sp>
      <p:sp>
        <p:nvSpPr>
          <p:cNvPr id="5" name="AutoShape 6"/>
          <p:cNvSpPr>
            <a:spLocks noChangeArrowheads="1"/>
          </p:cNvSpPr>
          <p:nvPr/>
        </p:nvSpPr>
        <p:spPr bwMode="auto">
          <a:xfrm>
            <a:off x="2206269" y="2148970"/>
            <a:ext cx="533400" cy="2743200"/>
          </a:xfrm>
          <a:prstGeom prst="downArrow">
            <a:avLst>
              <a:gd name="adj1" fmla="val 50000"/>
              <a:gd name="adj2" fmla="val 12857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3" name="Rectangle 2"/>
          <p:cNvSpPr/>
          <p:nvPr/>
        </p:nvSpPr>
        <p:spPr>
          <a:xfrm>
            <a:off x="5961366" y="1844169"/>
            <a:ext cx="4722436" cy="417562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own Arrow 5"/>
          <p:cNvSpPr/>
          <p:nvPr/>
        </p:nvSpPr>
        <p:spPr>
          <a:xfrm>
            <a:off x="4267200" y="2088141"/>
            <a:ext cx="228600" cy="3502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own Arrow 7"/>
          <p:cNvSpPr/>
          <p:nvPr/>
        </p:nvSpPr>
        <p:spPr>
          <a:xfrm>
            <a:off x="5334000" y="2088141"/>
            <a:ext cx="228600" cy="35025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962400" y="1429434"/>
            <a:ext cx="990977" cy="646331"/>
          </a:xfrm>
          <a:prstGeom prst="rect">
            <a:avLst/>
          </a:prstGeom>
          <a:noFill/>
        </p:spPr>
        <p:txBody>
          <a:bodyPr wrap="none" rtlCol="0">
            <a:spAutoFit/>
          </a:bodyPr>
          <a:lstStyle/>
          <a:p>
            <a:r>
              <a:rPr lang="en-GB" dirty="0"/>
              <a:t>Stimulus</a:t>
            </a:r>
          </a:p>
          <a:p>
            <a:r>
              <a:rPr lang="en-GB" dirty="0"/>
              <a:t>on</a:t>
            </a:r>
          </a:p>
        </p:txBody>
      </p:sp>
      <p:sp>
        <p:nvSpPr>
          <p:cNvPr id="10" name="TextBox 9"/>
          <p:cNvSpPr txBox="1"/>
          <p:nvPr/>
        </p:nvSpPr>
        <p:spPr>
          <a:xfrm>
            <a:off x="4977477" y="1415088"/>
            <a:ext cx="990977" cy="646331"/>
          </a:xfrm>
          <a:prstGeom prst="rect">
            <a:avLst/>
          </a:prstGeom>
          <a:noFill/>
        </p:spPr>
        <p:txBody>
          <a:bodyPr wrap="none" rtlCol="0">
            <a:spAutoFit/>
          </a:bodyPr>
          <a:lstStyle/>
          <a:p>
            <a:r>
              <a:rPr lang="en-GB" dirty="0"/>
              <a:t>Stimulus</a:t>
            </a:r>
          </a:p>
          <a:p>
            <a:r>
              <a:rPr lang="en-GB" dirty="0"/>
              <a:t>off</a:t>
            </a:r>
          </a:p>
        </p:txBody>
      </p:sp>
      <p:sp>
        <p:nvSpPr>
          <p:cNvPr id="11" name="Rectangle 13">
            <a:extLst>
              <a:ext uri="{FF2B5EF4-FFF2-40B4-BE49-F238E27FC236}">
                <a16:creationId xmlns:a16="http://schemas.microsoft.com/office/drawing/2014/main" id="{1F195302-F981-FF4A-9277-D2F59FC760CD}"/>
              </a:ext>
            </a:extLst>
          </p:cNvPr>
          <p:cNvSpPr>
            <a:spLocks noChangeArrowheads="1"/>
          </p:cNvSpPr>
          <p:nvPr/>
        </p:nvSpPr>
        <p:spPr bwMode="auto">
          <a:xfrm>
            <a:off x="4750698" y="6381750"/>
            <a:ext cx="413959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buFontTx/>
              <a:buNone/>
            </a:pPr>
            <a:r>
              <a:rPr lang="en-US" altLang="en-US" sz="1400" i="1" dirty="0" err="1"/>
              <a:t>Eckhoff</a:t>
            </a:r>
            <a:r>
              <a:rPr lang="en-US" altLang="en-US" sz="1400" i="1" dirty="0"/>
              <a:t>, Wong-Lin &amp; Holmes, J. </a:t>
            </a:r>
            <a:r>
              <a:rPr lang="en-US" altLang="en-US" sz="1400" i="1" dirty="0" err="1"/>
              <a:t>Neurosci</a:t>
            </a:r>
            <a:r>
              <a:rPr lang="en-US" altLang="en-US" sz="1400" i="1" dirty="0"/>
              <a:t>. (2009)</a:t>
            </a:r>
          </a:p>
        </p:txBody>
      </p:sp>
    </p:spTree>
    <p:extLst>
      <p:ext uri="{BB962C8B-B14F-4D97-AF65-F5344CB8AC3E}">
        <p14:creationId xmlns:p14="http://schemas.microsoft.com/office/powerpoint/2010/main" val="109981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2172" y="381000"/>
            <a:ext cx="7678841" cy="1200329"/>
          </a:xfrm>
          <a:prstGeom prst="rect">
            <a:avLst/>
          </a:prstGeom>
          <a:noFill/>
        </p:spPr>
        <p:txBody>
          <a:bodyPr wrap="square" rtlCol="0">
            <a:spAutoFit/>
          </a:bodyPr>
          <a:lstStyle/>
          <a:p>
            <a:r>
              <a:rPr lang="en-GB" sz="2400" dirty="0"/>
              <a:t>We can also do it for a single (noisy) neuron but </a:t>
            </a:r>
            <a:r>
              <a:rPr lang="en-GB" sz="2400" u="sng" dirty="0"/>
              <a:t>averaged over many experimental or simulated trials </a:t>
            </a:r>
            <a:r>
              <a:rPr lang="en-GB" sz="2400" dirty="0"/>
              <a:t>with the same external stimulus (environment)</a:t>
            </a:r>
          </a:p>
        </p:txBody>
      </p:sp>
      <p:cxnSp>
        <p:nvCxnSpPr>
          <p:cNvPr id="3" name="Straight Arrow Connector 2"/>
          <p:cNvCxnSpPr/>
          <p:nvPr/>
        </p:nvCxnSpPr>
        <p:spPr>
          <a:xfrm flipH="1" flipV="1">
            <a:off x="1446836" y="2119134"/>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a:off x="1458411" y="3048000"/>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1701478" y="23622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Oval 5"/>
          <p:cNvSpPr/>
          <p:nvPr/>
        </p:nvSpPr>
        <p:spPr>
          <a:xfrm>
            <a:off x="1890531" y="2410429"/>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1836515"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1736202" y="287727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1967695" y="281554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1967695" y="2512672"/>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2187614" y="263806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2394030" y="241235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2446116"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2600443" y="2796249"/>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1697619"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2660247" y="2431649"/>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p:cNvSpPr/>
          <p:nvPr/>
        </p:nvSpPr>
        <p:spPr>
          <a:xfrm>
            <a:off x="2694971"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2777922" y="280396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p:cNvSpPr/>
          <p:nvPr/>
        </p:nvSpPr>
        <p:spPr>
          <a:xfrm>
            <a:off x="2978551" y="247023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p:cNvSpPr/>
          <p:nvPr/>
        </p:nvSpPr>
        <p:spPr>
          <a:xfrm>
            <a:off x="3156030" y="268822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p:cNvSpPr/>
          <p:nvPr/>
        </p:nvSpPr>
        <p:spPr>
          <a:xfrm>
            <a:off x="2905244" y="26670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p:cNvSpPr/>
          <p:nvPr/>
        </p:nvSpPr>
        <p:spPr>
          <a:xfrm>
            <a:off x="2810717" y="23043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p:cNvSpPr/>
          <p:nvPr/>
        </p:nvSpPr>
        <p:spPr>
          <a:xfrm>
            <a:off x="2824221" y="244129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Oval 23"/>
          <p:cNvSpPr/>
          <p:nvPr/>
        </p:nvSpPr>
        <p:spPr>
          <a:xfrm>
            <a:off x="1714981" y="224259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p:cNvSpPr/>
          <p:nvPr/>
        </p:nvSpPr>
        <p:spPr>
          <a:xfrm>
            <a:off x="1853878" y="25146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p:cNvSpPr/>
          <p:nvPr/>
        </p:nvSpPr>
        <p:spPr>
          <a:xfrm>
            <a:off x="2006278" y="26670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Oval 26"/>
          <p:cNvSpPr/>
          <p:nvPr/>
        </p:nvSpPr>
        <p:spPr>
          <a:xfrm>
            <a:off x="2158678" y="281940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p:cNvSpPr/>
          <p:nvPr/>
        </p:nvSpPr>
        <p:spPr>
          <a:xfrm>
            <a:off x="3302642" y="252424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Oval 28"/>
          <p:cNvSpPr/>
          <p:nvPr/>
        </p:nvSpPr>
        <p:spPr>
          <a:xfrm>
            <a:off x="3505199" y="2813610"/>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p:cNvSpPr/>
          <p:nvPr/>
        </p:nvSpPr>
        <p:spPr>
          <a:xfrm>
            <a:off x="3539923"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p:cNvSpPr/>
          <p:nvPr/>
        </p:nvSpPr>
        <p:spPr>
          <a:xfrm>
            <a:off x="3611300" y="2335193"/>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Oval 31"/>
          <p:cNvSpPr/>
          <p:nvPr/>
        </p:nvSpPr>
        <p:spPr>
          <a:xfrm>
            <a:off x="3680748" y="27615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Oval 32"/>
          <p:cNvSpPr/>
          <p:nvPr/>
        </p:nvSpPr>
        <p:spPr>
          <a:xfrm>
            <a:off x="3499411" y="2340980"/>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Oval 33"/>
          <p:cNvSpPr/>
          <p:nvPr/>
        </p:nvSpPr>
        <p:spPr>
          <a:xfrm>
            <a:off x="3746337" y="25435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Oval 34"/>
          <p:cNvSpPr/>
          <p:nvPr/>
        </p:nvSpPr>
        <p:spPr>
          <a:xfrm>
            <a:off x="3898737" y="26959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p:cNvSpPr/>
          <p:nvPr/>
        </p:nvSpPr>
        <p:spPr>
          <a:xfrm>
            <a:off x="4051137" y="28483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Oval 36"/>
          <p:cNvSpPr/>
          <p:nvPr/>
        </p:nvSpPr>
        <p:spPr>
          <a:xfrm>
            <a:off x="4180386" y="26091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p:cNvSpPr/>
          <p:nvPr/>
        </p:nvSpPr>
        <p:spPr>
          <a:xfrm>
            <a:off x="4371368" y="241235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Oval 38"/>
          <p:cNvSpPr/>
          <p:nvPr/>
        </p:nvSpPr>
        <p:spPr>
          <a:xfrm>
            <a:off x="4556566" y="269593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Oval 39"/>
          <p:cNvSpPr/>
          <p:nvPr/>
        </p:nvSpPr>
        <p:spPr>
          <a:xfrm>
            <a:off x="4764907" y="2881133"/>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4718606" y="263034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Oval 41"/>
          <p:cNvSpPr/>
          <p:nvPr/>
        </p:nvSpPr>
        <p:spPr>
          <a:xfrm>
            <a:off x="4847857" y="2503026"/>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Oval 42"/>
          <p:cNvSpPr/>
          <p:nvPr/>
        </p:nvSpPr>
        <p:spPr>
          <a:xfrm>
            <a:off x="4649158" y="247023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Oval 43"/>
          <p:cNvSpPr/>
          <p:nvPr/>
        </p:nvSpPr>
        <p:spPr>
          <a:xfrm>
            <a:off x="4718606" y="227153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Oval 44"/>
          <p:cNvSpPr/>
          <p:nvPr/>
        </p:nvSpPr>
        <p:spPr>
          <a:xfrm>
            <a:off x="5200889" y="2701725"/>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Oval 45"/>
          <p:cNvSpPr/>
          <p:nvPr/>
        </p:nvSpPr>
        <p:spPr>
          <a:xfrm>
            <a:off x="5388013" y="2643851"/>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Oval 46"/>
          <p:cNvSpPr/>
          <p:nvPr/>
        </p:nvSpPr>
        <p:spPr>
          <a:xfrm>
            <a:off x="5378365" y="2798178"/>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Oval 47"/>
          <p:cNvSpPr/>
          <p:nvPr/>
        </p:nvSpPr>
        <p:spPr>
          <a:xfrm>
            <a:off x="5413089" y="2408500"/>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Oval 48"/>
          <p:cNvSpPr/>
          <p:nvPr/>
        </p:nvSpPr>
        <p:spPr>
          <a:xfrm>
            <a:off x="5492185" y="25339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Oval 49"/>
          <p:cNvSpPr/>
          <p:nvPr/>
        </p:nvSpPr>
        <p:spPr>
          <a:xfrm>
            <a:off x="5756474" y="255125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Oval 50"/>
          <p:cNvSpPr/>
          <p:nvPr/>
        </p:nvSpPr>
        <p:spPr>
          <a:xfrm>
            <a:off x="5932023" y="2717154"/>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p:cNvSpPr txBox="1"/>
          <p:nvPr/>
        </p:nvSpPr>
        <p:spPr>
          <a:xfrm>
            <a:off x="339528" y="2012741"/>
            <a:ext cx="1219193" cy="830997"/>
          </a:xfrm>
          <a:prstGeom prst="rect">
            <a:avLst/>
          </a:prstGeom>
          <a:noFill/>
          <a:scene3d>
            <a:camera prst="orthographicFront">
              <a:rot lat="0" lon="0" rev="5400000"/>
            </a:camera>
            <a:lightRig rig="threePt" dir="t"/>
          </a:scene3d>
        </p:spPr>
        <p:txBody>
          <a:bodyPr wrap="square" rtlCol="0">
            <a:spAutoFit/>
          </a:bodyPr>
          <a:lstStyle/>
          <a:p>
            <a:r>
              <a:rPr lang="en-GB" dirty="0">
                <a:solidFill>
                  <a:srgbClr val="7030A0"/>
                </a:solidFill>
              </a:rPr>
              <a:t>Trial #</a:t>
            </a:r>
          </a:p>
          <a:p>
            <a:endParaRPr lang="en-GB" dirty="0">
              <a:solidFill>
                <a:srgbClr val="7030A0"/>
              </a:solidFill>
            </a:endParaRPr>
          </a:p>
          <a:p>
            <a:r>
              <a:rPr lang="en-GB" sz="1200" dirty="0">
                <a:solidFill>
                  <a:srgbClr val="7030A0"/>
                </a:solidFill>
              </a:rPr>
              <a:t>1 2 3 … … n</a:t>
            </a:r>
          </a:p>
        </p:txBody>
      </p:sp>
      <p:sp>
        <p:nvSpPr>
          <p:cNvPr id="53" name="TextBox 52"/>
          <p:cNvSpPr txBox="1"/>
          <p:nvPr/>
        </p:nvSpPr>
        <p:spPr>
          <a:xfrm>
            <a:off x="7257326" y="2083398"/>
            <a:ext cx="1643605" cy="923330"/>
          </a:xfrm>
          <a:prstGeom prst="rect">
            <a:avLst/>
          </a:prstGeom>
          <a:noFill/>
        </p:spPr>
        <p:txBody>
          <a:bodyPr wrap="square" rtlCol="0">
            <a:spAutoFit/>
          </a:bodyPr>
          <a:lstStyle/>
          <a:p>
            <a:r>
              <a:rPr lang="en-GB" dirty="0"/>
              <a:t>Spike raster diagram (</a:t>
            </a:r>
            <a:r>
              <a:rPr lang="en-GB" dirty="0" err="1"/>
              <a:t>rastergram</a:t>
            </a:r>
            <a:r>
              <a:rPr lang="en-GB" dirty="0"/>
              <a:t>)</a:t>
            </a:r>
          </a:p>
        </p:txBody>
      </p:sp>
      <p:sp>
        <p:nvSpPr>
          <p:cNvPr id="54" name="Oval 53"/>
          <p:cNvSpPr/>
          <p:nvPr/>
        </p:nvSpPr>
        <p:spPr>
          <a:xfrm>
            <a:off x="1572219" y="2761527"/>
            <a:ext cx="69448" cy="578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6" name="Straight Arrow Connector 55">
            <a:extLst>
              <a:ext uri="{FF2B5EF4-FFF2-40B4-BE49-F238E27FC236}">
                <a16:creationId xmlns:a16="http://schemas.microsoft.com/office/drawing/2014/main" id="{45457281-AA50-214D-B091-EA0321022DB4}"/>
              </a:ext>
            </a:extLst>
          </p:cNvPr>
          <p:cNvCxnSpPr/>
          <p:nvPr/>
        </p:nvCxnSpPr>
        <p:spPr>
          <a:xfrm flipH="1" flipV="1">
            <a:off x="1448761" y="3574942"/>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5441A429-F45F-0246-9C9C-5B49729E5375}"/>
              </a:ext>
            </a:extLst>
          </p:cNvPr>
          <p:cNvCxnSpPr/>
          <p:nvPr/>
        </p:nvCxnSpPr>
        <p:spPr>
          <a:xfrm>
            <a:off x="1460336" y="4489342"/>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9617B880-C1CA-6A45-9DCF-EC83C4B09597}"/>
              </a:ext>
            </a:extLst>
          </p:cNvPr>
          <p:cNvCxnSpPr/>
          <p:nvPr/>
        </p:nvCxnSpPr>
        <p:spPr>
          <a:xfrm flipH="1" flipV="1">
            <a:off x="1450686" y="5058467"/>
            <a:ext cx="11575" cy="9028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97AC11F1-487D-BA4E-A0E4-7AC1E3151509}"/>
              </a:ext>
            </a:extLst>
          </p:cNvPr>
          <p:cNvCxnSpPr/>
          <p:nvPr/>
        </p:nvCxnSpPr>
        <p:spPr>
          <a:xfrm>
            <a:off x="1462261" y="5961292"/>
            <a:ext cx="54401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1164B6A3-C71A-854C-A5E4-5147E3E80882}"/>
              </a:ext>
            </a:extLst>
          </p:cNvPr>
          <p:cNvSpPr txBox="1"/>
          <p:nvPr/>
        </p:nvSpPr>
        <p:spPr>
          <a:xfrm>
            <a:off x="7257326" y="3506947"/>
            <a:ext cx="1643605" cy="1015663"/>
          </a:xfrm>
          <a:prstGeom prst="rect">
            <a:avLst/>
          </a:prstGeom>
          <a:noFill/>
        </p:spPr>
        <p:txBody>
          <a:bodyPr wrap="square" rtlCol="0">
            <a:spAutoFit/>
          </a:bodyPr>
          <a:lstStyle/>
          <a:p>
            <a:r>
              <a:rPr lang="en-GB" dirty="0"/>
              <a:t>Histogram</a:t>
            </a:r>
          </a:p>
          <a:p>
            <a:r>
              <a:rPr lang="en-GB" sz="1400" dirty="0"/>
              <a:t>(averaged over some defined small time bin </a:t>
            </a:r>
            <a:r>
              <a:rPr lang="en-GB" sz="1400" dirty="0">
                <a:latin typeface="Symbol" pitchFamily="18" charset="2"/>
              </a:rPr>
              <a:t>D</a:t>
            </a:r>
            <a:r>
              <a:rPr lang="en-GB" sz="1400" dirty="0">
                <a:latin typeface="Arial" pitchFamily="34" charset="0"/>
                <a:cs typeface="Arial" pitchFamily="34" charset="0"/>
              </a:rPr>
              <a:t>t)</a:t>
            </a:r>
            <a:endParaRPr lang="en-GB" sz="1400" dirty="0"/>
          </a:p>
        </p:txBody>
      </p:sp>
      <p:sp>
        <p:nvSpPr>
          <p:cNvPr id="61" name="TextBox 60">
            <a:extLst>
              <a:ext uri="{FF2B5EF4-FFF2-40B4-BE49-F238E27FC236}">
                <a16:creationId xmlns:a16="http://schemas.microsoft.com/office/drawing/2014/main" id="{6F2BA99B-6838-C349-A6B4-051924CF676D}"/>
              </a:ext>
            </a:extLst>
          </p:cNvPr>
          <p:cNvSpPr txBox="1"/>
          <p:nvPr/>
        </p:nvSpPr>
        <p:spPr>
          <a:xfrm>
            <a:off x="-46300" y="3252734"/>
            <a:ext cx="1662895" cy="923330"/>
          </a:xfrm>
          <a:prstGeom prst="rect">
            <a:avLst/>
          </a:prstGeom>
          <a:noFill/>
          <a:scene3d>
            <a:camera prst="orthographicFront">
              <a:rot lat="0" lon="0" rev="5400000"/>
            </a:camera>
            <a:lightRig rig="threePt" dir="t"/>
          </a:scene3d>
        </p:spPr>
        <p:txBody>
          <a:bodyPr wrap="square" rtlCol="0">
            <a:spAutoFit/>
          </a:bodyPr>
          <a:lstStyle/>
          <a:p>
            <a:r>
              <a:rPr lang="en-GB" dirty="0"/>
              <a:t>Frequency (events per time bin)</a:t>
            </a:r>
          </a:p>
        </p:txBody>
      </p:sp>
      <p:sp>
        <p:nvSpPr>
          <p:cNvPr id="62" name="TextBox 61">
            <a:extLst>
              <a:ext uri="{FF2B5EF4-FFF2-40B4-BE49-F238E27FC236}">
                <a16:creationId xmlns:a16="http://schemas.microsoft.com/office/drawing/2014/main" id="{D31D22DA-A04A-B04C-B812-AAD97FDE039B}"/>
              </a:ext>
            </a:extLst>
          </p:cNvPr>
          <p:cNvSpPr txBox="1"/>
          <p:nvPr/>
        </p:nvSpPr>
        <p:spPr>
          <a:xfrm>
            <a:off x="-104174" y="5219253"/>
            <a:ext cx="1819155" cy="646331"/>
          </a:xfrm>
          <a:prstGeom prst="rect">
            <a:avLst/>
          </a:prstGeom>
          <a:noFill/>
          <a:scene3d>
            <a:camera prst="orthographicFront">
              <a:rot lat="0" lon="0" rev="5400000"/>
            </a:camera>
            <a:lightRig rig="threePt" dir="t"/>
          </a:scene3d>
        </p:spPr>
        <p:txBody>
          <a:bodyPr wrap="square" rtlCol="0">
            <a:spAutoFit/>
          </a:bodyPr>
          <a:lstStyle/>
          <a:p>
            <a:r>
              <a:rPr lang="en-GB" dirty="0"/>
              <a:t>Firing rate </a:t>
            </a:r>
          </a:p>
          <a:p>
            <a:r>
              <a:rPr lang="en-GB" dirty="0"/>
              <a:t>(spikes/sec or Hz)</a:t>
            </a:r>
          </a:p>
        </p:txBody>
      </p:sp>
      <p:sp>
        <p:nvSpPr>
          <p:cNvPr id="63" name="TextBox 62">
            <a:extLst>
              <a:ext uri="{FF2B5EF4-FFF2-40B4-BE49-F238E27FC236}">
                <a16:creationId xmlns:a16="http://schemas.microsoft.com/office/drawing/2014/main" id="{A1B5ABA0-3408-3642-8680-B45F35DF54D6}"/>
              </a:ext>
            </a:extLst>
          </p:cNvPr>
          <p:cNvSpPr txBox="1"/>
          <p:nvPr/>
        </p:nvSpPr>
        <p:spPr>
          <a:xfrm>
            <a:off x="7257323" y="4881027"/>
            <a:ext cx="1770927" cy="1138773"/>
          </a:xfrm>
          <a:prstGeom prst="rect">
            <a:avLst/>
          </a:prstGeom>
          <a:noFill/>
        </p:spPr>
        <p:txBody>
          <a:bodyPr wrap="square" rtlCol="0">
            <a:spAutoFit/>
          </a:bodyPr>
          <a:lstStyle/>
          <a:p>
            <a:r>
              <a:rPr lang="en-GB" dirty="0"/>
              <a:t>“Instantaneous” neuronal firing rate </a:t>
            </a:r>
            <a:r>
              <a:rPr lang="en-GB" sz="1400" dirty="0"/>
              <a:t>(a continuous approximation)</a:t>
            </a:r>
          </a:p>
        </p:txBody>
      </p:sp>
      <p:sp>
        <p:nvSpPr>
          <p:cNvPr id="64" name="Rectangle 63">
            <a:extLst>
              <a:ext uri="{FF2B5EF4-FFF2-40B4-BE49-F238E27FC236}">
                <a16:creationId xmlns:a16="http://schemas.microsoft.com/office/drawing/2014/main" id="{E87A4746-AAA5-E44A-9F9A-002A9339B2F9}"/>
              </a:ext>
            </a:extLst>
          </p:cNvPr>
          <p:cNvSpPr/>
          <p:nvPr/>
        </p:nvSpPr>
        <p:spPr>
          <a:xfrm>
            <a:off x="1805640" y="3920218"/>
            <a:ext cx="200638" cy="5409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167D1F42-6669-3243-ABF9-0EDF108B29D1}"/>
              </a:ext>
            </a:extLst>
          </p:cNvPr>
          <p:cNvSpPr/>
          <p:nvPr/>
        </p:nvSpPr>
        <p:spPr>
          <a:xfrm>
            <a:off x="2004339" y="4014778"/>
            <a:ext cx="198707" cy="4464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6" name="Rectangle 65">
            <a:extLst>
              <a:ext uri="{FF2B5EF4-FFF2-40B4-BE49-F238E27FC236}">
                <a16:creationId xmlns:a16="http://schemas.microsoft.com/office/drawing/2014/main" id="{AD9057F4-2B62-3744-8E6D-00CA81D05624}"/>
              </a:ext>
            </a:extLst>
          </p:cNvPr>
          <p:cNvSpPr/>
          <p:nvPr/>
        </p:nvSpPr>
        <p:spPr>
          <a:xfrm>
            <a:off x="2203046" y="4143746"/>
            <a:ext cx="198707" cy="3224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7" name="Rectangle 66">
            <a:extLst>
              <a:ext uri="{FF2B5EF4-FFF2-40B4-BE49-F238E27FC236}">
                <a16:creationId xmlns:a16="http://schemas.microsoft.com/office/drawing/2014/main" id="{53298E0A-AC2C-0748-983E-A6CDD2560EAE}"/>
              </a:ext>
            </a:extLst>
          </p:cNvPr>
          <p:cNvSpPr/>
          <p:nvPr/>
        </p:nvSpPr>
        <p:spPr>
          <a:xfrm>
            <a:off x="2394030" y="4026354"/>
            <a:ext cx="219927" cy="434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8" name="Rectangle 67">
            <a:extLst>
              <a:ext uri="{FF2B5EF4-FFF2-40B4-BE49-F238E27FC236}">
                <a16:creationId xmlns:a16="http://schemas.microsoft.com/office/drawing/2014/main" id="{DDB6F9E9-7112-CF4D-AEAA-8314D5F6750B}"/>
              </a:ext>
            </a:extLst>
          </p:cNvPr>
          <p:cNvSpPr/>
          <p:nvPr/>
        </p:nvSpPr>
        <p:spPr>
          <a:xfrm>
            <a:off x="2612010" y="3820035"/>
            <a:ext cx="198707" cy="6474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9" name="Rectangle 68">
            <a:extLst>
              <a:ext uri="{FF2B5EF4-FFF2-40B4-BE49-F238E27FC236}">
                <a16:creationId xmlns:a16="http://schemas.microsoft.com/office/drawing/2014/main" id="{71027701-6848-0C40-81F0-16CCB5D46682}"/>
              </a:ext>
            </a:extLst>
          </p:cNvPr>
          <p:cNvSpPr/>
          <p:nvPr/>
        </p:nvSpPr>
        <p:spPr>
          <a:xfrm>
            <a:off x="2810709" y="3920218"/>
            <a:ext cx="173628" cy="5409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0" name="Rectangle 69">
            <a:extLst>
              <a:ext uri="{FF2B5EF4-FFF2-40B4-BE49-F238E27FC236}">
                <a16:creationId xmlns:a16="http://schemas.microsoft.com/office/drawing/2014/main" id="{826DE82A-9000-A043-8613-DB240540636D}"/>
              </a:ext>
            </a:extLst>
          </p:cNvPr>
          <p:cNvSpPr/>
          <p:nvPr/>
        </p:nvSpPr>
        <p:spPr>
          <a:xfrm>
            <a:off x="2984335" y="4190708"/>
            <a:ext cx="206419" cy="2704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1" name="Rectangle 70">
            <a:extLst>
              <a:ext uri="{FF2B5EF4-FFF2-40B4-BE49-F238E27FC236}">
                <a16:creationId xmlns:a16="http://schemas.microsoft.com/office/drawing/2014/main" id="{09CAC4F9-2079-0A4E-BEF0-C4CDC1BB630C}"/>
              </a:ext>
            </a:extLst>
          </p:cNvPr>
          <p:cNvSpPr/>
          <p:nvPr/>
        </p:nvSpPr>
        <p:spPr>
          <a:xfrm>
            <a:off x="3190755" y="4237987"/>
            <a:ext cx="191942" cy="2294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2" name="Rectangle 71">
            <a:extLst>
              <a:ext uri="{FF2B5EF4-FFF2-40B4-BE49-F238E27FC236}">
                <a16:creationId xmlns:a16="http://schemas.microsoft.com/office/drawing/2014/main" id="{A1D8D881-FC1B-4E49-851D-827487D2038B}"/>
              </a:ext>
            </a:extLst>
          </p:cNvPr>
          <p:cNvSpPr/>
          <p:nvPr/>
        </p:nvSpPr>
        <p:spPr>
          <a:xfrm>
            <a:off x="3382696" y="4065883"/>
            <a:ext cx="198707" cy="401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3" name="Rectangle 72">
            <a:extLst>
              <a:ext uri="{FF2B5EF4-FFF2-40B4-BE49-F238E27FC236}">
                <a16:creationId xmlns:a16="http://schemas.microsoft.com/office/drawing/2014/main" id="{F0ADF521-F1C6-9549-BF15-1C08C953E57C}"/>
              </a:ext>
            </a:extLst>
          </p:cNvPr>
          <p:cNvSpPr/>
          <p:nvPr/>
        </p:nvSpPr>
        <p:spPr>
          <a:xfrm>
            <a:off x="3568864" y="3820035"/>
            <a:ext cx="198707" cy="6474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4" name="Rectangle 73">
            <a:extLst>
              <a:ext uri="{FF2B5EF4-FFF2-40B4-BE49-F238E27FC236}">
                <a16:creationId xmlns:a16="http://schemas.microsoft.com/office/drawing/2014/main" id="{E6285E32-C641-774C-92D4-B0F7A0F4E053}"/>
              </a:ext>
            </a:extLst>
          </p:cNvPr>
          <p:cNvSpPr/>
          <p:nvPr/>
        </p:nvSpPr>
        <p:spPr>
          <a:xfrm>
            <a:off x="3769478" y="4065883"/>
            <a:ext cx="210276" cy="401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5" name="Rectangle 74">
            <a:extLst>
              <a:ext uri="{FF2B5EF4-FFF2-40B4-BE49-F238E27FC236}">
                <a16:creationId xmlns:a16="http://schemas.microsoft.com/office/drawing/2014/main" id="{3BE5B6E4-A07F-0140-9692-92E57F2F0C10}"/>
              </a:ext>
            </a:extLst>
          </p:cNvPr>
          <p:cNvSpPr/>
          <p:nvPr/>
        </p:nvSpPr>
        <p:spPr>
          <a:xfrm>
            <a:off x="3979755" y="4280432"/>
            <a:ext cx="198706" cy="1807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6" name="Rectangle 75">
            <a:extLst>
              <a:ext uri="{FF2B5EF4-FFF2-40B4-BE49-F238E27FC236}">
                <a16:creationId xmlns:a16="http://schemas.microsoft.com/office/drawing/2014/main" id="{B0B16389-2C3D-F341-99E8-C7B9DE7915F2}"/>
              </a:ext>
            </a:extLst>
          </p:cNvPr>
          <p:cNvSpPr/>
          <p:nvPr/>
        </p:nvSpPr>
        <p:spPr>
          <a:xfrm>
            <a:off x="4178460" y="4190708"/>
            <a:ext cx="198707" cy="2704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7" name="Rectangle 76">
            <a:extLst>
              <a:ext uri="{FF2B5EF4-FFF2-40B4-BE49-F238E27FC236}">
                <a16:creationId xmlns:a16="http://schemas.microsoft.com/office/drawing/2014/main" id="{C404D784-FA3B-E24C-A20D-40EE2FDD83C9}"/>
              </a:ext>
            </a:extLst>
          </p:cNvPr>
          <p:cNvSpPr/>
          <p:nvPr/>
        </p:nvSpPr>
        <p:spPr>
          <a:xfrm>
            <a:off x="4377167" y="4243775"/>
            <a:ext cx="198707" cy="2236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8" name="Rectangle 77">
            <a:extLst>
              <a:ext uri="{FF2B5EF4-FFF2-40B4-BE49-F238E27FC236}">
                <a16:creationId xmlns:a16="http://schemas.microsoft.com/office/drawing/2014/main" id="{4C50AA62-6B2F-FB4C-A7E3-053C8F70EF45}"/>
              </a:ext>
            </a:extLst>
          </p:cNvPr>
          <p:cNvSpPr/>
          <p:nvPr/>
        </p:nvSpPr>
        <p:spPr>
          <a:xfrm>
            <a:off x="4575843" y="4065883"/>
            <a:ext cx="177487" cy="401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9" name="Rectangle 78">
            <a:extLst>
              <a:ext uri="{FF2B5EF4-FFF2-40B4-BE49-F238E27FC236}">
                <a16:creationId xmlns:a16="http://schemas.microsoft.com/office/drawing/2014/main" id="{E6EEA61B-A164-214C-AF50-14CE3182EEF5}"/>
              </a:ext>
            </a:extLst>
          </p:cNvPr>
          <p:cNvSpPr/>
          <p:nvPr/>
        </p:nvSpPr>
        <p:spPr>
          <a:xfrm>
            <a:off x="4774544" y="3897068"/>
            <a:ext cx="177487" cy="56412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0" name="Rectangle 79">
            <a:extLst>
              <a:ext uri="{FF2B5EF4-FFF2-40B4-BE49-F238E27FC236}">
                <a16:creationId xmlns:a16="http://schemas.microsoft.com/office/drawing/2014/main" id="{2025FD8D-DEA7-9749-B4E0-7E463DBDB51E}"/>
              </a:ext>
            </a:extLst>
          </p:cNvPr>
          <p:cNvSpPr/>
          <p:nvPr/>
        </p:nvSpPr>
        <p:spPr>
          <a:xfrm>
            <a:off x="4952031" y="4266670"/>
            <a:ext cx="177487" cy="194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1" name="Rectangle 80">
            <a:extLst>
              <a:ext uri="{FF2B5EF4-FFF2-40B4-BE49-F238E27FC236}">
                <a16:creationId xmlns:a16="http://schemas.microsoft.com/office/drawing/2014/main" id="{9B245B43-87A8-2E43-875E-EB075A2361B1}"/>
              </a:ext>
            </a:extLst>
          </p:cNvPr>
          <p:cNvSpPr/>
          <p:nvPr/>
        </p:nvSpPr>
        <p:spPr>
          <a:xfrm>
            <a:off x="5129518" y="4352722"/>
            <a:ext cx="177487" cy="1084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2" name="Rectangle 81">
            <a:extLst>
              <a:ext uri="{FF2B5EF4-FFF2-40B4-BE49-F238E27FC236}">
                <a16:creationId xmlns:a16="http://schemas.microsoft.com/office/drawing/2014/main" id="{77B8DBCF-A766-6147-8CCF-943469CE839D}"/>
              </a:ext>
            </a:extLst>
          </p:cNvPr>
          <p:cNvSpPr/>
          <p:nvPr/>
        </p:nvSpPr>
        <p:spPr>
          <a:xfrm>
            <a:off x="5299269" y="4132171"/>
            <a:ext cx="192916" cy="3295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3" name="Rectangle 82">
            <a:extLst>
              <a:ext uri="{FF2B5EF4-FFF2-40B4-BE49-F238E27FC236}">
                <a16:creationId xmlns:a16="http://schemas.microsoft.com/office/drawing/2014/main" id="{3BD991FE-06C0-FE4D-826D-AB3509FFC89F}"/>
              </a:ext>
            </a:extLst>
          </p:cNvPr>
          <p:cNvSpPr/>
          <p:nvPr/>
        </p:nvSpPr>
        <p:spPr>
          <a:xfrm>
            <a:off x="5496034" y="4065883"/>
            <a:ext cx="177487" cy="3958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4" name="Rectangle 83">
            <a:extLst>
              <a:ext uri="{FF2B5EF4-FFF2-40B4-BE49-F238E27FC236}">
                <a16:creationId xmlns:a16="http://schemas.microsoft.com/office/drawing/2014/main" id="{E8434FCF-B96E-6E43-A070-A1678237DF03}"/>
              </a:ext>
            </a:extLst>
          </p:cNvPr>
          <p:cNvSpPr/>
          <p:nvPr/>
        </p:nvSpPr>
        <p:spPr>
          <a:xfrm>
            <a:off x="5673521" y="4237987"/>
            <a:ext cx="177487" cy="2232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5" name="Rectangle 84">
            <a:extLst>
              <a:ext uri="{FF2B5EF4-FFF2-40B4-BE49-F238E27FC236}">
                <a16:creationId xmlns:a16="http://schemas.microsoft.com/office/drawing/2014/main" id="{2C9F031D-73DC-EB4B-97FA-33AEB3BA81B4}"/>
              </a:ext>
            </a:extLst>
          </p:cNvPr>
          <p:cNvSpPr/>
          <p:nvPr/>
        </p:nvSpPr>
        <p:spPr>
          <a:xfrm>
            <a:off x="5851009" y="4361167"/>
            <a:ext cx="177487" cy="1055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6" name="Rectangle 85">
            <a:extLst>
              <a:ext uri="{FF2B5EF4-FFF2-40B4-BE49-F238E27FC236}">
                <a16:creationId xmlns:a16="http://schemas.microsoft.com/office/drawing/2014/main" id="{69B57A06-91D9-FF4D-9A0A-1A5083B4B502}"/>
              </a:ext>
            </a:extLst>
          </p:cNvPr>
          <p:cNvSpPr/>
          <p:nvPr/>
        </p:nvSpPr>
        <p:spPr>
          <a:xfrm>
            <a:off x="1454548" y="4353505"/>
            <a:ext cx="177487" cy="1055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7" name="Rectangle 86">
            <a:extLst>
              <a:ext uri="{FF2B5EF4-FFF2-40B4-BE49-F238E27FC236}">
                <a16:creationId xmlns:a16="http://schemas.microsoft.com/office/drawing/2014/main" id="{C4736AEF-B7C2-1F4C-A342-F90B4E5C69C5}"/>
              </a:ext>
            </a:extLst>
          </p:cNvPr>
          <p:cNvSpPr/>
          <p:nvPr/>
        </p:nvSpPr>
        <p:spPr>
          <a:xfrm>
            <a:off x="1572219" y="3665575"/>
            <a:ext cx="233431" cy="8006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Freeform 87">
            <a:extLst>
              <a:ext uri="{FF2B5EF4-FFF2-40B4-BE49-F238E27FC236}">
                <a16:creationId xmlns:a16="http://schemas.microsoft.com/office/drawing/2014/main" id="{9F47F5C8-CA16-2948-80DA-6BA13072BC5C}"/>
              </a:ext>
            </a:extLst>
          </p:cNvPr>
          <p:cNvSpPr/>
          <p:nvPr/>
        </p:nvSpPr>
        <p:spPr>
          <a:xfrm>
            <a:off x="1551021" y="5102515"/>
            <a:ext cx="4595149" cy="695796"/>
          </a:xfrm>
          <a:custGeom>
            <a:avLst/>
            <a:gdLst>
              <a:gd name="connsiteX0" fmla="*/ 0 w 4595149"/>
              <a:gd name="connsiteY0" fmla="*/ 671332 h 695796"/>
              <a:gd name="connsiteX1" fmla="*/ 23149 w 4595149"/>
              <a:gd name="connsiteY1" fmla="*/ 567160 h 695796"/>
              <a:gd name="connsiteX2" fmla="*/ 34724 w 4595149"/>
              <a:gd name="connsiteY2" fmla="*/ 532436 h 695796"/>
              <a:gd name="connsiteX3" fmla="*/ 46299 w 4595149"/>
              <a:gd name="connsiteY3" fmla="*/ 462988 h 695796"/>
              <a:gd name="connsiteX4" fmla="*/ 57873 w 4595149"/>
              <a:gd name="connsiteY4" fmla="*/ 416689 h 695796"/>
              <a:gd name="connsiteX5" fmla="*/ 92597 w 4595149"/>
              <a:gd name="connsiteY5" fmla="*/ 405114 h 695796"/>
              <a:gd name="connsiteX6" fmla="*/ 104172 w 4595149"/>
              <a:gd name="connsiteY6" fmla="*/ 347241 h 695796"/>
              <a:gd name="connsiteX7" fmla="*/ 115747 w 4595149"/>
              <a:gd name="connsiteY7" fmla="*/ 312517 h 695796"/>
              <a:gd name="connsiteX8" fmla="*/ 138896 w 4595149"/>
              <a:gd name="connsiteY8" fmla="*/ 115747 h 695796"/>
              <a:gd name="connsiteX9" fmla="*/ 162045 w 4595149"/>
              <a:gd name="connsiteY9" fmla="*/ 23150 h 695796"/>
              <a:gd name="connsiteX10" fmla="*/ 185195 w 4595149"/>
              <a:gd name="connsiteY10" fmla="*/ 0 h 695796"/>
              <a:gd name="connsiteX11" fmla="*/ 254643 w 4595149"/>
              <a:gd name="connsiteY11" fmla="*/ 23150 h 695796"/>
              <a:gd name="connsiteX12" fmla="*/ 277792 w 4595149"/>
              <a:gd name="connsiteY12" fmla="*/ 57874 h 695796"/>
              <a:gd name="connsiteX13" fmla="*/ 358815 w 4595149"/>
              <a:gd name="connsiteY13" fmla="*/ 127322 h 695796"/>
              <a:gd name="connsiteX14" fmla="*/ 428263 w 4595149"/>
              <a:gd name="connsiteY14" fmla="*/ 208345 h 695796"/>
              <a:gd name="connsiteX15" fmla="*/ 451413 w 4595149"/>
              <a:gd name="connsiteY15" fmla="*/ 231494 h 695796"/>
              <a:gd name="connsiteX16" fmla="*/ 486137 w 4595149"/>
              <a:gd name="connsiteY16" fmla="*/ 243069 h 695796"/>
              <a:gd name="connsiteX17" fmla="*/ 520861 w 4595149"/>
              <a:gd name="connsiteY17" fmla="*/ 266218 h 695796"/>
              <a:gd name="connsiteX18" fmla="*/ 544010 w 4595149"/>
              <a:gd name="connsiteY18" fmla="*/ 289368 h 695796"/>
              <a:gd name="connsiteX19" fmla="*/ 578734 w 4595149"/>
              <a:gd name="connsiteY19" fmla="*/ 300942 h 695796"/>
              <a:gd name="connsiteX20" fmla="*/ 601883 w 4595149"/>
              <a:gd name="connsiteY20" fmla="*/ 324092 h 695796"/>
              <a:gd name="connsiteX21" fmla="*/ 671332 w 4595149"/>
              <a:gd name="connsiteY21" fmla="*/ 347241 h 695796"/>
              <a:gd name="connsiteX22" fmla="*/ 706056 w 4595149"/>
              <a:gd name="connsiteY22" fmla="*/ 358816 h 695796"/>
              <a:gd name="connsiteX23" fmla="*/ 787078 w 4595149"/>
              <a:gd name="connsiteY23" fmla="*/ 393540 h 695796"/>
              <a:gd name="connsiteX24" fmla="*/ 856526 w 4595149"/>
              <a:gd name="connsiteY24" fmla="*/ 416689 h 695796"/>
              <a:gd name="connsiteX25" fmla="*/ 891250 w 4595149"/>
              <a:gd name="connsiteY25" fmla="*/ 428264 h 695796"/>
              <a:gd name="connsiteX26" fmla="*/ 937549 w 4595149"/>
              <a:gd name="connsiteY26" fmla="*/ 439838 h 695796"/>
              <a:gd name="connsiteX27" fmla="*/ 1088020 w 4595149"/>
              <a:gd name="connsiteY27" fmla="*/ 428264 h 695796"/>
              <a:gd name="connsiteX28" fmla="*/ 1111169 w 4595149"/>
              <a:gd name="connsiteY28" fmla="*/ 405114 h 695796"/>
              <a:gd name="connsiteX29" fmla="*/ 1145894 w 4595149"/>
              <a:gd name="connsiteY29" fmla="*/ 393540 h 695796"/>
              <a:gd name="connsiteX30" fmla="*/ 1192192 w 4595149"/>
              <a:gd name="connsiteY30" fmla="*/ 335666 h 695796"/>
              <a:gd name="connsiteX31" fmla="*/ 1226916 w 4595149"/>
              <a:gd name="connsiteY31" fmla="*/ 266218 h 695796"/>
              <a:gd name="connsiteX32" fmla="*/ 1261640 w 4595149"/>
              <a:gd name="connsiteY32" fmla="*/ 243069 h 695796"/>
              <a:gd name="connsiteX33" fmla="*/ 1284790 w 4595149"/>
              <a:gd name="connsiteY33" fmla="*/ 208345 h 695796"/>
              <a:gd name="connsiteX34" fmla="*/ 1296364 w 4595149"/>
              <a:gd name="connsiteY34" fmla="*/ 173621 h 695796"/>
              <a:gd name="connsiteX35" fmla="*/ 1331088 w 4595149"/>
              <a:gd name="connsiteY35" fmla="*/ 162046 h 695796"/>
              <a:gd name="connsiteX36" fmla="*/ 1400537 w 4595149"/>
              <a:gd name="connsiteY36" fmla="*/ 196770 h 695796"/>
              <a:gd name="connsiteX37" fmla="*/ 1435261 w 4595149"/>
              <a:gd name="connsiteY37" fmla="*/ 219919 h 695796"/>
              <a:gd name="connsiteX38" fmla="*/ 1446835 w 4595149"/>
              <a:gd name="connsiteY38" fmla="*/ 254643 h 695796"/>
              <a:gd name="connsiteX39" fmla="*/ 1469985 w 4595149"/>
              <a:gd name="connsiteY39" fmla="*/ 277793 h 695796"/>
              <a:gd name="connsiteX40" fmla="*/ 1493134 w 4595149"/>
              <a:gd name="connsiteY40" fmla="*/ 312517 h 695796"/>
              <a:gd name="connsiteX41" fmla="*/ 1551007 w 4595149"/>
              <a:gd name="connsiteY41" fmla="*/ 416689 h 695796"/>
              <a:gd name="connsiteX42" fmla="*/ 1585732 w 4595149"/>
              <a:gd name="connsiteY42" fmla="*/ 439838 h 695796"/>
              <a:gd name="connsiteX43" fmla="*/ 1608881 w 4595149"/>
              <a:gd name="connsiteY43" fmla="*/ 462988 h 695796"/>
              <a:gd name="connsiteX44" fmla="*/ 1689904 w 4595149"/>
              <a:gd name="connsiteY44" fmla="*/ 520861 h 695796"/>
              <a:gd name="connsiteX45" fmla="*/ 1724628 w 4595149"/>
              <a:gd name="connsiteY45" fmla="*/ 532436 h 695796"/>
              <a:gd name="connsiteX46" fmla="*/ 1782501 w 4595149"/>
              <a:gd name="connsiteY46" fmla="*/ 520861 h 695796"/>
              <a:gd name="connsiteX47" fmla="*/ 1863524 w 4595149"/>
              <a:gd name="connsiteY47" fmla="*/ 509286 h 695796"/>
              <a:gd name="connsiteX48" fmla="*/ 1932972 w 4595149"/>
              <a:gd name="connsiteY48" fmla="*/ 497712 h 695796"/>
              <a:gd name="connsiteX49" fmla="*/ 2002420 w 4595149"/>
              <a:gd name="connsiteY49" fmla="*/ 439838 h 695796"/>
              <a:gd name="connsiteX50" fmla="*/ 2025569 w 4595149"/>
              <a:gd name="connsiteY50" fmla="*/ 405114 h 695796"/>
              <a:gd name="connsiteX51" fmla="*/ 2048719 w 4595149"/>
              <a:gd name="connsiteY51" fmla="*/ 381965 h 695796"/>
              <a:gd name="connsiteX52" fmla="*/ 2071868 w 4595149"/>
              <a:gd name="connsiteY52" fmla="*/ 347241 h 695796"/>
              <a:gd name="connsiteX53" fmla="*/ 2118167 w 4595149"/>
              <a:gd name="connsiteY53" fmla="*/ 300942 h 695796"/>
              <a:gd name="connsiteX54" fmla="*/ 2129742 w 4595149"/>
              <a:gd name="connsiteY54" fmla="*/ 266218 h 695796"/>
              <a:gd name="connsiteX55" fmla="*/ 2164466 w 4595149"/>
              <a:gd name="connsiteY55" fmla="*/ 243069 h 695796"/>
              <a:gd name="connsiteX56" fmla="*/ 2222339 w 4595149"/>
              <a:gd name="connsiteY56" fmla="*/ 208345 h 695796"/>
              <a:gd name="connsiteX57" fmla="*/ 2338086 w 4595149"/>
              <a:gd name="connsiteY57" fmla="*/ 266218 h 695796"/>
              <a:gd name="connsiteX58" fmla="*/ 2384385 w 4595149"/>
              <a:gd name="connsiteY58" fmla="*/ 312517 h 695796"/>
              <a:gd name="connsiteX59" fmla="*/ 2419109 w 4595149"/>
              <a:gd name="connsiteY59" fmla="*/ 347241 h 695796"/>
              <a:gd name="connsiteX60" fmla="*/ 2488557 w 4595149"/>
              <a:gd name="connsiteY60" fmla="*/ 451413 h 695796"/>
              <a:gd name="connsiteX61" fmla="*/ 2511706 w 4595149"/>
              <a:gd name="connsiteY61" fmla="*/ 486137 h 695796"/>
              <a:gd name="connsiteX62" fmla="*/ 2581154 w 4595149"/>
              <a:gd name="connsiteY62" fmla="*/ 509286 h 695796"/>
              <a:gd name="connsiteX63" fmla="*/ 2604304 w 4595149"/>
              <a:gd name="connsiteY63" fmla="*/ 532436 h 695796"/>
              <a:gd name="connsiteX64" fmla="*/ 2673752 w 4595149"/>
              <a:gd name="connsiteY64" fmla="*/ 555585 h 695796"/>
              <a:gd name="connsiteX65" fmla="*/ 2986268 w 4595149"/>
              <a:gd name="connsiteY65" fmla="*/ 544011 h 695796"/>
              <a:gd name="connsiteX66" fmla="*/ 3020992 w 4595149"/>
              <a:gd name="connsiteY66" fmla="*/ 532436 h 695796"/>
              <a:gd name="connsiteX67" fmla="*/ 3044142 w 4595149"/>
              <a:gd name="connsiteY67" fmla="*/ 509286 h 695796"/>
              <a:gd name="connsiteX68" fmla="*/ 3078866 w 4595149"/>
              <a:gd name="connsiteY68" fmla="*/ 486137 h 695796"/>
              <a:gd name="connsiteX69" fmla="*/ 3136739 w 4595149"/>
              <a:gd name="connsiteY69" fmla="*/ 416689 h 695796"/>
              <a:gd name="connsiteX70" fmla="*/ 3171463 w 4595149"/>
              <a:gd name="connsiteY70" fmla="*/ 393540 h 695796"/>
              <a:gd name="connsiteX71" fmla="*/ 3194613 w 4595149"/>
              <a:gd name="connsiteY71" fmla="*/ 370390 h 695796"/>
              <a:gd name="connsiteX72" fmla="*/ 3275635 w 4595149"/>
              <a:gd name="connsiteY72" fmla="*/ 324092 h 695796"/>
              <a:gd name="connsiteX73" fmla="*/ 3298785 w 4595149"/>
              <a:gd name="connsiteY73" fmla="*/ 300942 h 695796"/>
              <a:gd name="connsiteX74" fmla="*/ 3368233 w 4595149"/>
              <a:gd name="connsiteY74" fmla="*/ 277793 h 695796"/>
              <a:gd name="connsiteX75" fmla="*/ 3414532 w 4595149"/>
              <a:gd name="connsiteY75" fmla="*/ 324092 h 695796"/>
              <a:gd name="connsiteX76" fmla="*/ 3426106 w 4595149"/>
              <a:gd name="connsiteY76" fmla="*/ 358816 h 695796"/>
              <a:gd name="connsiteX77" fmla="*/ 3449256 w 4595149"/>
              <a:gd name="connsiteY77" fmla="*/ 381965 h 695796"/>
              <a:gd name="connsiteX78" fmla="*/ 3507129 w 4595149"/>
              <a:gd name="connsiteY78" fmla="*/ 439838 h 695796"/>
              <a:gd name="connsiteX79" fmla="*/ 3530278 w 4595149"/>
              <a:gd name="connsiteY79" fmla="*/ 474562 h 695796"/>
              <a:gd name="connsiteX80" fmla="*/ 3541853 w 4595149"/>
              <a:gd name="connsiteY80" fmla="*/ 509286 h 695796"/>
              <a:gd name="connsiteX81" fmla="*/ 3622876 w 4595149"/>
              <a:gd name="connsiteY81" fmla="*/ 567160 h 695796"/>
              <a:gd name="connsiteX82" fmla="*/ 3657600 w 4595149"/>
              <a:gd name="connsiteY82" fmla="*/ 590309 h 695796"/>
              <a:gd name="connsiteX83" fmla="*/ 3727048 w 4595149"/>
              <a:gd name="connsiteY83" fmla="*/ 613459 h 695796"/>
              <a:gd name="connsiteX84" fmla="*/ 3889094 w 4595149"/>
              <a:gd name="connsiteY84" fmla="*/ 601884 h 695796"/>
              <a:gd name="connsiteX85" fmla="*/ 3970116 w 4595149"/>
              <a:gd name="connsiteY85" fmla="*/ 555585 h 695796"/>
              <a:gd name="connsiteX86" fmla="*/ 3993266 w 4595149"/>
              <a:gd name="connsiteY86" fmla="*/ 532436 h 695796"/>
              <a:gd name="connsiteX87" fmla="*/ 4027990 w 4595149"/>
              <a:gd name="connsiteY87" fmla="*/ 509286 h 695796"/>
              <a:gd name="connsiteX88" fmla="*/ 4097438 w 4595149"/>
              <a:gd name="connsiteY88" fmla="*/ 486137 h 695796"/>
              <a:gd name="connsiteX89" fmla="*/ 4201610 w 4595149"/>
              <a:gd name="connsiteY89" fmla="*/ 509286 h 695796"/>
              <a:gd name="connsiteX90" fmla="*/ 4236334 w 4595149"/>
              <a:gd name="connsiteY90" fmla="*/ 532436 h 695796"/>
              <a:gd name="connsiteX91" fmla="*/ 4259483 w 4595149"/>
              <a:gd name="connsiteY91" fmla="*/ 567160 h 695796"/>
              <a:gd name="connsiteX92" fmla="*/ 4317357 w 4595149"/>
              <a:gd name="connsiteY92" fmla="*/ 613459 h 695796"/>
              <a:gd name="connsiteX93" fmla="*/ 4386805 w 4595149"/>
              <a:gd name="connsiteY93" fmla="*/ 636608 h 695796"/>
              <a:gd name="connsiteX94" fmla="*/ 4421529 w 4595149"/>
              <a:gd name="connsiteY94" fmla="*/ 659757 h 695796"/>
              <a:gd name="connsiteX95" fmla="*/ 4479402 w 4595149"/>
              <a:gd name="connsiteY95" fmla="*/ 694481 h 695796"/>
              <a:gd name="connsiteX96" fmla="*/ 4595149 w 4595149"/>
              <a:gd name="connsiteY96" fmla="*/ 694481 h 69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595149" h="695796">
                <a:moveTo>
                  <a:pt x="0" y="671332"/>
                </a:moveTo>
                <a:cubicBezTo>
                  <a:pt x="7953" y="631567"/>
                  <a:pt x="12255" y="605289"/>
                  <a:pt x="23149" y="567160"/>
                </a:cubicBezTo>
                <a:cubicBezTo>
                  <a:pt x="26501" y="555429"/>
                  <a:pt x="32077" y="544346"/>
                  <a:pt x="34724" y="532436"/>
                </a:cubicBezTo>
                <a:cubicBezTo>
                  <a:pt x="39815" y="509526"/>
                  <a:pt x="41696" y="486001"/>
                  <a:pt x="46299" y="462988"/>
                </a:cubicBezTo>
                <a:cubicBezTo>
                  <a:pt x="49419" y="447389"/>
                  <a:pt x="47936" y="429111"/>
                  <a:pt x="57873" y="416689"/>
                </a:cubicBezTo>
                <a:cubicBezTo>
                  <a:pt x="65495" y="407162"/>
                  <a:pt x="81022" y="408972"/>
                  <a:pt x="92597" y="405114"/>
                </a:cubicBezTo>
                <a:cubicBezTo>
                  <a:pt x="96455" y="385823"/>
                  <a:pt x="99400" y="366327"/>
                  <a:pt x="104172" y="347241"/>
                </a:cubicBezTo>
                <a:cubicBezTo>
                  <a:pt x="107131" y="335405"/>
                  <a:pt x="114022" y="324595"/>
                  <a:pt x="115747" y="312517"/>
                </a:cubicBezTo>
                <a:cubicBezTo>
                  <a:pt x="154728" y="39642"/>
                  <a:pt x="106391" y="294516"/>
                  <a:pt x="138896" y="115747"/>
                </a:cubicBezTo>
                <a:cubicBezTo>
                  <a:pt x="141060" y="103846"/>
                  <a:pt x="151571" y="40607"/>
                  <a:pt x="162045" y="23150"/>
                </a:cubicBezTo>
                <a:cubicBezTo>
                  <a:pt x="167660" y="13792"/>
                  <a:pt x="177478" y="7717"/>
                  <a:pt x="185195" y="0"/>
                </a:cubicBezTo>
                <a:cubicBezTo>
                  <a:pt x="208344" y="7717"/>
                  <a:pt x="241108" y="2847"/>
                  <a:pt x="254643" y="23150"/>
                </a:cubicBezTo>
                <a:cubicBezTo>
                  <a:pt x="262359" y="34725"/>
                  <a:pt x="268739" y="47312"/>
                  <a:pt x="277792" y="57874"/>
                </a:cubicBezTo>
                <a:cubicBezTo>
                  <a:pt x="315216" y="101535"/>
                  <a:pt x="317857" y="100017"/>
                  <a:pt x="358815" y="127322"/>
                </a:cubicBezTo>
                <a:cubicBezTo>
                  <a:pt x="394069" y="180204"/>
                  <a:pt x="372129" y="152212"/>
                  <a:pt x="428263" y="208345"/>
                </a:cubicBezTo>
                <a:cubicBezTo>
                  <a:pt x="435980" y="216061"/>
                  <a:pt x="441060" y="228043"/>
                  <a:pt x="451413" y="231494"/>
                </a:cubicBezTo>
                <a:cubicBezTo>
                  <a:pt x="462988" y="235352"/>
                  <a:pt x="475224" y="237613"/>
                  <a:pt x="486137" y="243069"/>
                </a:cubicBezTo>
                <a:cubicBezTo>
                  <a:pt x="498579" y="249290"/>
                  <a:pt x="509998" y="257528"/>
                  <a:pt x="520861" y="266218"/>
                </a:cubicBezTo>
                <a:cubicBezTo>
                  <a:pt x="529382" y="273035"/>
                  <a:pt x="534652" y="283753"/>
                  <a:pt x="544010" y="289368"/>
                </a:cubicBezTo>
                <a:cubicBezTo>
                  <a:pt x="554472" y="295645"/>
                  <a:pt x="567159" y="297084"/>
                  <a:pt x="578734" y="300942"/>
                </a:cubicBezTo>
                <a:cubicBezTo>
                  <a:pt x="586450" y="308659"/>
                  <a:pt x="592122" y="319212"/>
                  <a:pt x="601883" y="324092"/>
                </a:cubicBezTo>
                <a:cubicBezTo>
                  <a:pt x="623709" y="335005"/>
                  <a:pt x="648182" y="339525"/>
                  <a:pt x="671332" y="347241"/>
                </a:cubicBezTo>
                <a:cubicBezTo>
                  <a:pt x="682907" y="351099"/>
                  <a:pt x="695904" y="352048"/>
                  <a:pt x="706056" y="358816"/>
                </a:cubicBezTo>
                <a:cubicBezTo>
                  <a:pt x="761145" y="395542"/>
                  <a:pt x="719132" y="373156"/>
                  <a:pt x="787078" y="393540"/>
                </a:cubicBezTo>
                <a:cubicBezTo>
                  <a:pt x="810450" y="400552"/>
                  <a:pt x="833377" y="408973"/>
                  <a:pt x="856526" y="416689"/>
                </a:cubicBezTo>
                <a:cubicBezTo>
                  <a:pt x="868101" y="420547"/>
                  <a:pt x="879413" y="425305"/>
                  <a:pt x="891250" y="428264"/>
                </a:cubicBezTo>
                <a:lnTo>
                  <a:pt x="937549" y="439838"/>
                </a:lnTo>
                <a:cubicBezTo>
                  <a:pt x="987706" y="435980"/>
                  <a:pt x="1038692" y="438130"/>
                  <a:pt x="1088020" y="428264"/>
                </a:cubicBezTo>
                <a:cubicBezTo>
                  <a:pt x="1098721" y="426124"/>
                  <a:pt x="1101811" y="410729"/>
                  <a:pt x="1111169" y="405114"/>
                </a:cubicBezTo>
                <a:cubicBezTo>
                  <a:pt x="1121631" y="398837"/>
                  <a:pt x="1134319" y="397398"/>
                  <a:pt x="1145894" y="393540"/>
                </a:cubicBezTo>
                <a:cubicBezTo>
                  <a:pt x="1167425" y="372008"/>
                  <a:pt x="1177591" y="364868"/>
                  <a:pt x="1192192" y="335666"/>
                </a:cubicBezTo>
                <a:cubicBezTo>
                  <a:pt x="1211019" y="298012"/>
                  <a:pt x="1193747" y="299387"/>
                  <a:pt x="1226916" y="266218"/>
                </a:cubicBezTo>
                <a:cubicBezTo>
                  <a:pt x="1236753" y="256381"/>
                  <a:pt x="1250065" y="250785"/>
                  <a:pt x="1261640" y="243069"/>
                </a:cubicBezTo>
                <a:cubicBezTo>
                  <a:pt x="1269357" y="231494"/>
                  <a:pt x="1278569" y="220788"/>
                  <a:pt x="1284790" y="208345"/>
                </a:cubicBezTo>
                <a:cubicBezTo>
                  <a:pt x="1290246" y="197432"/>
                  <a:pt x="1287737" y="182248"/>
                  <a:pt x="1296364" y="173621"/>
                </a:cubicBezTo>
                <a:cubicBezTo>
                  <a:pt x="1304991" y="164994"/>
                  <a:pt x="1319513" y="165904"/>
                  <a:pt x="1331088" y="162046"/>
                </a:cubicBezTo>
                <a:cubicBezTo>
                  <a:pt x="1430611" y="228391"/>
                  <a:pt x="1304689" y="148846"/>
                  <a:pt x="1400537" y="196770"/>
                </a:cubicBezTo>
                <a:cubicBezTo>
                  <a:pt x="1412979" y="202991"/>
                  <a:pt x="1423686" y="212203"/>
                  <a:pt x="1435261" y="219919"/>
                </a:cubicBezTo>
                <a:cubicBezTo>
                  <a:pt x="1439119" y="231494"/>
                  <a:pt x="1440558" y="244181"/>
                  <a:pt x="1446835" y="254643"/>
                </a:cubicBezTo>
                <a:cubicBezTo>
                  <a:pt x="1452450" y="264001"/>
                  <a:pt x="1463168" y="269271"/>
                  <a:pt x="1469985" y="277793"/>
                </a:cubicBezTo>
                <a:cubicBezTo>
                  <a:pt x="1478675" y="288656"/>
                  <a:pt x="1486913" y="300075"/>
                  <a:pt x="1493134" y="312517"/>
                </a:cubicBezTo>
                <a:cubicBezTo>
                  <a:pt x="1514241" y="354730"/>
                  <a:pt x="1496269" y="380199"/>
                  <a:pt x="1551007" y="416689"/>
                </a:cubicBezTo>
                <a:cubicBezTo>
                  <a:pt x="1562582" y="424405"/>
                  <a:pt x="1574869" y="431148"/>
                  <a:pt x="1585732" y="439838"/>
                </a:cubicBezTo>
                <a:cubicBezTo>
                  <a:pt x="1594253" y="446655"/>
                  <a:pt x="1600498" y="456002"/>
                  <a:pt x="1608881" y="462988"/>
                </a:cubicBezTo>
                <a:cubicBezTo>
                  <a:pt x="1616746" y="469542"/>
                  <a:pt x="1674869" y="513343"/>
                  <a:pt x="1689904" y="520861"/>
                </a:cubicBezTo>
                <a:cubicBezTo>
                  <a:pt x="1700817" y="526317"/>
                  <a:pt x="1713053" y="528578"/>
                  <a:pt x="1724628" y="532436"/>
                </a:cubicBezTo>
                <a:cubicBezTo>
                  <a:pt x="1743919" y="528578"/>
                  <a:pt x="1763096" y="524095"/>
                  <a:pt x="1782501" y="520861"/>
                </a:cubicBezTo>
                <a:cubicBezTo>
                  <a:pt x="1809412" y="516376"/>
                  <a:pt x="1836559" y="513434"/>
                  <a:pt x="1863524" y="509286"/>
                </a:cubicBezTo>
                <a:cubicBezTo>
                  <a:pt x="1886720" y="505717"/>
                  <a:pt x="1909823" y="501570"/>
                  <a:pt x="1932972" y="497712"/>
                </a:cubicBezTo>
                <a:cubicBezTo>
                  <a:pt x="1967114" y="474950"/>
                  <a:pt x="1974571" y="473258"/>
                  <a:pt x="2002420" y="439838"/>
                </a:cubicBezTo>
                <a:cubicBezTo>
                  <a:pt x="2011326" y="429151"/>
                  <a:pt x="2016879" y="415977"/>
                  <a:pt x="2025569" y="405114"/>
                </a:cubicBezTo>
                <a:cubicBezTo>
                  <a:pt x="2032386" y="396593"/>
                  <a:pt x="2041902" y="390486"/>
                  <a:pt x="2048719" y="381965"/>
                </a:cubicBezTo>
                <a:cubicBezTo>
                  <a:pt x="2057409" y="371102"/>
                  <a:pt x="2062815" y="357803"/>
                  <a:pt x="2071868" y="347241"/>
                </a:cubicBezTo>
                <a:cubicBezTo>
                  <a:pt x="2086072" y="330670"/>
                  <a:pt x="2118167" y="300942"/>
                  <a:pt x="2118167" y="300942"/>
                </a:cubicBezTo>
                <a:cubicBezTo>
                  <a:pt x="2122025" y="289367"/>
                  <a:pt x="2122120" y="275745"/>
                  <a:pt x="2129742" y="266218"/>
                </a:cubicBezTo>
                <a:cubicBezTo>
                  <a:pt x="2138432" y="255355"/>
                  <a:pt x="2153603" y="251759"/>
                  <a:pt x="2164466" y="243069"/>
                </a:cubicBezTo>
                <a:cubicBezTo>
                  <a:pt x="2209862" y="206752"/>
                  <a:pt x="2162035" y="228445"/>
                  <a:pt x="2222339" y="208345"/>
                </a:cubicBezTo>
                <a:cubicBezTo>
                  <a:pt x="2305023" y="263467"/>
                  <a:pt x="2264796" y="247895"/>
                  <a:pt x="2338086" y="266218"/>
                </a:cubicBezTo>
                <a:lnTo>
                  <a:pt x="2384385" y="312517"/>
                </a:lnTo>
                <a:cubicBezTo>
                  <a:pt x="2395960" y="324092"/>
                  <a:pt x="2410029" y="333621"/>
                  <a:pt x="2419109" y="347241"/>
                </a:cubicBezTo>
                <a:lnTo>
                  <a:pt x="2488557" y="451413"/>
                </a:lnTo>
                <a:cubicBezTo>
                  <a:pt x="2496273" y="462988"/>
                  <a:pt x="2498509" y="481738"/>
                  <a:pt x="2511706" y="486137"/>
                </a:cubicBezTo>
                <a:lnTo>
                  <a:pt x="2581154" y="509286"/>
                </a:lnTo>
                <a:cubicBezTo>
                  <a:pt x="2588871" y="517003"/>
                  <a:pt x="2594543" y="527556"/>
                  <a:pt x="2604304" y="532436"/>
                </a:cubicBezTo>
                <a:cubicBezTo>
                  <a:pt x="2626129" y="543349"/>
                  <a:pt x="2673752" y="555585"/>
                  <a:pt x="2673752" y="555585"/>
                </a:cubicBezTo>
                <a:cubicBezTo>
                  <a:pt x="2777924" y="551727"/>
                  <a:pt x="2882255" y="550945"/>
                  <a:pt x="2986268" y="544011"/>
                </a:cubicBezTo>
                <a:cubicBezTo>
                  <a:pt x="2998442" y="543199"/>
                  <a:pt x="3010530" y="538713"/>
                  <a:pt x="3020992" y="532436"/>
                </a:cubicBezTo>
                <a:cubicBezTo>
                  <a:pt x="3030350" y="526821"/>
                  <a:pt x="3035620" y="516103"/>
                  <a:pt x="3044142" y="509286"/>
                </a:cubicBezTo>
                <a:cubicBezTo>
                  <a:pt x="3055005" y="500596"/>
                  <a:pt x="3067291" y="493853"/>
                  <a:pt x="3078866" y="486137"/>
                </a:cubicBezTo>
                <a:cubicBezTo>
                  <a:pt x="3101628" y="451994"/>
                  <a:pt x="3103318" y="444539"/>
                  <a:pt x="3136739" y="416689"/>
                </a:cubicBezTo>
                <a:cubicBezTo>
                  <a:pt x="3147426" y="407783"/>
                  <a:pt x="3160600" y="402230"/>
                  <a:pt x="3171463" y="393540"/>
                </a:cubicBezTo>
                <a:cubicBezTo>
                  <a:pt x="3179985" y="386723"/>
                  <a:pt x="3185533" y="376443"/>
                  <a:pt x="3194613" y="370390"/>
                </a:cubicBezTo>
                <a:cubicBezTo>
                  <a:pt x="3265903" y="322863"/>
                  <a:pt x="3216437" y="371450"/>
                  <a:pt x="3275635" y="324092"/>
                </a:cubicBezTo>
                <a:cubicBezTo>
                  <a:pt x="3284157" y="317275"/>
                  <a:pt x="3289024" y="305822"/>
                  <a:pt x="3298785" y="300942"/>
                </a:cubicBezTo>
                <a:cubicBezTo>
                  <a:pt x="3320610" y="290029"/>
                  <a:pt x="3368233" y="277793"/>
                  <a:pt x="3368233" y="277793"/>
                </a:cubicBezTo>
                <a:cubicBezTo>
                  <a:pt x="3399096" y="370389"/>
                  <a:pt x="3352801" y="262361"/>
                  <a:pt x="3414532" y="324092"/>
                </a:cubicBezTo>
                <a:cubicBezTo>
                  <a:pt x="3423159" y="332719"/>
                  <a:pt x="3419829" y="348354"/>
                  <a:pt x="3426106" y="358816"/>
                </a:cubicBezTo>
                <a:cubicBezTo>
                  <a:pt x="3431721" y="368174"/>
                  <a:pt x="3442439" y="373444"/>
                  <a:pt x="3449256" y="381965"/>
                </a:cubicBezTo>
                <a:cubicBezTo>
                  <a:pt x="3493351" y="437084"/>
                  <a:pt x="3447600" y="400153"/>
                  <a:pt x="3507129" y="439838"/>
                </a:cubicBezTo>
                <a:cubicBezTo>
                  <a:pt x="3514845" y="451413"/>
                  <a:pt x="3524057" y="462120"/>
                  <a:pt x="3530278" y="474562"/>
                </a:cubicBezTo>
                <a:cubicBezTo>
                  <a:pt x="3535734" y="485475"/>
                  <a:pt x="3534761" y="499358"/>
                  <a:pt x="3541853" y="509286"/>
                </a:cubicBezTo>
                <a:cubicBezTo>
                  <a:pt x="3590729" y="577712"/>
                  <a:pt x="3570829" y="541136"/>
                  <a:pt x="3622876" y="567160"/>
                </a:cubicBezTo>
                <a:cubicBezTo>
                  <a:pt x="3635318" y="573381"/>
                  <a:pt x="3644888" y="584659"/>
                  <a:pt x="3657600" y="590309"/>
                </a:cubicBezTo>
                <a:cubicBezTo>
                  <a:pt x="3679898" y="600219"/>
                  <a:pt x="3727048" y="613459"/>
                  <a:pt x="3727048" y="613459"/>
                </a:cubicBezTo>
                <a:cubicBezTo>
                  <a:pt x="3781063" y="609601"/>
                  <a:pt x="3835678" y="610787"/>
                  <a:pt x="3889094" y="601884"/>
                </a:cubicBezTo>
                <a:cubicBezTo>
                  <a:pt x="3904105" y="599382"/>
                  <a:pt x="3956293" y="566644"/>
                  <a:pt x="3970116" y="555585"/>
                </a:cubicBezTo>
                <a:cubicBezTo>
                  <a:pt x="3978637" y="548768"/>
                  <a:pt x="3984745" y="539253"/>
                  <a:pt x="3993266" y="532436"/>
                </a:cubicBezTo>
                <a:cubicBezTo>
                  <a:pt x="4004129" y="523746"/>
                  <a:pt x="4015278" y="514936"/>
                  <a:pt x="4027990" y="509286"/>
                </a:cubicBezTo>
                <a:cubicBezTo>
                  <a:pt x="4050288" y="499376"/>
                  <a:pt x="4097438" y="486137"/>
                  <a:pt x="4097438" y="486137"/>
                </a:cubicBezTo>
                <a:cubicBezTo>
                  <a:pt x="4124103" y="490581"/>
                  <a:pt x="4173119" y="495041"/>
                  <a:pt x="4201610" y="509286"/>
                </a:cubicBezTo>
                <a:cubicBezTo>
                  <a:pt x="4214053" y="515507"/>
                  <a:pt x="4224759" y="524719"/>
                  <a:pt x="4236334" y="532436"/>
                </a:cubicBezTo>
                <a:cubicBezTo>
                  <a:pt x="4244050" y="544011"/>
                  <a:pt x="4250793" y="556297"/>
                  <a:pt x="4259483" y="567160"/>
                </a:cubicBezTo>
                <a:cubicBezTo>
                  <a:pt x="4272751" y="583745"/>
                  <a:pt x="4298690" y="605162"/>
                  <a:pt x="4317357" y="613459"/>
                </a:cubicBezTo>
                <a:cubicBezTo>
                  <a:pt x="4339655" y="623369"/>
                  <a:pt x="4366502" y="623073"/>
                  <a:pt x="4386805" y="636608"/>
                </a:cubicBezTo>
                <a:cubicBezTo>
                  <a:pt x="4398380" y="644324"/>
                  <a:pt x="4410666" y="651067"/>
                  <a:pt x="4421529" y="659757"/>
                </a:cubicBezTo>
                <a:cubicBezTo>
                  <a:pt x="4447799" y="680773"/>
                  <a:pt x="4440481" y="691487"/>
                  <a:pt x="4479402" y="694481"/>
                </a:cubicBezTo>
                <a:cubicBezTo>
                  <a:pt x="4517871" y="697440"/>
                  <a:pt x="4556567" y="694481"/>
                  <a:pt x="4595149" y="694481"/>
                </a:cubicBezTo>
              </a:path>
            </a:pathLst>
          </a:cu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30247219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214" y="295888"/>
            <a:ext cx="7717316" cy="616118"/>
          </a:xfrm>
        </p:spPr>
        <p:txBody>
          <a:bodyPr>
            <a:noAutofit/>
          </a:bodyPr>
          <a:lstStyle/>
          <a:p>
            <a:r>
              <a:rPr lang="en-US" sz="3200" b="1" dirty="0"/>
              <a:t>Neural correlates of value-based choice: Neuroeconomics</a:t>
            </a:r>
          </a:p>
        </p:txBody>
      </p:sp>
      <p:sp>
        <p:nvSpPr>
          <p:cNvPr id="3" name="TextBox 2"/>
          <p:cNvSpPr txBox="1"/>
          <p:nvPr/>
        </p:nvSpPr>
        <p:spPr>
          <a:xfrm>
            <a:off x="7112000" y="1887166"/>
            <a:ext cx="2032000" cy="4524315"/>
          </a:xfrm>
          <a:prstGeom prst="rect">
            <a:avLst/>
          </a:prstGeom>
          <a:noFill/>
        </p:spPr>
        <p:txBody>
          <a:bodyPr wrap="square" rtlCol="0">
            <a:spAutoFit/>
          </a:bodyPr>
          <a:lstStyle/>
          <a:p>
            <a:r>
              <a:rPr lang="en-US" dirty="0"/>
              <a:t>Neural representation of value (e.g. parietal cortical neurons)</a:t>
            </a:r>
          </a:p>
          <a:p>
            <a:endParaRPr lang="en-GB" dirty="0"/>
          </a:p>
          <a:p>
            <a:r>
              <a:rPr lang="en-GB" dirty="0"/>
              <a:t>Related to the </a:t>
            </a:r>
            <a:r>
              <a:rPr lang="en-GB" dirty="0" err="1"/>
              <a:t>neurochemical</a:t>
            </a:r>
            <a:r>
              <a:rPr lang="en-GB" dirty="0"/>
              <a:t>  dopamine?</a:t>
            </a:r>
            <a:endParaRPr lang="en-US" dirty="0"/>
          </a:p>
          <a:p>
            <a:endParaRPr lang="en-US" dirty="0"/>
          </a:p>
          <a:p>
            <a:r>
              <a:rPr lang="en-US" dirty="0"/>
              <a:t>Work by research groups including that of </a:t>
            </a:r>
          </a:p>
          <a:p>
            <a:r>
              <a:rPr lang="en-US" dirty="0"/>
              <a:t>Paul W. </a:t>
            </a:r>
            <a:r>
              <a:rPr lang="en-US" dirty="0" err="1"/>
              <a:t>Glimcher</a:t>
            </a:r>
            <a:r>
              <a:rPr lang="en-US" dirty="0"/>
              <a:t>, Michael Platt, and William T. Newsome, </a:t>
            </a:r>
            <a:r>
              <a:rPr lang="en-US" dirty="0" err="1"/>
              <a:t>etc</a:t>
            </a:r>
            <a:endParaRPr lang="en-US" dirty="0"/>
          </a:p>
        </p:txBody>
      </p:sp>
      <p:pic>
        <p:nvPicPr>
          <p:cNvPr id="4" name="Picture 3"/>
          <p:cNvPicPr>
            <a:picLocks noChangeAspect="1"/>
          </p:cNvPicPr>
          <p:nvPr/>
        </p:nvPicPr>
        <p:blipFill>
          <a:blip r:embed="rId2"/>
          <a:stretch>
            <a:fillRect/>
          </a:stretch>
        </p:blipFill>
        <p:spPr>
          <a:xfrm>
            <a:off x="1824462" y="1256638"/>
            <a:ext cx="4934759" cy="5428235"/>
          </a:xfrm>
          <a:prstGeom prst="rect">
            <a:avLst/>
          </a:prstGeom>
        </p:spPr>
      </p:pic>
    </p:spTree>
    <p:extLst>
      <p:ext uri="{BB962C8B-B14F-4D97-AF65-F5344CB8AC3E}">
        <p14:creationId xmlns:p14="http://schemas.microsoft.com/office/powerpoint/2010/main" val="1009781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349960"/>
            <a:ext cx="6134100" cy="161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21981" y="244647"/>
            <a:ext cx="3039615"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Perceptual learning</a:t>
            </a:r>
          </a:p>
        </p:txBody>
      </p:sp>
      <p:sp>
        <p:nvSpPr>
          <p:cNvPr id="3" name="TextBox 2"/>
          <p:cNvSpPr txBox="1"/>
          <p:nvPr/>
        </p:nvSpPr>
        <p:spPr>
          <a:xfrm>
            <a:off x="416689" y="704430"/>
            <a:ext cx="8427145" cy="646331"/>
          </a:xfrm>
          <a:prstGeom prst="rect">
            <a:avLst/>
          </a:prstGeom>
          <a:noFill/>
        </p:spPr>
        <p:txBody>
          <a:bodyPr wrap="square" rtlCol="0">
            <a:spAutoFit/>
          </a:bodyPr>
          <a:lstStyle/>
          <a:p>
            <a:pPr algn="just"/>
            <a:r>
              <a:rPr lang="en-GB" dirty="0"/>
              <a:t>Sensory neurons (e.g. MT neuronal response) not changed, but the interpretation of sensory information (sensory-motor, e.g. LIP neuronal response) is affected.   </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347" y="2962860"/>
            <a:ext cx="63119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31089" y="1292085"/>
            <a:ext cx="312516" cy="1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7499620" y="4190811"/>
            <a:ext cx="1344214" cy="276999"/>
          </a:xfrm>
          <a:prstGeom prst="rect">
            <a:avLst/>
          </a:prstGeom>
        </p:spPr>
        <p:txBody>
          <a:bodyPr wrap="none">
            <a:spAutoFit/>
          </a:bodyPr>
          <a:lstStyle/>
          <a:p>
            <a:pPr algn="just"/>
            <a:r>
              <a:rPr lang="en-GB" sz="1200" dirty="0"/>
              <a:t>Law &amp; Gold (2008)</a:t>
            </a:r>
          </a:p>
        </p:txBody>
      </p:sp>
      <p:sp>
        <p:nvSpPr>
          <p:cNvPr id="9" name="Rectangle 8"/>
          <p:cNvSpPr/>
          <p:nvPr/>
        </p:nvSpPr>
        <p:spPr>
          <a:xfrm>
            <a:off x="1398608" y="2928135"/>
            <a:ext cx="312516" cy="1236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p:cNvSpPr txBox="1"/>
          <p:nvPr/>
        </p:nvSpPr>
        <p:spPr>
          <a:xfrm>
            <a:off x="8171727" y="1932954"/>
            <a:ext cx="494046" cy="369332"/>
          </a:xfrm>
          <a:prstGeom prst="rect">
            <a:avLst/>
          </a:prstGeom>
          <a:noFill/>
          <a:ln w="6350">
            <a:solidFill>
              <a:schemeClr val="tx1"/>
            </a:solidFill>
          </a:ln>
        </p:spPr>
        <p:txBody>
          <a:bodyPr wrap="none" rtlCol="0">
            <a:spAutoFit/>
          </a:bodyPr>
          <a:lstStyle/>
          <a:p>
            <a:r>
              <a:rPr lang="en-GB" dirty="0"/>
              <a:t>MT</a:t>
            </a:r>
          </a:p>
        </p:txBody>
      </p:sp>
      <p:sp>
        <p:nvSpPr>
          <p:cNvPr id="7" name="TextBox 6"/>
          <p:cNvSpPr txBox="1"/>
          <p:nvPr/>
        </p:nvSpPr>
        <p:spPr>
          <a:xfrm>
            <a:off x="8189360" y="3229847"/>
            <a:ext cx="458780" cy="369332"/>
          </a:xfrm>
          <a:prstGeom prst="rect">
            <a:avLst/>
          </a:prstGeom>
          <a:noFill/>
          <a:ln w="6350">
            <a:solidFill>
              <a:schemeClr val="tx1"/>
            </a:solidFill>
          </a:ln>
        </p:spPr>
        <p:txBody>
          <a:bodyPr wrap="none" rtlCol="0">
            <a:spAutoFit/>
          </a:bodyPr>
          <a:lstStyle/>
          <a:p>
            <a:r>
              <a:rPr lang="en-GB" dirty="0"/>
              <a:t>LIP</a:t>
            </a:r>
          </a:p>
        </p:txBody>
      </p:sp>
      <p:pic>
        <p:nvPicPr>
          <p:cNvPr id="6150" name="Picture 6" descr="Full-size image (62 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985" y="4434356"/>
            <a:ext cx="3837379" cy="402075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6" idx="2"/>
            <a:endCxn id="7" idx="0"/>
          </p:cNvCxnSpPr>
          <p:nvPr/>
        </p:nvCxnSpPr>
        <p:spPr>
          <a:xfrm>
            <a:off x="8418750" y="2302286"/>
            <a:ext cx="0" cy="927561"/>
          </a:xfrm>
          <a:prstGeom prst="straightConnector1">
            <a:avLst/>
          </a:prstGeom>
          <a:ln w="63500">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9413" y="1932953"/>
            <a:ext cx="494046" cy="369332"/>
          </a:xfrm>
          <a:prstGeom prst="rect">
            <a:avLst/>
          </a:prstGeom>
          <a:noFill/>
          <a:ln w="6350">
            <a:solidFill>
              <a:schemeClr val="tx1"/>
            </a:solidFill>
          </a:ln>
        </p:spPr>
        <p:txBody>
          <a:bodyPr wrap="none" rtlCol="0">
            <a:spAutoFit/>
          </a:bodyPr>
          <a:lstStyle/>
          <a:p>
            <a:r>
              <a:rPr lang="en-GB" dirty="0"/>
              <a:t>MT</a:t>
            </a:r>
          </a:p>
        </p:txBody>
      </p:sp>
      <p:sp>
        <p:nvSpPr>
          <p:cNvPr id="15" name="TextBox 14"/>
          <p:cNvSpPr txBox="1"/>
          <p:nvPr/>
        </p:nvSpPr>
        <p:spPr>
          <a:xfrm>
            <a:off x="437046" y="3229846"/>
            <a:ext cx="458780" cy="369332"/>
          </a:xfrm>
          <a:prstGeom prst="rect">
            <a:avLst/>
          </a:prstGeom>
          <a:noFill/>
          <a:ln w="6350">
            <a:solidFill>
              <a:schemeClr val="tx1"/>
            </a:solidFill>
          </a:ln>
        </p:spPr>
        <p:txBody>
          <a:bodyPr wrap="none" rtlCol="0">
            <a:spAutoFit/>
          </a:bodyPr>
          <a:lstStyle/>
          <a:p>
            <a:r>
              <a:rPr lang="en-GB" dirty="0"/>
              <a:t>LIP</a:t>
            </a:r>
          </a:p>
        </p:txBody>
      </p:sp>
      <p:cxnSp>
        <p:nvCxnSpPr>
          <p:cNvPr id="16" name="Straight Arrow Connector 15"/>
          <p:cNvCxnSpPr>
            <a:stCxn id="14" idx="2"/>
            <a:endCxn id="15" idx="0"/>
          </p:cNvCxnSpPr>
          <p:nvPr/>
        </p:nvCxnSpPr>
        <p:spPr>
          <a:xfrm>
            <a:off x="666436" y="2302285"/>
            <a:ext cx="0" cy="927561"/>
          </a:xfrm>
          <a:prstGeom prst="straightConnector1">
            <a:avLst/>
          </a:prstGeom>
          <a:ln w="25400">
            <a:tailEnd type="arrow"/>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64B86F4-DA03-9745-B027-612CE05EDC43}"/>
              </a:ext>
            </a:extLst>
          </p:cNvPr>
          <p:cNvSpPr txBox="1"/>
          <p:nvPr/>
        </p:nvSpPr>
        <p:spPr>
          <a:xfrm>
            <a:off x="228600" y="1415749"/>
            <a:ext cx="924805" cy="369332"/>
          </a:xfrm>
          <a:prstGeom prst="rect">
            <a:avLst/>
          </a:prstGeom>
          <a:noFill/>
        </p:spPr>
        <p:txBody>
          <a:bodyPr wrap="none" rtlCol="0">
            <a:spAutoFit/>
          </a:bodyPr>
          <a:lstStyle/>
          <a:p>
            <a:r>
              <a:rPr lang="en-US" i="1" dirty="0">
                <a:solidFill>
                  <a:srgbClr val="0070C0"/>
                </a:solidFill>
              </a:rPr>
              <a:t>Sensory</a:t>
            </a:r>
          </a:p>
        </p:txBody>
      </p:sp>
      <p:sp>
        <p:nvSpPr>
          <p:cNvPr id="17" name="TextBox 16">
            <a:extLst>
              <a:ext uri="{FF2B5EF4-FFF2-40B4-BE49-F238E27FC236}">
                <a16:creationId xmlns:a16="http://schemas.microsoft.com/office/drawing/2014/main" id="{0C8B2A11-5EEF-B94C-AF93-538112009749}"/>
              </a:ext>
            </a:extLst>
          </p:cNvPr>
          <p:cNvSpPr txBox="1"/>
          <p:nvPr/>
        </p:nvSpPr>
        <p:spPr>
          <a:xfrm>
            <a:off x="304800" y="3821668"/>
            <a:ext cx="966931" cy="369332"/>
          </a:xfrm>
          <a:prstGeom prst="rect">
            <a:avLst/>
          </a:prstGeom>
          <a:noFill/>
        </p:spPr>
        <p:txBody>
          <a:bodyPr wrap="none" rtlCol="0">
            <a:spAutoFit/>
          </a:bodyPr>
          <a:lstStyle/>
          <a:p>
            <a:r>
              <a:rPr lang="en-US" i="1" dirty="0">
                <a:solidFill>
                  <a:srgbClr val="0070C0"/>
                </a:solidFill>
              </a:rPr>
              <a:t>Decision</a:t>
            </a:r>
          </a:p>
        </p:txBody>
      </p:sp>
      <p:sp>
        <p:nvSpPr>
          <p:cNvPr id="18" name="TextBox 17">
            <a:extLst>
              <a:ext uri="{FF2B5EF4-FFF2-40B4-BE49-F238E27FC236}">
                <a16:creationId xmlns:a16="http://schemas.microsoft.com/office/drawing/2014/main" id="{6747EC86-48B2-0547-BEF4-8F46437B1A69}"/>
              </a:ext>
            </a:extLst>
          </p:cNvPr>
          <p:cNvSpPr txBox="1"/>
          <p:nvPr/>
        </p:nvSpPr>
        <p:spPr>
          <a:xfrm>
            <a:off x="7990595" y="1349960"/>
            <a:ext cx="924805" cy="369332"/>
          </a:xfrm>
          <a:prstGeom prst="rect">
            <a:avLst/>
          </a:prstGeom>
          <a:noFill/>
        </p:spPr>
        <p:txBody>
          <a:bodyPr wrap="none" rtlCol="0">
            <a:spAutoFit/>
          </a:bodyPr>
          <a:lstStyle/>
          <a:p>
            <a:r>
              <a:rPr lang="en-US" i="1" dirty="0">
                <a:solidFill>
                  <a:srgbClr val="0070C0"/>
                </a:solidFill>
              </a:rPr>
              <a:t>Sensory</a:t>
            </a:r>
          </a:p>
        </p:txBody>
      </p:sp>
      <p:sp>
        <p:nvSpPr>
          <p:cNvPr id="19" name="TextBox 18">
            <a:extLst>
              <a:ext uri="{FF2B5EF4-FFF2-40B4-BE49-F238E27FC236}">
                <a16:creationId xmlns:a16="http://schemas.microsoft.com/office/drawing/2014/main" id="{B2E3F259-0CC1-BA4A-BA77-49A434EBC236}"/>
              </a:ext>
            </a:extLst>
          </p:cNvPr>
          <p:cNvSpPr txBox="1"/>
          <p:nvPr/>
        </p:nvSpPr>
        <p:spPr>
          <a:xfrm>
            <a:off x="7907302" y="3710329"/>
            <a:ext cx="966931" cy="369332"/>
          </a:xfrm>
          <a:prstGeom prst="rect">
            <a:avLst/>
          </a:prstGeom>
          <a:noFill/>
        </p:spPr>
        <p:txBody>
          <a:bodyPr wrap="none" rtlCol="0">
            <a:spAutoFit/>
          </a:bodyPr>
          <a:lstStyle/>
          <a:p>
            <a:r>
              <a:rPr lang="en-US" i="1" dirty="0">
                <a:solidFill>
                  <a:srgbClr val="0070C0"/>
                </a:solidFill>
              </a:rPr>
              <a:t>Decision</a:t>
            </a:r>
          </a:p>
        </p:txBody>
      </p:sp>
    </p:spTree>
    <p:extLst>
      <p:ext uri="{BB962C8B-B14F-4D97-AF65-F5344CB8AC3E}">
        <p14:creationId xmlns:p14="http://schemas.microsoft.com/office/powerpoint/2010/main" val="1627810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1025" y="305391"/>
            <a:ext cx="7340471" cy="461665"/>
          </a:xfrm>
          <a:prstGeom prst="rect">
            <a:avLst/>
          </a:prstGeom>
          <a:noFill/>
        </p:spPr>
        <p:txBody>
          <a:bodyPr wrap="none" rtlCol="0">
            <a:spAutoFit/>
          </a:bodyPr>
          <a:lstStyle/>
          <a:p>
            <a:r>
              <a:rPr lang="en-GB" sz="2400" b="1" dirty="0">
                <a:latin typeface="Arial"/>
                <a:cs typeface="Arial"/>
              </a:rPr>
              <a:t>Some recent challenges: Neuronal heterogeneity</a:t>
            </a:r>
          </a:p>
        </p:txBody>
      </p:sp>
      <p:sp>
        <p:nvSpPr>
          <p:cNvPr id="4" name="TextBox 3"/>
          <p:cNvSpPr txBox="1"/>
          <p:nvPr/>
        </p:nvSpPr>
        <p:spPr>
          <a:xfrm>
            <a:off x="493911" y="5247725"/>
            <a:ext cx="2170104" cy="523220"/>
          </a:xfrm>
          <a:prstGeom prst="rect">
            <a:avLst/>
          </a:prstGeom>
          <a:noFill/>
        </p:spPr>
        <p:txBody>
          <a:bodyPr wrap="square" rtlCol="0">
            <a:spAutoFit/>
          </a:bodyPr>
          <a:lstStyle/>
          <a:p>
            <a:r>
              <a:rPr lang="en-GB" sz="1400" i="1" dirty="0">
                <a:latin typeface="Arial"/>
                <a:cs typeface="Arial"/>
              </a:rPr>
              <a:t>Meister, </a:t>
            </a:r>
            <a:r>
              <a:rPr lang="en-GB" sz="1400" i="1" dirty="0" err="1">
                <a:latin typeface="Arial"/>
                <a:cs typeface="Arial"/>
              </a:rPr>
              <a:t>Hennig</a:t>
            </a:r>
            <a:r>
              <a:rPr lang="en-GB" sz="1400" i="1" dirty="0">
                <a:latin typeface="Arial"/>
                <a:cs typeface="Arial"/>
              </a:rPr>
              <a:t> &amp; </a:t>
            </a:r>
            <a:r>
              <a:rPr lang="en-GB" sz="1400" i="1" dirty="0" err="1">
                <a:latin typeface="Arial"/>
                <a:cs typeface="Arial"/>
              </a:rPr>
              <a:t>Huk</a:t>
            </a:r>
            <a:r>
              <a:rPr lang="en-GB" sz="1400" i="1" dirty="0">
                <a:latin typeface="Arial"/>
                <a:cs typeface="Arial"/>
              </a:rPr>
              <a:t>, J. </a:t>
            </a:r>
            <a:r>
              <a:rPr lang="en-GB" sz="1400" i="1" dirty="0" err="1">
                <a:latin typeface="Arial"/>
                <a:cs typeface="Arial"/>
              </a:rPr>
              <a:t>Neurosci</a:t>
            </a:r>
            <a:r>
              <a:rPr lang="en-GB" sz="1400" i="1" dirty="0">
                <a:latin typeface="Arial"/>
                <a:cs typeface="Arial"/>
              </a:rPr>
              <a:t>. (2013)</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3018855" y="767056"/>
            <a:ext cx="3110891" cy="5895395"/>
          </a:xfrm>
          <a:prstGeom prst="rect">
            <a:avLst/>
          </a:prstGeom>
        </p:spPr>
      </p:pic>
      <p:sp>
        <p:nvSpPr>
          <p:cNvPr id="5" name="Rectangle 4"/>
          <p:cNvSpPr/>
          <p:nvPr/>
        </p:nvSpPr>
        <p:spPr>
          <a:xfrm>
            <a:off x="493911" y="1980974"/>
            <a:ext cx="2377009" cy="2308324"/>
          </a:xfrm>
          <a:prstGeom prst="rect">
            <a:avLst/>
          </a:prstGeom>
        </p:spPr>
        <p:txBody>
          <a:bodyPr wrap="square">
            <a:spAutoFit/>
          </a:bodyPr>
          <a:lstStyle/>
          <a:p>
            <a:r>
              <a:rPr lang="en-GB" i="1" dirty="0">
                <a:latin typeface="Arial"/>
                <a:cs typeface="Arial"/>
              </a:rPr>
              <a:t>Heterogeneous activities among different LIP neurons. </a:t>
            </a:r>
          </a:p>
          <a:p>
            <a:endParaRPr lang="en-GB" i="1" dirty="0">
              <a:latin typeface="Arial"/>
              <a:cs typeface="Arial"/>
            </a:endParaRPr>
          </a:p>
          <a:p>
            <a:r>
              <a:rPr lang="en-GB" i="1" dirty="0">
                <a:latin typeface="Arial"/>
                <a:cs typeface="Arial"/>
              </a:rPr>
              <a:t>Activity </a:t>
            </a:r>
            <a:r>
              <a:rPr lang="en-GB" i="1" dirty="0" err="1">
                <a:latin typeface="Arial"/>
                <a:cs typeface="Arial"/>
              </a:rPr>
              <a:t>timecourse</a:t>
            </a:r>
            <a:r>
              <a:rPr lang="en-GB" i="1" dirty="0">
                <a:latin typeface="Arial"/>
                <a:cs typeface="Arial"/>
              </a:rPr>
              <a:t> (left) and activity-</a:t>
            </a:r>
            <a:r>
              <a:rPr lang="en-GB" i="1" dirty="0" err="1">
                <a:latin typeface="Arial"/>
                <a:cs typeface="Arial"/>
              </a:rPr>
              <a:t>vs</a:t>
            </a:r>
            <a:r>
              <a:rPr lang="en-GB" i="1" dirty="0">
                <a:latin typeface="Arial"/>
                <a:cs typeface="Arial"/>
              </a:rPr>
              <a:t>-directional motion coherence (right).</a:t>
            </a:r>
            <a:r>
              <a:rPr lang="en-GB" dirty="0">
                <a:latin typeface="Arial"/>
                <a:cs typeface="Arial"/>
              </a:rPr>
              <a:t> </a:t>
            </a:r>
            <a:endParaRPr lang="en-US" dirty="0">
              <a:latin typeface="Arial"/>
              <a:cs typeface="Arial"/>
            </a:endParaRPr>
          </a:p>
        </p:txBody>
      </p:sp>
      <p:sp>
        <p:nvSpPr>
          <p:cNvPr id="9" name="Rectangle 8"/>
          <p:cNvSpPr/>
          <p:nvPr/>
        </p:nvSpPr>
        <p:spPr>
          <a:xfrm>
            <a:off x="2981405" y="767057"/>
            <a:ext cx="295195" cy="35562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0382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2401" y="536225"/>
            <a:ext cx="5537694" cy="461665"/>
          </a:xfrm>
          <a:prstGeom prst="rect">
            <a:avLst/>
          </a:prstGeom>
          <a:noFill/>
        </p:spPr>
        <p:txBody>
          <a:bodyPr wrap="none" rtlCol="0">
            <a:spAutoFit/>
          </a:bodyPr>
          <a:lstStyle/>
          <a:p>
            <a:r>
              <a:rPr lang="en-GB" sz="2400" b="1" dirty="0">
                <a:latin typeface="Arial"/>
                <a:cs typeface="Arial"/>
              </a:rPr>
              <a:t>Neural dynamics in high dimensions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389" y="1357731"/>
            <a:ext cx="7135943" cy="22920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2"/>
          <p:cNvSpPr/>
          <p:nvPr/>
        </p:nvSpPr>
        <p:spPr>
          <a:xfrm>
            <a:off x="1161226" y="3662584"/>
            <a:ext cx="7147932" cy="2031325"/>
          </a:xfrm>
          <a:prstGeom prst="rect">
            <a:avLst/>
          </a:prstGeom>
        </p:spPr>
        <p:txBody>
          <a:bodyPr wrap="square">
            <a:spAutoFit/>
          </a:bodyPr>
          <a:lstStyle/>
          <a:p>
            <a:pPr algn="just"/>
            <a:r>
              <a:rPr lang="en-GB" sz="1400" dirty="0">
                <a:latin typeface="Arial"/>
                <a:cs typeface="Arial"/>
              </a:rPr>
              <a:t>Population dynamics of 65 cells recorded from PPC in mice performing virtual-navigation decision task. </a:t>
            </a:r>
          </a:p>
          <a:p>
            <a:pPr algn="just"/>
            <a:endParaRPr lang="en-GB" sz="1400" dirty="0">
              <a:latin typeface="Arial"/>
              <a:cs typeface="Arial"/>
            </a:endParaRPr>
          </a:p>
          <a:p>
            <a:pPr algn="just"/>
            <a:r>
              <a:rPr lang="en-GB" sz="1400" dirty="0">
                <a:latin typeface="Arial"/>
                <a:cs typeface="Arial"/>
              </a:rPr>
              <a:t>Red: right choice, blue: left choice. </a:t>
            </a:r>
          </a:p>
          <a:p>
            <a:pPr algn="just"/>
            <a:endParaRPr lang="en-GB" sz="1400" dirty="0">
              <a:latin typeface="Arial"/>
              <a:cs typeface="Arial"/>
            </a:endParaRPr>
          </a:p>
          <a:p>
            <a:pPr algn="just"/>
            <a:r>
              <a:rPr lang="en-GB" sz="1400" dirty="0">
                <a:latin typeface="Arial"/>
                <a:cs typeface="Arial"/>
              </a:rPr>
              <a:t>Left: Sample correct trial trajectories. </a:t>
            </a:r>
          </a:p>
          <a:p>
            <a:pPr algn="just"/>
            <a:endParaRPr lang="en-GB" sz="1400" dirty="0">
              <a:latin typeface="Arial"/>
              <a:cs typeface="Arial"/>
            </a:endParaRPr>
          </a:p>
          <a:p>
            <a:pPr algn="just"/>
            <a:r>
              <a:rPr lang="en-GB" sz="1400" dirty="0">
                <a:latin typeface="Arial"/>
                <a:cs typeface="Arial"/>
              </a:rPr>
              <a:t>Middle and Right: individual trial trajectories (grey &amp; black) on erroneous right choice &amp; left choice trials.</a:t>
            </a:r>
          </a:p>
        </p:txBody>
      </p:sp>
      <p:sp>
        <p:nvSpPr>
          <p:cNvPr id="4" name="TextBox 3"/>
          <p:cNvSpPr txBox="1"/>
          <p:nvPr/>
        </p:nvSpPr>
        <p:spPr>
          <a:xfrm>
            <a:off x="5137334" y="6023168"/>
            <a:ext cx="3222011" cy="307777"/>
          </a:xfrm>
          <a:prstGeom prst="rect">
            <a:avLst/>
          </a:prstGeom>
          <a:noFill/>
        </p:spPr>
        <p:txBody>
          <a:bodyPr wrap="none" rtlCol="0">
            <a:spAutoFit/>
          </a:bodyPr>
          <a:lstStyle/>
          <a:p>
            <a:r>
              <a:rPr lang="en-GB" sz="1400" i="1" dirty="0">
                <a:latin typeface="Arial"/>
                <a:cs typeface="Arial"/>
              </a:rPr>
              <a:t>Harvey, Cohen &amp; Tank, Nature (2012)</a:t>
            </a:r>
          </a:p>
        </p:txBody>
      </p:sp>
    </p:spTree>
    <p:extLst>
      <p:ext uri="{BB962C8B-B14F-4D97-AF65-F5344CB8AC3E}">
        <p14:creationId xmlns:p14="http://schemas.microsoft.com/office/powerpoint/2010/main" val="2736745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ournal.pcbi.1004792.g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756" y="1619505"/>
            <a:ext cx="6065075" cy="5263766"/>
          </a:xfrm>
          <a:prstGeom prst="rect">
            <a:avLst/>
          </a:prstGeom>
        </p:spPr>
      </p:pic>
      <p:sp>
        <p:nvSpPr>
          <p:cNvPr id="10" name="Rectangle 9"/>
          <p:cNvSpPr/>
          <p:nvPr/>
        </p:nvSpPr>
        <p:spPr>
          <a:xfrm>
            <a:off x="1895280" y="4259628"/>
            <a:ext cx="7248720" cy="25983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841966"/>
          </a:xfrm>
        </p:spPr>
        <p:txBody>
          <a:bodyPr>
            <a:normAutofit/>
          </a:bodyPr>
          <a:lstStyle/>
          <a:p>
            <a:r>
              <a:rPr lang="en-US" sz="2800" b="1" dirty="0">
                <a:latin typeface="Arial"/>
                <a:cs typeface="Arial"/>
              </a:rPr>
              <a:t>Training recurrent neural network model</a:t>
            </a:r>
          </a:p>
        </p:txBody>
      </p:sp>
      <p:sp>
        <p:nvSpPr>
          <p:cNvPr id="4" name="TextBox 3"/>
          <p:cNvSpPr txBox="1"/>
          <p:nvPr/>
        </p:nvSpPr>
        <p:spPr>
          <a:xfrm>
            <a:off x="4922454" y="6330945"/>
            <a:ext cx="4070600" cy="307777"/>
          </a:xfrm>
          <a:prstGeom prst="rect">
            <a:avLst/>
          </a:prstGeom>
          <a:noFill/>
        </p:spPr>
        <p:txBody>
          <a:bodyPr wrap="none" rtlCol="0">
            <a:spAutoFit/>
          </a:bodyPr>
          <a:lstStyle/>
          <a:p>
            <a:r>
              <a:rPr lang="en-GB" sz="1400" i="1" dirty="0">
                <a:latin typeface="Arial"/>
                <a:cs typeface="Arial"/>
              </a:rPr>
              <a:t>Song, Yang &amp; Wang, </a:t>
            </a:r>
            <a:r>
              <a:rPr lang="en-GB" sz="1400" i="1" dirty="0" err="1">
                <a:latin typeface="Arial"/>
                <a:cs typeface="Arial"/>
              </a:rPr>
              <a:t>PLoS</a:t>
            </a:r>
            <a:r>
              <a:rPr lang="en-GB" sz="1400" i="1" dirty="0">
                <a:latin typeface="Arial"/>
                <a:cs typeface="Arial"/>
              </a:rPr>
              <a:t> </a:t>
            </a:r>
            <a:r>
              <a:rPr lang="en-GB" sz="1400" i="1" dirty="0" err="1">
                <a:latin typeface="Arial"/>
                <a:cs typeface="Arial"/>
              </a:rPr>
              <a:t>Comput</a:t>
            </a:r>
            <a:r>
              <a:rPr lang="en-GB" sz="1400" i="1" dirty="0">
                <a:latin typeface="Arial"/>
                <a:cs typeface="Arial"/>
              </a:rPr>
              <a:t>. Biol. (2016)</a:t>
            </a:r>
          </a:p>
        </p:txBody>
      </p:sp>
      <p:pic>
        <p:nvPicPr>
          <p:cNvPr id="5" name="Picture 4" descr="journal.pcbi.1004792.g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39" y="2850078"/>
            <a:ext cx="5296309" cy="3341461"/>
          </a:xfrm>
          <a:prstGeom prst="rect">
            <a:avLst/>
          </a:prstGeom>
        </p:spPr>
      </p:pic>
      <p:pic>
        <p:nvPicPr>
          <p:cNvPr id="3" name="Picture 2" descr="journal.pcbi.1004792.g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86" y="1526565"/>
            <a:ext cx="5509969" cy="2949923"/>
          </a:xfrm>
          <a:prstGeom prst="rect">
            <a:avLst/>
          </a:prstGeom>
        </p:spPr>
      </p:pic>
      <p:sp>
        <p:nvSpPr>
          <p:cNvPr id="6" name="Rectangle 5"/>
          <p:cNvSpPr/>
          <p:nvPr/>
        </p:nvSpPr>
        <p:spPr>
          <a:xfrm>
            <a:off x="189786" y="4476488"/>
            <a:ext cx="267414" cy="3872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8934" y="4832754"/>
            <a:ext cx="588562" cy="5421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99755" y="1619505"/>
            <a:ext cx="480140" cy="26401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742242" y="2741651"/>
            <a:ext cx="184666" cy="369332"/>
          </a:xfrm>
          <a:prstGeom prst="rect">
            <a:avLst/>
          </a:prstGeom>
          <a:noFill/>
        </p:spPr>
        <p:txBody>
          <a:bodyPr wrap="none" rtlCol="0">
            <a:spAutoFit/>
          </a:bodyPr>
          <a:lstStyle/>
          <a:p>
            <a:endParaRPr lang="en-US" dirty="0"/>
          </a:p>
        </p:txBody>
      </p:sp>
      <p:sp>
        <p:nvSpPr>
          <p:cNvPr id="13" name="TextBox 12"/>
          <p:cNvSpPr txBox="1"/>
          <p:nvPr/>
        </p:nvSpPr>
        <p:spPr>
          <a:xfrm>
            <a:off x="9819684" y="4011794"/>
            <a:ext cx="184666" cy="369332"/>
          </a:xfrm>
          <a:prstGeom prst="rect">
            <a:avLst/>
          </a:prstGeom>
          <a:noFill/>
        </p:spPr>
        <p:txBody>
          <a:bodyPr wrap="none" rtlCol="0">
            <a:spAutoFit/>
          </a:bodyPr>
          <a:lstStyle/>
          <a:p>
            <a:endParaRPr lang="en-US" dirty="0"/>
          </a:p>
        </p:txBody>
      </p:sp>
      <p:sp>
        <p:nvSpPr>
          <p:cNvPr id="14" name="Rectangle 13"/>
          <p:cNvSpPr/>
          <p:nvPr/>
        </p:nvSpPr>
        <p:spPr>
          <a:xfrm>
            <a:off x="2183872" y="4507468"/>
            <a:ext cx="1703731" cy="17150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823112" y="1794298"/>
            <a:ext cx="447725" cy="10557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C72A93-4093-CA48-930D-A9FE85E304CE}"/>
              </a:ext>
            </a:extLst>
          </p:cNvPr>
          <p:cNvSpPr/>
          <p:nvPr/>
        </p:nvSpPr>
        <p:spPr>
          <a:xfrm>
            <a:off x="835134" y="1447800"/>
            <a:ext cx="231666" cy="26773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D4C049D-4CDE-6942-BAEB-0162A45CB158}"/>
              </a:ext>
            </a:extLst>
          </p:cNvPr>
          <p:cNvSpPr/>
          <p:nvPr/>
        </p:nvSpPr>
        <p:spPr>
          <a:xfrm>
            <a:off x="3883134" y="1447800"/>
            <a:ext cx="231666" cy="26773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7FCA236F-A255-9B45-A025-748245B8C085}"/>
              </a:ext>
            </a:extLst>
          </p:cNvPr>
          <p:cNvSpPr/>
          <p:nvPr/>
        </p:nvSpPr>
        <p:spPr>
          <a:xfrm>
            <a:off x="5105400" y="1408667"/>
            <a:ext cx="231666" cy="26773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9CB1DC81-CBA6-654F-9AD8-E4F75A5FDEB7}"/>
              </a:ext>
            </a:extLst>
          </p:cNvPr>
          <p:cNvSpPr/>
          <p:nvPr/>
        </p:nvSpPr>
        <p:spPr>
          <a:xfrm>
            <a:off x="6092934" y="1524000"/>
            <a:ext cx="231666" cy="26773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138734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0AE3-9ABD-9449-9AA0-D71B4A46E955}"/>
              </a:ext>
            </a:extLst>
          </p:cNvPr>
          <p:cNvSpPr>
            <a:spLocks noGrp="1"/>
          </p:cNvSpPr>
          <p:nvPr>
            <p:ph type="title"/>
          </p:nvPr>
        </p:nvSpPr>
        <p:spPr/>
        <p:txBody>
          <a:bodyPr>
            <a:normAutofit/>
          </a:bodyPr>
          <a:lstStyle/>
          <a:p>
            <a:r>
              <a:rPr lang="en-US" sz="2800" b="1" dirty="0"/>
              <a:t>Using machine learning to elucidate the underlying decision dynamics</a:t>
            </a:r>
          </a:p>
        </p:txBody>
      </p:sp>
      <p:pic>
        <p:nvPicPr>
          <p:cNvPr id="5" name="Content Placeholder 3">
            <a:extLst>
              <a:ext uri="{FF2B5EF4-FFF2-40B4-BE49-F238E27FC236}">
                <a16:creationId xmlns:a16="http://schemas.microsoft.com/office/drawing/2014/main" id="{BA194A01-0746-5843-9F28-088F537D292D}"/>
              </a:ext>
            </a:extLst>
          </p:cNvPr>
          <p:cNvPicPr>
            <a:picLocks noChangeAspect="1"/>
          </p:cNvPicPr>
          <p:nvPr/>
        </p:nvPicPr>
        <p:blipFill>
          <a:blip r:embed="rId2"/>
          <a:stretch>
            <a:fillRect/>
          </a:stretch>
        </p:blipFill>
        <p:spPr>
          <a:xfrm>
            <a:off x="420131" y="1587562"/>
            <a:ext cx="5828270" cy="3614767"/>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B6C4788F-7A72-0D42-A752-106CF258CAA8}"/>
              </a:ext>
            </a:extLst>
          </p:cNvPr>
          <p:cNvPicPr>
            <a:picLocks noChangeAspect="1"/>
          </p:cNvPicPr>
          <p:nvPr/>
        </p:nvPicPr>
        <p:blipFill>
          <a:blip r:embed="rId3"/>
          <a:stretch>
            <a:fillRect/>
          </a:stretch>
        </p:blipFill>
        <p:spPr>
          <a:xfrm>
            <a:off x="2743200" y="3703504"/>
            <a:ext cx="6239842" cy="2957847"/>
          </a:xfrm>
          <a:prstGeom prst="rect">
            <a:avLst/>
          </a:prstGeom>
          <a:solidFill>
            <a:schemeClr val="tx1"/>
          </a:solidFill>
        </p:spPr>
      </p:pic>
      <p:sp>
        <p:nvSpPr>
          <p:cNvPr id="6" name="TextBox 5">
            <a:extLst>
              <a:ext uri="{FF2B5EF4-FFF2-40B4-BE49-F238E27FC236}">
                <a16:creationId xmlns:a16="http://schemas.microsoft.com/office/drawing/2014/main" id="{365FD081-15C1-3441-B508-A56346CEC09A}"/>
              </a:ext>
            </a:extLst>
          </p:cNvPr>
          <p:cNvSpPr txBox="1"/>
          <p:nvPr/>
        </p:nvSpPr>
        <p:spPr>
          <a:xfrm>
            <a:off x="6747164" y="1906869"/>
            <a:ext cx="2201242" cy="1477328"/>
          </a:xfrm>
          <a:prstGeom prst="rect">
            <a:avLst/>
          </a:prstGeom>
          <a:noFill/>
        </p:spPr>
        <p:txBody>
          <a:bodyPr wrap="square" rtlCol="0">
            <a:spAutoFit/>
          </a:bodyPr>
          <a:lstStyle/>
          <a:p>
            <a:r>
              <a:rPr lang="en-US" dirty="0">
                <a:solidFill>
                  <a:srgbClr val="0070C0"/>
                </a:solidFill>
              </a:rPr>
              <a:t>Sparse identification of non-linear dynamics (</a:t>
            </a:r>
            <a:r>
              <a:rPr lang="en-US" dirty="0" err="1">
                <a:solidFill>
                  <a:srgbClr val="0070C0"/>
                </a:solidFill>
              </a:rPr>
              <a:t>SINDy</a:t>
            </a:r>
            <a:r>
              <a:rPr lang="en-US" dirty="0">
                <a:solidFill>
                  <a:srgbClr val="0070C0"/>
                </a:solidFill>
              </a:rPr>
              <a:t>) to rediscover governing equations</a:t>
            </a:r>
          </a:p>
        </p:txBody>
      </p:sp>
      <p:sp>
        <p:nvSpPr>
          <p:cNvPr id="3" name="TextBox 2">
            <a:extLst>
              <a:ext uri="{FF2B5EF4-FFF2-40B4-BE49-F238E27FC236}">
                <a16:creationId xmlns:a16="http://schemas.microsoft.com/office/drawing/2014/main" id="{D8A7877D-6E75-5047-8983-8DD8EF242C95}"/>
              </a:ext>
            </a:extLst>
          </p:cNvPr>
          <p:cNvSpPr txBox="1"/>
          <p:nvPr/>
        </p:nvSpPr>
        <p:spPr>
          <a:xfrm>
            <a:off x="3276600" y="3703504"/>
            <a:ext cx="5038559" cy="369332"/>
          </a:xfrm>
          <a:prstGeom prst="rect">
            <a:avLst/>
          </a:prstGeom>
          <a:noFill/>
        </p:spPr>
        <p:txBody>
          <a:bodyPr wrap="none" rtlCol="0">
            <a:spAutoFit/>
          </a:bodyPr>
          <a:lstStyle/>
          <a:p>
            <a:r>
              <a:rPr lang="en-US" b="1" dirty="0">
                <a:solidFill>
                  <a:srgbClr val="FFFF00"/>
                </a:solidFill>
              </a:rPr>
              <a:t>LCA activity time course		Phase space</a:t>
            </a:r>
          </a:p>
        </p:txBody>
      </p:sp>
      <p:sp>
        <p:nvSpPr>
          <p:cNvPr id="7" name="TextBox 6">
            <a:extLst>
              <a:ext uri="{FF2B5EF4-FFF2-40B4-BE49-F238E27FC236}">
                <a16:creationId xmlns:a16="http://schemas.microsoft.com/office/drawing/2014/main" id="{881E9054-8AAC-F94B-BBBD-18CCAA2D7D4D}"/>
              </a:ext>
            </a:extLst>
          </p:cNvPr>
          <p:cNvSpPr txBox="1"/>
          <p:nvPr/>
        </p:nvSpPr>
        <p:spPr>
          <a:xfrm>
            <a:off x="1079706" y="6019800"/>
            <a:ext cx="169469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Brendan </a:t>
            </a:r>
            <a:r>
              <a:rPr lang="en-US" sz="1400" b="1" dirty="0" err="1">
                <a:latin typeface="Arial" panose="020B0604020202020204" pitchFamily="34" charset="0"/>
                <a:cs typeface="Arial" panose="020B0604020202020204" pitchFamily="34" charset="0"/>
              </a:rPr>
              <a:t>Lenfesty</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484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47C0F-631A-2043-A688-2978C08CE60E}"/>
              </a:ext>
            </a:extLst>
          </p:cNvPr>
          <p:cNvSpPr txBox="1"/>
          <p:nvPr/>
        </p:nvSpPr>
        <p:spPr>
          <a:xfrm>
            <a:off x="228600" y="76200"/>
            <a:ext cx="2971800" cy="6781800"/>
          </a:xfrm>
          <a:prstGeom prst="rect">
            <a:avLst/>
          </a:prstGeom>
        </p:spPr>
        <p:txBody>
          <a:bodyPr vert="horz" lIns="91440" tIns="45720" rIns="91440" bIns="45720" rtlCol="0">
            <a:noAutofit/>
          </a:bodyPr>
          <a:lstStyle/>
          <a:p>
            <a:pPr>
              <a:lnSpc>
                <a:spcPct val="90000"/>
              </a:lnSpc>
              <a:spcAft>
                <a:spcPts val="600"/>
              </a:spcAft>
            </a:pPr>
            <a:r>
              <a:rPr lang="en-US" sz="2000" b="1" dirty="0">
                <a:solidFill>
                  <a:schemeClr val="bg1">
                    <a:alpha val="60000"/>
                  </a:schemeClr>
                </a:solidFill>
                <a:latin typeface="Arial" panose="020B0604020202020204" pitchFamily="34" charset="0"/>
                <a:cs typeface="Arial" panose="020B0604020202020204" pitchFamily="34" charset="0"/>
              </a:rPr>
              <a:t>Some Challenges</a:t>
            </a:r>
          </a:p>
          <a:p>
            <a:pPr marL="342900" indent="-228600">
              <a:lnSpc>
                <a:spcPct val="114000"/>
              </a:lnSpc>
              <a:spcAft>
                <a:spcPts val="600"/>
              </a:spcAft>
              <a:buFont typeface="Arial" panose="020B0604020202020204" pitchFamily="34" charset="0"/>
              <a:buChar char="•"/>
            </a:pPr>
            <a:r>
              <a:rPr lang="en-US" dirty="0">
                <a:solidFill>
                  <a:schemeClr val="bg1">
                    <a:alpha val="60000"/>
                  </a:schemeClr>
                </a:solidFill>
                <a:latin typeface="Arial" panose="020B0604020202020204" pitchFamily="34" charset="0"/>
                <a:cs typeface="Arial" panose="020B0604020202020204" pitchFamily="34" charset="0"/>
              </a:rPr>
              <a:t>More general, natural decisions</a:t>
            </a:r>
          </a:p>
          <a:p>
            <a:pPr marL="342900" indent="-228600">
              <a:lnSpc>
                <a:spcPct val="114000"/>
              </a:lnSpc>
              <a:spcAft>
                <a:spcPts val="600"/>
              </a:spcAft>
              <a:buFont typeface="Arial" panose="020B0604020202020204" pitchFamily="34" charset="0"/>
              <a:buChar char="•"/>
            </a:pPr>
            <a:r>
              <a:rPr lang="en-US" dirty="0">
                <a:solidFill>
                  <a:schemeClr val="bg1">
                    <a:alpha val="60000"/>
                  </a:schemeClr>
                </a:solidFill>
                <a:latin typeface="Arial" panose="020B0604020202020204" pitchFamily="34" charset="0"/>
                <a:cs typeface="Arial" panose="020B0604020202020204" pitchFamily="34" charset="0"/>
              </a:rPr>
              <a:t>New (neuro)technology. E.g. recording several neurons, brain regions &amp; </a:t>
            </a:r>
            <a:r>
              <a:rPr lang="en-US" dirty="0" err="1">
                <a:solidFill>
                  <a:schemeClr val="bg1">
                    <a:alpha val="60000"/>
                  </a:schemeClr>
                </a:solidFill>
                <a:latin typeface="Arial" panose="020B0604020202020204" pitchFamily="34" charset="0"/>
                <a:cs typeface="Arial" panose="020B0604020202020204" pitchFamily="34" charset="0"/>
              </a:rPr>
              <a:t>behaviour</a:t>
            </a:r>
            <a:r>
              <a:rPr lang="en-US" dirty="0">
                <a:solidFill>
                  <a:schemeClr val="bg1">
                    <a:alpha val="60000"/>
                  </a:schemeClr>
                </a:solidFill>
                <a:latin typeface="Arial" panose="020B0604020202020204" pitchFamily="34" charset="0"/>
                <a:cs typeface="Arial" panose="020B0604020202020204" pitchFamily="34" charset="0"/>
              </a:rPr>
              <a:t> simultaneously</a:t>
            </a:r>
          </a:p>
          <a:p>
            <a:pPr marL="342900" indent="-228600">
              <a:lnSpc>
                <a:spcPct val="114000"/>
              </a:lnSpc>
              <a:spcAft>
                <a:spcPts val="600"/>
              </a:spcAft>
              <a:buFont typeface="Arial" panose="020B0604020202020204" pitchFamily="34" charset="0"/>
              <a:buChar char="•"/>
            </a:pPr>
            <a:r>
              <a:rPr lang="en-US" dirty="0">
                <a:solidFill>
                  <a:schemeClr val="bg1">
                    <a:alpha val="60000"/>
                  </a:schemeClr>
                </a:solidFill>
                <a:latin typeface="Arial" panose="020B0604020202020204" pitchFamily="34" charset="0"/>
                <a:cs typeface="Arial" panose="020B0604020202020204" pitchFamily="34" charset="0"/>
              </a:rPr>
              <a:t>Big, complex data handling, &amp; computational (machine learning) algorithms needed to </a:t>
            </a:r>
            <a:r>
              <a:rPr lang="en-US" dirty="0" err="1">
                <a:solidFill>
                  <a:schemeClr val="bg1">
                    <a:alpha val="60000"/>
                  </a:schemeClr>
                </a:solidFill>
                <a:latin typeface="Arial" panose="020B0604020202020204" pitchFamily="34" charset="0"/>
                <a:cs typeface="Arial" panose="020B0604020202020204" pitchFamily="34" charset="0"/>
              </a:rPr>
              <a:t>analyse</a:t>
            </a:r>
            <a:endParaRPr lang="en-US" dirty="0">
              <a:solidFill>
                <a:schemeClr val="bg1">
                  <a:alpha val="60000"/>
                </a:schemeClr>
              </a:solidFill>
              <a:latin typeface="Arial" panose="020B0604020202020204" pitchFamily="34" charset="0"/>
              <a:cs typeface="Arial" panose="020B0604020202020204" pitchFamily="34" charset="0"/>
            </a:endParaRPr>
          </a:p>
          <a:p>
            <a:pPr marL="342900" indent="-228600">
              <a:lnSpc>
                <a:spcPct val="114000"/>
              </a:lnSpc>
              <a:spcAft>
                <a:spcPts val="600"/>
              </a:spcAft>
              <a:buFont typeface="Arial" panose="020B0604020202020204" pitchFamily="34" charset="0"/>
              <a:buChar char="•"/>
            </a:pPr>
            <a:r>
              <a:rPr lang="en-US" dirty="0">
                <a:solidFill>
                  <a:schemeClr val="bg1">
                    <a:alpha val="60000"/>
                  </a:schemeClr>
                </a:solidFill>
                <a:latin typeface="Arial" panose="020B0604020202020204" pitchFamily="34" charset="0"/>
                <a:cs typeface="Arial" panose="020B0604020202020204" pitchFamily="34" charset="0"/>
              </a:rPr>
              <a:t>New theories &amp;/or new mathematical methods to understand underlying mechanisms &amp; computational principles</a:t>
            </a:r>
          </a:p>
        </p:txBody>
      </p:sp>
      <p:pic>
        <p:nvPicPr>
          <p:cNvPr id="11266" name="Picture 2" descr="Image result for neuropixel">
            <a:extLst>
              <a:ext uri="{FF2B5EF4-FFF2-40B4-BE49-F238E27FC236}">
                <a16:creationId xmlns:a16="http://schemas.microsoft.com/office/drawing/2014/main" id="{80B6DFAF-0E17-FF4F-8F0D-6AD1F9FD36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9600" y="2066935"/>
            <a:ext cx="4358239" cy="2451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eurons in the right superior lateral protocerebrum of Drosophila">
            <a:extLst>
              <a:ext uri="{FF2B5EF4-FFF2-40B4-BE49-F238E27FC236}">
                <a16:creationId xmlns:a16="http://schemas.microsoft.com/office/drawing/2014/main" id="{108F5ACC-3BE9-5F4D-AC0D-084CBF9B77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 r="9737" b="1"/>
          <a:stretch/>
        </p:blipFill>
        <p:spPr bwMode="auto">
          <a:xfrm>
            <a:off x="4572000" y="129766"/>
            <a:ext cx="2556948" cy="1917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human brain imaging">
            <a:extLst>
              <a:ext uri="{FF2B5EF4-FFF2-40B4-BE49-F238E27FC236}">
                <a16:creationId xmlns:a16="http://schemas.microsoft.com/office/drawing/2014/main" id="{E754E20D-79CC-F948-9DE7-2CD0AFB5F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572001"/>
            <a:ext cx="2556948" cy="18360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C23E1E-5FD6-214E-A270-9CDB826B1ADB}"/>
              </a:ext>
            </a:extLst>
          </p:cNvPr>
          <p:cNvSpPr txBox="1"/>
          <p:nvPr/>
        </p:nvSpPr>
        <p:spPr>
          <a:xfrm>
            <a:off x="4572000" y="2328446"/>
            <a:ext cx="800219" cy="338554"/>
          </a:xfrm>
          <a:prstGeom prst="rect">
            <a:avLst/>
          </a:prstGeom>
          <a:noFill/>
        </p:spPr>
        <p:txBody>
          <a:bodyPr wrap="none" rtlCol="0">
            <a:spAutoFit/>
          </a:bodyPr>
          <a:lstStyle/>
          <a:p>
            <a:r>
              <a:rPr lang="en-US" sz="1600" i="1" dirty="0">
                <a:latin typeface="Arial" panose="020B0604020202020204" pitchFamily="34" charset="0"/>
                <a:cs typeface="Arial" panose="020B0604020202020204" pitchFamily="34" charset="0"/>
              </a:rPr>
              <a:t>Mouse</a:t>
            </a:r>
          </a:p>
        </p:txBody>
      </p:sp>
      <p:sp>
        <p:nvSpPr>
          <p:cNvPr id="320" name="TextBox 319">
            <a:extLst>
              <a:ext uri="{FF2B5EF4-FFF2-40B4-BE49-F238E27FC236}">
                <a16:creationId xmlns:a16="http://schemas.microsoft.com/office/drawing/2014/main" id="{E69AFC34-D531-9440-A04C-F61E589E4CA8}"/>
              </a:ext>
            </a:extLst>
          </p:cNvPr>
          <p:cNvSpPr txBox="1"/>
          <p:nvPr/>
        </p:nvSpPr>
        <p:spPr>
          <a:xfrm>
            <a:off x="4572000" y="109954"/>
            <a:ext cx="457176" cy="338554"/>
          </a:xfrm>
          <a:prstGeom prst="rect">
            <a:avLst/>
          </a:prstGeom>
          <a:noFill/>
        </p:spPr>
        <p:txBody>
          <a:bodyPr wrap="none" rtlCol="0">
            <a:spAutoFit/>
          </a:bodyPr>
          <a:lstStyle/>
          <a:p>
            <a:r>
              <a:rPr lang="en-US" sz="1600" i="1" dirty="0">
                <a:solidFill>
                  <a:schemeClr val="bg1"/>
                </a:solidFill>
                <a:latin typeface="Arial" panose="020B0604020202020204" pitchFamily="34" charset="0"/>
                <a:cs typeface="Arial" panose="020B0604020202020204" pitchFamily="34" charset="0"/>
              </a:rPr>
              <a:t>Fly</a:t>
            </a:r>
          </a:p>
        </p:txBody>
      </p:sp>
      <p:sp>
        <p:nvSpPr>
          <p:cNvPr id="321" name="TextBox 320">
            <a:extLst>
              <a:ext uri="{FF2B5EF4-FFF2-40B4-BE49-F238E27FC236}">
                <a16:creationId xmlns:a16="http://schemas.microsoft.com/office/drawing/2014/main" id="{7FE3378F-E99D-B442-A188-AD6688E1E9D4}"/>
              </a:ext>
            </a:extLst>
          </p:cNvPr>
          <p:cNvSpPr txBox="1"/>
          <p:nvPr/>
        </p:nvSpPr>
        <p:spPr>
          <a:xfrm>
            <a:off x="4571999" y="4648200"/>
            <a:ext cx="845103" cy="338554"/>
          </a:xfrm>
          <a:prstGeom prst="rect">
            <a:avLst/>
          </a:prstGeom>
          <a:noFill/>
        </p:spPr>
        <p:txBody>
          <a:bodyPr wrap="none" rtlCol="0">
            <a:spAutoFit/>
          </a:bodyPr>
          <a:lstStyle/>
          <a:p>
            <a:r>
              <a:rPr lang="en-US" sz="1600" i="1" dirty="0">
                <a:solidFill>
                  <a:schemeClr val="bg1"/>
                </a:solidFill>
                <a:latin typeface="Arial" panose="020B0604020202020204" pitchFamily="34" charset="0"/>
                <a:cs typeface="Arial" panose="020B0604020202020204" pitchFamily="34" charset="0"/>
              </a:rPr>
              <a:t>Human</a:t>
            </a:r>
          </a:p>
        </p:txBody>
      </p:sp>
      <p:sp>
        <p:nvSpPr>
          <p:cNvPr id="319" name="Rectangle 318">
            <a:extLst>
              <a:ext uri="{FF2B5EF4-FFF2-40B4-BE49-F238E27FC236}">
                <a16:creationId xmlns:a16="http://schemas.microsoft.com/office/drawing/2014/main" id="{A2899E34-6ED3-074F-8387-1B62EC5B1888}"/>
              </a:ext>
            </a:extLst>
          </p:cNvPr>
          <p:cNvSpPr/>
          <p:nvPr/>
        </p:nvSpPr>
        <p:spPr>
          <a:xfrm>
            <a:off x="7430692" y="2110966"/>
            <a:ext cx="319639" cy="251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9DC95C-496B-A24E-A1E6-4449B8EBCBCB}"/>
              </a:ext>
            </a:extLst>
          </p:cNvPr>
          <p:cNvSpPr/>
          <p:nvPr/>
        </p:nvSpPr>
        <p:spPr>
          <a:xfrm>
            <a:off x="4480961" y="2110966"/>
            <a:ext cx="319639" cy="251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874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ttp://www.wired.com/wp-content/uploads/2014/07/brain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645" y="2557948"/>
            <a:ext cx="1166297" cy="9335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imula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5085" y="2484622"/>
            <a:ext cx="1861625" cy="10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www.gsm-modem.de/image/Code-Exampl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6042" y="2435852"/>
            <a:ext cx="1207276" cy="1135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fpgablog.com/primages/2012/ACCELIZE-XP7V690LP-40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3397" y="2552891"/>
            <a:ext cx="1172688" cy="91469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4329341" y="2998598"/>
            <a:ext cx="321784"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01549" y="2979334"/>
            <a:ext cx="321784"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20669" y="2998598"/>
            <a:ext cx="321784" cy="11641"/>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5502" y="2401596"/>
            <a:ext cx="1945289" cy="1217286"/>
          </a:xfrm>
          <a:prstGeom prst="rect">
            <a:avLst/>
          </a:prstGeom>
        </p:spPr>
      </p:pic>
      <p:pic>
        <p:nvPicPr>
          <p:cNvPr id="17" name="Picture 2" descr="https://encrypted-tbn3.gstatic.com/images?q=tbn:ANd9GcStdO0r9NicEpBXQ4nw5zC-wRPyzUU7P6tmgSnhZoQ1f53VjIKXR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7574" y="1849801"/>
            <a:ext cx="918085" cy="611538"/>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a:xfrm>
            <a:off x="611141" y="2879183"/>
            <a:ext cx="79200" cy="789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851793" y="3027772"/>
            <a:ext cx="79200" cy="789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891393" y="2740652"/>
            <a:ext cx="79200" cy="789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1183437" y="2970763"/>
            <a:ext cx="79200" cy="789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p:cNvCxnSpPr>
            <a:stCxn id="27" idx="6"/>
            <a:endCxn id="29" idx="3"/>
          </p:cNvCxnSpPr>
          <p:nvPr/>
        </p:nvCxnSpPr>
        <p:spPr>
          <a:xfrm flipV="1">
            <a:off x="690341" y="2808042"/>
            <a:ext cx="212651" cy="11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7" idx="5"/>
            <a:endCxn id="28" idx="2"/>
          </p:cNvCxnSpPr>
          <p:nvPr/>
        </p:nvCxnSpPr>
        <p:spPr>
          <a:xfrm>
            <a:off x="678742" y="2946573"/>
            <a:ext cx="173051" cy="12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6"/>
            <a:endCxn id="30" idx="3"/>
          </p:cNvCxnSpPr>
          <p:nvPr/>
        </p:nvCxnSpPr>
        <p:spPr>
          <a:xfrm flipV="1">
            <a:off x="930993" y="3038153"/>
            <a:ext cx="264043" cy="29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5"/>
            <a:endCxn id="30" idx="1"/>
          </p:cNvCxnSpPr>
          <p:nvPr/>
        </p:nvCxnSpPr>
        <p:spPr>
          <a:xfrm>
            <a:off x="958994" y="2808042"/>
            <a:ext cx="236042" cy="174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8" idx="0"/>
            <a:endCxn id="29" idx="4"/>
          </p:cNvCxnSpPr>
          <p:nvPr/>
        </p:nvCxnSpPr>
        <p:spPr>
          <a:xfrm flipV="1">
            <a:off x="891393" y="2819604"/>
            <a:ext cx="39600" cy="208168"/>
          </a:xfrm>
          <a:prstGeom prst="line">
            <a:avLst/>
          </a:prstGeom>
        </p:spPr>
        <p:style>
          <a:lnRef idx="1">
            <a:schemeClr val="accent1"/>
          </a:lnRef>
          <a:fillRef idx="0">
            <a:schemeClr val="accent1"/>
          </a:fillRef>
          <a:effectRef idx="0">
            <a:schemeClr val="accent1"/>
          </a:effectRef>
          <a:fontRef idx="minor">
            <a:schemeClr val="tx1"/>
          </a:fontRef>
        </p:style>
      </p:cxnSp>
      <p:sp>
        <p:nvSpPr>
          <p:cNvPr id="33" name="Title 1"/>
          <p:cNvSpPr txBox="1">
            <a:spLocks/>
          </p:cNvSpPr>
          <p:nvPr/>
        </p:nvSpPr>
        <p:spPr>
          <a:xfrm>
            <a:off x="457200" y="303877"/>
            <a:ext cx="8229600" cy="107465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GB" sz="3200" b="1" dirty="0">
                <a:latin typeface="Arial" panose="020B0604020202020204" pitchFamily="34" charset="0"/>
                <a:cs typeface="Arial" panose="020B0604020202020204" pitchFamily="34" charset="0"/>
              </a:rPr>
              <a:t>Applications to Intelligent Systems</a:t>
            </a:r>
          </a:p>
        </p:txBody>
      </p:sp>
      <p:sp>
        <p:nvSpPr>
          <p:cNvPr id="19" name="TextBox 18">
            <a:extLst>
              <a:ext uri="{FF2B5EF4-FFF2-40B4-BE49-F238E27FC236}">
                <a16:creationId xmlns:a16="http://schemas.microsoft.com/office/drawing/2014/main" id="{78BE1DB4-A28F-A64F-A769-6E45F37DAAA1}"/>
              </a:ext>
            </a:extLst>
          </p:cNvPr>
          <p:cNvSpPr txBox="1"/>
          <p:nvPr/>
        </p:nvSpPr>
        <p:spPr>
          <a:xfrm>
            <a:off x="153577" y="4279772"/>
            <a:ext cx="1567885" cy="830997"/>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Computational cognitive neuroscience</a:t>
            </a:r>
          </a:p>
        </p:txBody>
      </p:sp>
      <p:sp>
        <p:nvSpPr>
          <p:cNvPr id="32" name="TextBox 31">
            <a:extLst>
              <a:ext uri="{FF2B5EF4-FFF2-40B4-BE49-F238E27FC236}">
                <a16:creationId xmlns:a16="http://schemas.microsoft.com/office/drawing/2014/main" id="{1B81D28C-778F-264A-93A6-8A1FB4037996}"/>
              </a:ext>
            </a:extLst>
          </p:cNvPr>
          <p:cNvSpPr txBox="1"/>
          <p:nvPr/>
        </p:nvSpPr>
        <p:spPr>
          <a:xfrm>
            <a:off x="2197965" y="4279772"/>
            <a:ext cx="1567885" cy="1077218"/>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Computational models, novel algorithms, &amp; simulations</a:t>
            </a:r>
          </a:p>
        </p:txBody>
      </p:sp>
      <p:sp>
        <p:nvSpPr>
          <p:cNvPr id="35" name="TextBox 34">
            <a:extLst>
              <a:ext uri="{FF2B5EF4-FFF2-40B4-BE49-F238E27FC236}">
                <a16:creationId xmlns:a16="http://schemas.microsoft.com/office/drawing/2014/main" id="{39ADDAA9-A5B9-9D4A-AC0A-63A088963020}"/>
              </a:ext>
            </a:extLst>
          </p:cNvPr>
          <p:cNvSpPr txBox="1"/>
          <p:nvPr/>
        </p:nvSpPr>
        <p:spPr>
          <a:xfrm>
            <a:off x="4651125" y="4251174"/>
            <a:ext cx="1742868" cy="1323439"/>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(Neuromorphic)</a:t>
            </a:r>
          </a:p>
          <a:p>
            <a:r>
              <a:rPr lang="en-US" sz="1600" dirty="0">
                <a:solidFill>
                  <a:srgbClr val="0070C0"/>
                </a:solidFill>
                <a:latin typeface="Arial" panose="020B0604020202020204" pitchFamily="34" charset="0"/>
                <a:cs typeface="Arial" panose="020B0604020202020204" pitchFamily="34" charset="0"/>
              </a:rPr>
              <a:t>Implementations in hardware for real-time applications</a:t>
            </a:r>
          </a:p>
        </p:txBody>
      </p:sp>
      <p:sp>
        <p:nvSpPr>
          <p:cNvPr id="36" name="TextBox 35">
            <a:extLst>
              <a:ext uri="{FF2B5EF4-FFF2-40B4-BE49-F238E27FC236}">
                <a16:creationId xmlns:a16="http://schemas.microsoft.com/office/drawing/2014/main" id="{42071A15-94D3-8243-9372-FD749C3837EE}"/>
              </a:ext>
            </a:extLst>
          </p:cNvPr>
          <p:cNvSpPr txBox="1"/>
          <p:nvPr/>
        </p:nvSpPr>
        <p:spPr>
          <a:xfrm>
            <a:off x="7071696" y="4273568"/>
            <a:ext cx="1939095" cy="830997"/>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Implementation in physical intelligent machines &amp; robots</a:t>
            </a:r>
          </a:p>
        </p:txBody>
      </p:sp>
    </p:spTree>
    <p:extLst>
      <p:ext uri="{BB962C8B-B14F-4D97-AF65-F5344CB8AC3E}">
        <p14:creationId xmlns:p14="http://schemas.microsoft.com/office/powerpoint/2010/main" val="14458293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29" y="1775012"/>
            <a:ext cx="3691065" cy="320857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505" y="1592601"/>
            <a:ext cx="4576488" cy="3759329"/>
          </a:xfrm>
          <a:prstGeom prst="rect">
            <a:avLst/>
          </a:prstGeom>
        </p:spPr>
      </p:pic>
      <p:sp>
        <p:nvSpPr>
          <p:cNvPr id="5" name="TextBox 4"/>
          <p:cNvSpPr txBox="1"/>
          <p:nvPr/>
        </p:nvSpPr>
        <p:spPr>
          <a:xfrm>
            <a:off x="485776" y="427316"/>
            <a:ext cx="8210218" cy="830997"/>
          </a:xfrm>
          <a:prstGeom prst="rect">
            <a:avLst/>
          </a:prstGeom>
          <a:noFill/>
        </p:spPr>
        <p:txBody>
          <a:bodyPr wrap="square" rtlCol="0">
            <a:spAutoFit/>
          </a:bodyPr>
          <a:lstStyle/>
          <a:p>
            <a:pPr algn="ctr"/>
            <a:r>
              <a:rPr lang="en-GB" sz="2400" b="1" dirty="0">
                <a:latin typeface="Arial" panose="020B0604020202020204" pitchFamily="34" charset="0"/>
                <a:cs typeface="Arial" panose="020B0604020202020204" pitchFamily="34" charset="0"/>
              </a:rPr>
              <a:t>First source-seeking mobile robotic model with noisy sensory information: as a drift-diffusion model process</a:t>
            </a:r>
          </a:p>
        </p:txBody>
      </p:sp>
      <p:sp>
        <p:nvSpPr>
          <p:cNvPr id="3" name="TextBox 2"/>
          <p:cNvSpPr txBox="1"/>
          <p:nvPr/>
        </p:nvSpPr>
        <p:spPr>
          <a:xfrm>
            <a:off x="222029" y="5868629"/>
            <a:ext cx="8636043" cy="584775"/>
          </a:xfrm>
          <a:prstGeom prst="rect">
            <a:avLst/>
          </a:prstGeom>
          <a:noFill/>
        </p:spPr>
        <p:txBody>
          <a:bodyPr wrap="square" rtlCol="0">
            <a:spAutoFit/>
          </a:bodyPr>
          <a:lstStyle/>
          <a:p>
            <a:r>
              <a:rPr lang="en-GB" sz="1600" i="1" dirty="0" err="1">
                <a:latin typeface="Arial" panose="020B0604020202020204" pitchFamily="34" charset="0"/>
                <a:cs typeface="Arial" panose="020B0604020202020204" pitchFamily="34" charset="0"/>
              </a:rPr>
              <a:t>Rañó</a:t>
            </a:r>
            <a:r>
              <a:rPr lang="en-GB" sz="1600" i="1" dirty="0">
                <a:latin typeface="Arial" panose="020B0604020202020204" pitchFamily="34" charset="0"/>
                <a:cs typeface="Arial" panose="020B0604020202020204" pitchFamily="34" charset="0"/>
              </a:rPr>
              <a:t>, Mehdi &amp; Wong-Lin (2017) A drift-diffusion model of biological source seeking for mobile robots. ICRA.</a:t>
            </a:r>
          </a:p>
        </p:txBody>
      </p:sp>
      <p:sp>
        <p:nvSpPr>
          <p:cNvPr id="6" name="Rectangle 5">
            <a:extLst>
              <a:ext uri="{FF2B5EF4-FFF2-40B4-BE49-F238E27FC236}">
                <a16:creationId xmlns:a16="http://schemas.microsoft.com/office/drawing/2014/main" id="{0944B9BC-F1A6-5A49-909C-A80B00219871}"/>
              </a:ext>
            </a:extLst>
          </p:cNvPr>
          <p:cNvSpPr/>
          <p:nvPr/>
        </p:nvSpPr>
        <p:spPr>
          <a:xfrm>
            <a:off x="1600200" y="1981200"/>
            <a:ext cx="533400" cy="3810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D2F14D-829A-7442-A5AC-A1DF236EE70E}"/>
              </a:ext>
            </a:extLst>
          </p:cNvPr>
          <p:cNvSpPr txBox="1"/>
          <p:nvPr/>
        </p:nvSpPr>
        <p:spPr>
          <a:xfrm>
            <a:off x="2514600" y="1775012"/>
            <a:ext cx="966931" cy="369332"/>
          </a:xfrm>
          <a:prstGeom prst="rect">
            <a:avLst/>
          </a:prstGeom>
          <a:noFill/>
        </p:spPr>
        <p:txBody>
          <a:bodyPr wrap="none" rtlCol="0">
            <a:sp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Source</a:t>
            </a:r>
          </a:p>
        </p:txBody>
      </p:sp>
    </p:spTree>
    <p:extLst>
      <p:ext uri="{BB962C8B-B14F-4D97-AF65-F5344CB8AC3E}">
        <p14:creationId xmlns:p14="http://schemas.microsoft.com/office/powerpoint/2010/main" val="4116195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3C619B-0D1C-D146-ADE2-361453772DFC}"/>
              </a:ext>
            </a:extLst>
          </p:cNvPr>
          <p:cNvSpPr/>
          <p:nvPr/>
        </p:nvSpPr>
        <p:spPr>
          <a:xfrm>
            <a:off x="707231" y="5968425"/>
            <a:ext cx="7729538" cy="338554"/>
          </a:xfrm>
          <a:prstGeom prst="rect">
            <a:avLst/>
          </a:prstGeom>
        </p:spPr>
        <p:txBody>
          <a:bodyPr wrap="square">
            <a:spAutoFit/>
          </a:bodyPr>
          <a:lstStyle/>
          <a:p>
            <a:r>
              <a:rPr lang="en-GB" sz="1600" i="1" dirty="0">
                <a:latin typeface="Arial" panose="020B0604020202020204" pitchFamily="34" charset="0"/>
                <a:cs typeface="Arial" panose="020B0604020202020204" pitchFamily="34" charset="0"/>
              </a:rPr>
              <a:t>Yang, Wong-Lin, </a:t>
            </a:r>
            <a:r>
              <a:rPr lang="en-GB" sz="1600" i="1" dirty="0" err="1">
                <a:latin typeface="Arial" panose="020B0604020202020204" pitchFamily="34" charset="0"/>
                <a:cs typeface="Arial" panose="020B0604020202020204" pitchFamily="34" charset="0"/>
              </a:rPr>
              <a:t>Rañó</a:t>
            </a:r>
            <a:r>
              <a:rPr lang="en-GB" sz="1600" i="1" dirty="0">
                <a:latin typeface="Arial" panose="020B0604020202020204" pitchFamily="34" charset="0"/>
                <a:cs typeface="Arial" panose="020B0604020202020204" pitchFamily="34" charset="0"/>
              </a:rPr>
              <a:t> &amp; Lindsay (2017) </a:t>
            </a:r>
            <a:r>
              <a:rPr lang="en-GB" sz="1600" i="1" dirty="0" err="1">
                <a:latin typeface="Arial" panose="020B0604020202020204" pitchFamily="34" charset="0"/>
                <a:cs typeface="Arial" panose="020B0604020202020204" pitchFamily="34" charset="0"/>
              </a:rPr>
              <a:t>IntelliSys</a:t>
            </a:r>
            <a:r>
              <a:rPr lang="en-GB" sz="1600" i="1" dirty="0">
                <a:latin typeface="Arial" panose="020B0604020202020204" pitchFamily="34" charset="0"/>
                <a:cs typeface="Arial" panose="020B0604020202020204" pitchFamily="34" charset="0"/>
              </a:rPr>
              <a:t>. </a:t>
            </a:r>
          </a:p>
        </p:txBody>
      </p:sp>
      <p:pic>
        <p:nvPicPr>
          <p:cNvPr id="5" name="Picture 4" descr="A picture containing photo, different, table, group&#10;&#10;Description automatically generated">
            <a:extLst>
              <a:ext uri="{FF2B5EF4-FFF2-40B4-BE49-F238E27FC236}">
                <a16:creationId xmlns:a16="http://schemas.microsoft.com/office/drawing/2014/main" id="{C6328376-46B6-D440-B823-CF9861B98D09}"/>
              </a:ext>
            </a:extLst>
          </p:cNvPr>
          <p:cNvPicPr>
            <a:picLocks noChangeAspect="1"/>
          </p:cNvPicPr>
          <p:nvPr/>
        </p:nvPicPr>
        <p:blipFill>
          <a:blip r:embed="rId3"/>
          <a:stretch>
            <a:fillRect/>
          </a:stretch>
        </p:blipFill>
        <p:spPr>
          <a:xfrm>
            <a:off x="1025515" y="1298445"/>
            <a:ext cx="7092970" cy="4261109"/>
          </a:xfrm>
          <a:prstGeom prst="rect">
            <a:avLst/>
          </a:prstGeom>
        </p:spPr>
      </p:pic>
      <p:sp>
        <p:nvSpPr>
          <p:cNvPr id="6" name="TextBox 5">
            <a:extLst>
              <a:ext uri="{FF2B5EF4-FFF2-40B4-BE49-F238E27FC236}">
                <a16:creationId xmlns:a16="http://schemas.microsoft.com/office/drawing/2014/main" id="{0BCECDF3-97CD-A14E-AEAB-BC5B4548E5F2}"/>
              </a:ext>
            </a:extLst>
          </p:cNvPr>
          <p:cNvSpPr txBox="1"/>
          <p:nvPr/>
        </p:nvSpPr>
        <p:spPr>
          <a:xfrm>
            <a:off x="485776" y="355876"/>
            <a:ext cx="8210218" cy="830997"/>
          </a:xfrm>
          <a:prstGeom prst="rect">
            <a:avLst/>
          </a:prstGeom>
          <a:noFill/>
        </p:spPr>
        <p:txBody>
          <a:bodyPr wrap="square" rtlCol="0">
            <a:spAutoFit/>
          </a:bodyPr>
          <a:lstStyle/>
          <a:p>
            <a:pPr algn="ctr"/>
            <a:r>
              <a:rPr lang="en-GB" sz="2400" b="1" dirty="0">
                <a:latin typeface="Arial" panose="020B0604020202020204" pitchFamily="34" charset="0"/>
                <a:cs typeface="Arial" panose="020B0604020202020204" pitchFamily="34" charset="0"/>
              </a:rPr>
              <a:t>Sensor data fusion using drift-diffusion model implemented in a single computing chip</a:t>
            </a:r>
          </a:p>
        </p:txBody>
      </p:sp>
    </p:spTree>
    <p:extLst>
      <p:ext uri="{BB962C8B-B14F-4D97-AF65-F5344CB8AC3E}">
        <p14:creationId xmlns:p14="http://schemas.microsoft.com/office/powerpoint/2010/main" val="145853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Rate coding – mean, instantaneous firing rates</a:t>
            </a:r>
          </a:p>
        </p:txBody>
      </p:sp>
      <p:sp>
        <p:nvSpPr>
          <p:cNvPr id="3" name="TextBox 2"/>
          <p:cNvSpPr txBox="1"/>
          <p:nvPr/>
        </p:nvSpPr>
        <p:spPr>
          <a:xfrm>
            <a:off x="457199" y="3820045"/>
            <a:ext cx="5006499" cy="2585323"/>
          </a:xfrm>
          <a:prstGeom prst="rect">
            <a:avLst/>
          </a:prstGeom>
          <a:noFill/>
        </p:spPr>
        <p:txBody>
          <a:bodyPr wrap="none" rtlCol="0">
            <a:spAutoFit/>
          </a:bodyPr>
          <a:lstStyle/>
          <a:p>
            <a:pPr marL="285750" indent="-285750">
              <a:buFont typeface="Arial" panose="020B0604020202020204" pitchFamily="34" charset="0"/>
              <a:buChar char="•"/>
            </a:pPr>
            <a:r>
              <a:rPr lang="en-GB" dirty="0"/>
              <a:t>“Tuning” curves of primary visual cortex </a:t>
            </a:r>
          </a:p>
          <a:p>
            <a:r>
              <a:rPr lang="en-GB" dirty="0"/>
              <a:t>(Hubel and Wiesel)</a:t>
            </a:r>
          </a:p>
          <a:p>
            <a:pPr marL="285750" indent="-285750">
              <a:buFont typeface="Arial" panose="020B0604020202020204" pitchFamily="34" charset="0"/>
              <a:buChar char="•"/>
            </a:pPr>
            <a:r>
              <a:rPr lang="en-GB" dirty="0"/>
              <a:t>Arm reaching</a:t>
            </a:r>
          </a:p>
          <a:p>
            <a:pPr marL="285750" indent="-285750">
              <a:buFont typeface="Arial" panose="020B0604020202020204" pitchFamily="34" charset="0"/>
              <a:buChar char="•"/>
            </a:pPr>
            <a:r>
              <a:rPr lang="en-GB" dirty="0"/>
              <a:t>Motor preparation and movement</a:t>
            </a:r>
          </a:p>
          <a:p>
            <a:pPr marL="285750" indent="-285750">
              <a:buFont typeface="Arial" panose="020B0604020202020204" pitchFamily="34" charset="0"/>
              <a:buChar char="•"/>
            </a:pPr>
            <a:r>
              <a:rPr lang="en-GB" dirty="0"/>
              <a:t>Oculomotor movement</a:t>
            </a:r>
          </a:p>
          <a:p>
            <a:pPr marL="285750" indent="-285750">
              <a:buFont typeface="Arial" panose="020B0604020202020204" pitchFamily="34" charset="0"/>
              <a:buChar char="•"/>
            </a:pPr>
            <a:r>
              <a:rPr lang="en-GB" dirty="0"/>
              <a:t>Head direction</a:t>
            </a:r>
          </a:p>
          <a:p>
            <a:pPr marL="285750" indent="-285750">
              <a:buFont typeface="Arial" panose="020B0604020202020204" pitchFamily="34" charset="0"/>
              <a:buChar char="•"/>
            </a:pPr>
            <a:r>
              <a:rPr lang="en-GB" dirty="0"/>
              <a:t>Perceptual decision-making</a:t>
            </a:r>
          </a:p>
          <a:p>
            <a:pPr marL="285750" indent="-285750">
              <a:buFont typeface="Arial" panose="020B0604020202020204" pitchFamily="34" charset="0"/>
              <a:buChar char="•"/>
            </a:pPr>
            <a:r>
              <a:rPr lang="en-GB" dirty="0"/>
              <a:t>Various forms of memory encoding and retrieval</a:t>
            </a:r>
          </a:p>
          <a:p>
            <a:pPr marL="285750" indent="-285750">
              <a:buFont typeface="Arial" panose="020B0604020202020204" pitchFamily="34" charset="0"/>
              <a:buChar char="•"/>
            </a:pPr>
            <a:r>
              <a:rPr lang="en-GB" dirty="0"/>
              <a:t>Many more …</a:t>
            </a:r>
          </a:p>
        </p:txBody>
      </p:sp>
      <p:pic>
        <p:nvPicPr>
          <p:cNvPr id="2052" name="Picture 4" descr="http://scientopia.org/blogs/bridgeblog/files/2011/09/SpikeSi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62" y="1574058"/>
            <a:ext cx="4035935" cy="19986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ientopia.org/blogs/bridgeblog/files/2011/09/AdrianR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2712" y="1417638"/>
            <a:ext cx="3434268" cy="37822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29064" y="5199929"/>
            <a:ext cx="1951881" cy="461665"/>
          </a:xfrm>
          <a:prstGeom prst="rect">
            <a:avLst/>
          </a:prstGeom>
          <a:noFill/>
        </p:spPr>
        <p:txBody>
          <a:bodyPr wrap="none" rtlCol="0">
            <a:spAutoFit/>
          </a:bodyPr>
          <a:lstStyle/>
          <a:p>
            <a:r>
              <a:rPr lang="en-GB" sz="1200" i="1" dirty="0"/>
              <a:t>A.D. Adrian (1926)</a:t>
            </a:r>
          </a:p>
          <a:p>
            <a:r>
              <a:rPr lang="en-GB" sz="1200" i="1" dirty="0"/>
              <a:t>J. Physiol. (</a:t>
            </a:r>
            <a:r>
              <a:rPr lang="en-GB" sz="1200" i="1" dirty="0" err="1"/>
              <a:t>Lond</a:t>
            </a:r>
            <a:r>
              <a:rPr lang="en-GB" sz="1200" i="1" dirty="0"/>
              <a:t>.), 61: 49-72.</a:t>
            </a:r>
          </a:p>
        </p:txBody>
      </p:sp>
    </p:spTree>
    <p:extLst>
      <p:ext uri="{BB962C8B-B14F-4D97-AF65-F5344CB8AC3E}">
        <p14:creationId xmlns:p14="http://schemas.microsoft.com/office/powerpoint/2010/main" val="2795038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3C619B-0D1C-D146-ADE2-361453772DFC}"/>
              </a:ext>
            </a:extLst>
          </p:cNvPr>
          <p:cNvSpPr/>
          <p:nvPr/>
        </p:nvSpPr>
        <p:spPr>
          <a:xfrm>
            <a:off x="304800" y="6248400"/>
            <a:ext cx="7729538" cy="338554"/>
          </a:xfrm>
          <a:prstGeom prst="rect">
            <a:avLst/>
          </a:prstGeom>
        </p:spPr>
        <p:txBody>
          <a:bodyPr wrap="square">
            <a:spAutoFit/>
          </a:bodyPr>
          <a:lstStyle/>
          <a:p>
            <a:r>
              <a:rPr lang="en-GB" sz="1600" i="1" dirty="0">
                <a:latin typeface="Arial" panose="020B0604020202020204" pitchFamily="34" charset="0"/>
                <a:cs typeface="Arial" panose="020B0604020202020204" pitchFamily="34" charset="0"/>
              </a:rPr>
              <a:t>Boyce, Lindsay, </a:t>
            </a:r>
            <a:r>
              <a:rPr lang="en-GB" sz="1600" i="1" dirty="0" err="1">
                <a:latin typeface="Arial" panose="020B0604020202020204" pitchFamily="34" charset="0"/>
                <a:cs typeface="Arial" panose="020B0604020202020204" pitchFamily="34" charset="0"/>
              </a:rPr>
              <a:t>Zgonnikov</a:t>
            </a:r>
            <a:r>
              <a:rPr lang="en-GB" sz="1600" i="1" dirty="0">
                <a:latin typeface="Arial" panose="020B0604020202020204" pitchFamily="34" charset="0"/>
                <a:cs typeface="Arial" panose="020B0604020202020204" pitchFamily="34" charset="0"/>
              </a:rPr>
              <a:t>, </a:t>
            </a:r>
            <a:r>
              <a:rPr lang="en-GB" sz="1600" i="1" dirty="0" err="1">
                <a:latin typeface="Arial" panose="020B0604020202020204" pitchFamily="34" charset="0"/>
                <a:cs typeface="Arial" panose="020B0604020202020204" pitchFamily="34" charset="0"/>
              </a:rPr>
              <a:t>Rañó</a:t>
            </a:r>
            <a:r>
              <a:rPr lang="en-GB" sz="1600" i="1" dirty="0">
                <a:latin typeface="Arial" panose="020B0604020202020204" pitchFamily="34" charset="0"/>
                <a:cs typeface="Arial" panose="020B0604020202020204" pitchFamily="34" charset="0"/>
              </a:rPr>
              <a:t> &amp; Wong-Lin (2020) Front. Robot. AI</a:t>
            </a:r>
          </a:p>
        </p:txBody>
      </p:sp>
      <p:sp>
        <p:nvSpPr>
          <p:cNvPr id="6" name="TextBox 5">
            <a:extLst>
              <a:ext uri="{FF2B5EF4-FFF2-40B4-BE49-F238E27FC236}">
                <a16:creationId xmlns:a16="http://schemas.microsoft.com/office/drawing/2014/main" id="{0BCECDF3-97CD-A14E-AEAB-BC5B4548E5F2}"/>
              </a:ext>
            </a:extLst>
          </p:cNvPr>
          <p:cNvSpPr txBox="1"/>
          <p:nvPr/>
        </p:nvSpPr>
        <p:spPr>
          <a:xfrm>
            <a:off x="485776" y="355876"/>
            <a:ext cx="8210218" cy="461665"/>
          </a:xfrm>
          <a:prstGeom prst="rect">
            <a:avLst/>
          </a:prstGeom>
          <a:noFill/>
        </p:spPr>
        <p:txBody>
          <a:bodyPr wrap="square" rtlCol="0">
            <a:spAutoFit/>
          </a:bodyPr>
          <a:lstStyle/>
          <a:p>
            <a:pPr algn="ctr"/>
            <a:r>
              <a:rPr lang="en-GB" sz="2400" b="1" dirty="0">
                <a:latin typeface="Arial" panose="020B0604020202020204" pitchFamily="34" charset="0"/>
                <a:cs typeface="Arial" panose="020B0604020202020204" pitchFamily="34" charset="0"/>
              </a:rPr>
              <a:t>Illusions as a by-product of optimal information fusion</a:t>
            </a:r>
          </a:p>
        </p:txBody>
      </p:sp>
      <p:sp>
        <p:nvSpPr>
          <p:cNvPr id="2" name="Rectangle 1">
            <a:extLst>
              <a:ext uri="{FF2B5EF4-FFF2-40B4-BE49-F238E27FC236}">
                <a16:creationId xmlns:a16="http://schemas.microsoft.com/office/drawing/2014/main" id="{B832709F-01EB-C849-AEBD-6688E320969E}"/>
              </a:ext>
            </a:extLst>
          </p:cNvPr>
          <p:cNvSpPr/>
          <p:nvPr/>
        </p:nvSpPr>
        <p:spPr>
          <a:xfrm>
            <a:off x="485776" y="1030069"/>
            <a:ext cx="8210218" cy="646331"/>
          </a:xfrm>
          <a:prstGeom prst="rect">
            <a:avLst/>
          </a:prstGeom>
        </p:spPr>
        <p:txBody>
          <a:bodyPr wrap="square">
            <a:spAutoFit/>
          </a:bodyPr>
          <a:lstStyle/>
          <a:p>
            <a:r>
              <a:rPr lang="en-GB" dirty="0">
                <a:solidFill>
                  <a:srgbClr val="3E3D40"/>
                </a:solidFill>
                <a:latin typeface="Arial" panose="020B0604020202020204" pitchFamily="34" charset="0"/>
                <a:cs typeface="Arial" panose="020B0604020202020204" pitchFamily="34" charset="0"/>
              </a:rPr>
              <a:t>The same “best” (optimal) computational model can lead to illusory perception and decisions – Caution!</a:t>
            </a:r>
            <a:endParaRPr lang="en-US" dirty="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A0D7D0F7-0956-D449-A127-93F21C161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118" y="2209800"/>
            <a:ext cx="3875882"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7A54BC-36E9-C54A-B01D-17CC28A6F3FE}"/>
              </a:ext>
            </a:extLst>
          </p:cNvPr>
          <p:cNvSpPr txBox="1"/>
          <p:nvPr/>
        </p:nvSpPr>
        <p:spPr>
          <a:xfrm>
            <a:off x="6781800" y="4466211"/>
            <a:ext cx="21336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a:t>
            </a:r>
            <a:r>
              <a:rPr lang="en-GB" dirty="0" err="1">
                <a:latin typeface="Arial" panose="020B0604020202020204" pitchFamily="34" charset="0"/>
                <a:cs typeface="Arial" panose="020B0604020202020204" pitchFamily="34" charset="0"/>
              </a:rPr>
              <a:t>ound</a:t>
            </a:r>
            <a:r>
              <a:rPr lang="en-GB" dirty="0">
                <a:latin typeface="Arial" panose="020B0604020202020204" pitchFamily="34" charset="0"/>
                <a:cs typeface="Arial" panose="020B0604020202020204" pitchFamily="34" charset="0"/>
              </a:rPr>
              <a:t>-induced illusory visual motion paradigm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61623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 drawing&#10;&#10;Description automatically generated">
            <a:extLst>
              <a:ext uri="{FF2B5EF4-FFF2-40B4-BE49-F238E27FC236}">
                <a16:creationId xmlns:a16="http://schemas.microsoft.com/office/drawing/2014/main" id="{663A8A52-11AB-284C-93B8-A25AE250DC65}"/>
              </a:ext>
            </a:extLst>
          </p:cNvPr>
          <p:cNvPicPr>
            <a:picLocks noChangeAspect="1"/>
          </p:cNvPicPr>
          <p:nvPr/>
        </p:nvPicPr>
        <p:blipFill>
          <a:blip r:embed="rId3"/>
          <a:stretch>
            <a:fillRect/>
          </a:stretch>
        </p:blipFill>
        <p:spPr>
          <a:xfrm>
            <a:off x="264695" y="1130695"/>
            <a:ext cx="8879305" cy="229830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E3E8579-BA7D-5E48-B82B-BD6AA7E1CE25}"/>
              </a:ext>
            </a:extLst>
          </p:cNvPr>
          <p:cNvPicPr>
            <a:picLocks noChangeAspect="1"/>
          </p:cNvPicPr>
          <p:nvPr/>
        </p:nvPicPr>
        <p:blipFill>
          <a:blip r:embed="rId4"/>
          <a:stretch>
            <a:fillRect/>
          </a:stretch>
        </p:blipFill>
        <p:spPr>
          <a:xfrm>
            <a:off x="685800" y="4844314"/>
            <a:ext cx="7885645" cy="3597643"/>
          </a:xfrm>
          <a:prstGeom prst="rect">
            <a:avLst/>
          </a:prstGeom>
        </p:spPr>
      </p:pic>
      <p:sp>
        <p:nvSpPr>
          <p:cNvPr id="8" name="TextBox 7">
            <a:extLst>
              <a:ext uri="{FF2B5EF4-FFF2-40B4-BE49-F238E27FC236}">
                <a16:creationId xmlns:a16="http://schemas.microsoft.com/office/drawing/2014/main" id="{203111FB-AEC0-A54D-84A4-431BD902E3EA}"/>
              </a:ext>
            </a:extLst>
          </p:cNvPr>
          <p:cNvSpPr txBox="1"/>
          <p:nvPr/>
        </p:nvSpPr>
        <p:spPr>
          <a:xfrm>
            <a:off x="1905000" y="3356452"/>
            <a:ext cx="3304110" cy="338554"/>
          </a:xfrm>
          <a:prstGeom prst="rect">
            <a:avLst/>
          </a:prstGeom>
          <a:noFill/>
        </p:spPr>
        <p:txBody>
          <a:bodyPr wrap="none" rtlCol="0">
            <a:spAutoFit/>
          </a:bodyPr>
          <a:lstStyle/>
          <a:p>
            <a:r>
              <a:rPr lang="en-US" sz="1600" i="1" dirty="0">
                <a:solidFill>
                  <a:srgbClr val="0070C0"/>
                </a:solidFill>
                <a:latin typeface="Arial" panose="020B0604020202020204" pitchFamily="34" charset="0"/>
                <a:cs typeface="Arial" panose="020B0604020202020204" pitchFamily="34" charset="0"/>
              </a:rPr>
              <a:t>Spatiotemporal </a:t>
            </a:r>
            <a:r>
              <a:rPr lang="en-US" sz="1600" i="1" dirty="0">
                <a:solidFill>
                  <a:srgbClr val="0070C0"/>
                </a:solidFill>
                <a:latin typeface="Arial" panose="020B0604020202020204" pitchFamily="34" charset="0"/>
                <a:cs typeface="Arial" panose="020B0604020202020204" pitchFamily="34" charset="0"/>
                <a:sym typeface="Wingdings" pitchFamily="2" charset="2"/>
              </a:rPr>
              <a:t> Spatial features</a:t>
            </a:r>
            <a:endParaRPr lang="en-US" sz="1600" i="1" dirty="0">
              <a:solidFill>
                <a:srgbClr val="0070C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8477ECC-A1FE-1D40-9DF2-DEC8FC357A9E}"/>
              </a:ext>
            </a:extLst>
          </p:cNvPr>
          <p:cNvSpPr txBox="1"/>
          <p:nvPr/>
        </p:nvSpPr>
        <p:spPr>
          <a:xfrm>
            <a:off x="5835323" y="3364468"/>
            <a:ext cx="3160224" cy="338554"/>
          </a:xfrm>
          <a:prstGeom prst="rect">
            <a:avLst/>
          </a:prstGeom>
          <a:noFill/>
        </p:spPr>
        <p:txBody>
          <a:bodyPr wrap="none" rtlCol="0">
            <a:spAutoFit/>
          </a:bodyPr>
          <a:lstStyle/>
          <a:p>
            <a:r>
              <a:rPr lang="en-US" sz="1600" i="1" dirty="0">
                <a:solidFill>
                  <a:srgbClr val="0070C0"/>
                </a:solidFill>
                <a:latin typeface="Arial" panose="020B0604020202020204" pitchFamily="34" charset="0"/>
                <a:cs typeface="Arial" panose="020B0604020202020204" pitchFamily="34" charset="0"/>
              </a:rPr>
              <a:t>Spatial </a:t>
            </a:r>
            <a:r>
              <a:rPr lang="en-US" sz="1600" i="1" dirty="0">
                <a:solidFill>
                  <a:srgbClr val="0070C0"/>
                </a:solidFill>
                <a:latin typeface="Arial" panose="020B0604020202020204" pitchFamily="34" charset="0"/>
                <a:cs typeface="Arial" panose="020B0604020202020204" pitchFamily="34" charset="0"/>
                <a:sym typeface="Wingdings" pitchFamily="2" charset="2"/>
              </a:rPr>
              <a:t> </a:t>
            </a:r>
            <a:r>
              <a:rPr lang="en-US" sz="1600" b="1" i="1" dirty="0">
                <a:solidFill>
                  <a:srgbClr val="0070C0"/>
                </a:solidFill>
                <a:latin typeface="Arial" panose="020B0604020202020204" pitchFamily="34" charset="0"/>
                <a:cs typeface="Arial" panose="020B0604020202020204" pitchFamily="34" charset="0"/>
                <a:sym typeface="Wingdings" pitchFamily="2" charset="2"/>
              </a:rPr>
              <a:t>Temporal integration</a:t>
            </a:r>
            <a:endParaRPr lang="en-US" sz="1600" b="1" i="1" dirty="0">
              <a:solidFill>
                <a:srgbClr val="0070C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719CEB0-3BE0-EF4B-99BC-CED97C2DACEB}"/>
              </a:ext>
            </a:extLst>
          </p:cNvPr>
          <p:cNvSpPr txBox="1"/>
          <p:nvPr/>
        </p:nvSpPr>
        <p:spPr>
          <a:xfrm>
            <a:off x="6281531" y="1561646"/>
            <a:ext cx="896399" cy="369332"/>
          </a:xfrm>
          <a:prstGeom prst="rect">
            <a:avLst/>
          </a:prstGeom>
          <a:noFill/>
        </p:spPr>
        <p:txBody>
          <a:bodyPr wrap="none" rtlCol="0">
            <a:spAutoFit/>
          </a:bodyPr>
          <a:lstStyle/>
          <a:p>
            <a:r>
              <a:rPr lang="en-US" b="1" dirty="0" err="1">
                <a:solidFill>
                  <a:srgbClr val="FF0000"/>
                </a:solidFill>
              </a:rPr>
              <a:t>W</a:t>
            </a:r>
            <a:r>
              <a:rPr lang="en-US" b="1" baseline="30000" dirty="0" err="1">
                <a:solidFill>
                  <a:srgbClr val="FF0000"/>
                </a:solidFill>
              </a:rPr>
              <a:t>readout</a:t>
            </a:r>
            <a:endParaRPr lang="en-US" b="1" dirty="0">
              <a:solidFill>
                <a:srgbClr val="FF0000"/>
              </a:solidFill>
            </a:endParaRPr>
          </a:p>
        </p:txBody>
      </p:sp>
      <p:sp>
        <p:nvSpPr>
          <p:cNvPr id="12" name="TextBox 11">
            <a:extLst>
              <a:ext uri="{FF2B5EF4-FFF2-40B4-BE49-F238E27FC236}">
                <a16:creationId xmlns:a16="http://schemas.microsoft.com/office/drawing/2014/main" id="{425B8F2E-A87A-8648-8354-9F9F5846286E}"/>
              </a:ext>
            </a:extLst>
          </p:cNvPr>
          <p:cNvSpPr txBox="1"/>
          <p:nvPr/>
        </p:nvSpPr>
        <p:spPr>
          <a:xfrm>
            <a:off x="304800" y="1066800"/>
            <a:ext cx="2005677" cy="646331"/>
          </a:xfrm>
          <a:prstGeom prst="rect">
            <a:avLst/>
          </a:prstGeom>
          <a:noFill/>
        </p:spPr>
        <p:txBody>
          <a:bodyPr wrap="none" rtlCol="0">
            <a:spAutoFit/>
          </a:bodyPr>
          <a:lstStyle/>
          <a:p>
            <a:r>
              <a:rPr lang="en-US" b="1" i="1" dirty="0">
                <a:latin typeface="Arial" panose="020B0604020202020204" pitchFamily="34" charset="0"/>
                <a:cs typeface="Arial" panose="020B0604020202020204" pitchFamily="34" charset="0"/>
              </a:rPr>
              <a:t>Looming pattern</a:t>
            </a:r>
          </a:p>
          <a:p>
            <a:r>
              <a:rPr lang="en-US" b="1" i="1" dirty="0">
                <a:latin typeface="Arial" panose="020B0604020202020204" pitchFamily="34" charset="0"/>
                <a:cs typeface="Arial" panose="020B0604020202020204" pitchFamily="34" charset="0"/>
              </a:rPr>
              <a:t>detection</a:t>
            </a:r>
          </a:p>
        </p:txBody>
      </p:sp>
      <p:sp>
        <p:nvSpPr>
          <p:cNvPr id="2" name="TextBox 1">
            <a:extLst>
              <a:ext uri="{FF2B5EF4-FFF2-40B4-BE49-F238E27FC236}">
                <a16:creationId xmlns:a16="http://schemas.microsoft.com/office/drawing/2014/main" id="{EF7EAA17-4EAD-2040-808B-22F79D5BA26A}"/>
              </a:ext>
            </a:extLst>
          </p:cNvPr>
          <p:cNvSpPr txBox="1"/>
          <p:nvPr/>
        </p:nvSpPr>
        <p:spPr>
          <a:xfrm>
            <a:off x="1419723" y="113742"/>
            <a:ext cx="6407523"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Information processing over space &amp; time</a:t>
            </a:r>
          </a:p>
        </p:txBody>
      </p:sp>
      <p:sp>
        <p:nvSpPr>
          <p:cNvPr id="4" name="Rectangle 3">
            <a:extLst>
              <a:ext uri="{FF2B5EF4-FFF2-40B4-BE49-F238E27FC236}">
                <a16:creationId xmlns:a16="http://schemas.microsoft.com/office/drawing/2014/main" id="{2A76E668-724C-404A-BEFA-06247E9CF761}"/>
              </a:ext>
            </a:extLst>
          </p:cNvPr>
          <p:cNvSpPr/>
          <p:nvPr/>
        </p:nvSpPr>
        <p:spPr>
          <a:xfrm>
            <a:off x="762000" y="5774957"/>
            <a:ext cx="7696200" cy="2683243"/>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DEBB39-C5C7-FC42-82AD-EB8590DF6A93}"/>
              </a:ext>
            </a:extLst>
          </p:cNvPr>
          <p:cNvSpPr txBox="1"/>
          <p:nvPr/>
        </p:nvSpPr>
        <p:spPr>
          <a:xfrm>
            <a:off x="3581400" y="5832920"/>
            <a:ext cx="5414147" cy="584775"/>
          </a:xfrm>
          <a:prstGeom prst="rect">
            <a:avLst/>
          </a:prstGeom>
          <a:noFill/>
        </p:spPr>
        <p:txBody>
          <a:bodyPr wrap="square" rtlCol="0">
            <a:spAutoFit/>
          </a:bodyPr>
          <a:lstStyle/>
          <a:p>
            <a:r>
              <a:rPr lang="en-GB" sz="1600" i="1" dirty="0">
                <a:cs typeface="Arial" panose="020B0604020202020204" pitchFamily="34" charset="0"/>
              </a:rPr>
              <a:t>Mi, Lin, Zou, Ji, Huang &amp; Wu (2019)  arXiv:1907.12071v1; </a:t>
            </a:r>
          </a:p>
          <a:p>
            <a:r>
              <a:rPr lang="en-GB" sz="1600" i="1" dirty="0">
                <a:cs typeface="Arial" panose="020B0604020202020204" pitchFamily="34" charset="0"/>
              </a:rPr>
              <a:t>Lin, Zou, Ji, Huang, Wu &amp; Mi Neural </a:t>
            </a:r>
            <a:r>
              <a:rPr lang="en-GB" sz="1600" i="1" dirty="0" err="1">
                <a:cs typeface="Arial" panose="020B0604020202020204" pitchFamily="34" charset="0"/>
              </a:rPr>
              <a:t>Netw</a:t>
            </a:r>
            <a:r>
              <a:rPr lang="en-GB" sz="1600" i="1" dirty="0">
                <a:cs typeface="Arial" panose="020B0604020202020204" pitchFamily="34" charset="0"/>
              </a:rPr>
              <a:t>. (2021)</a:t>
            </a:r>
          </a:p>
        </p:txBody>
      </p:sp>
      <p:sp>
        <p:nvSpPr>
          <p:cNvPr id="13" name="TextBox 12">
            <a:extLst>
              <a:ext uri="{FF2B5EF4-FFF2-40B4-BE49-F238E27FC236}">
                <a16:creationId xmlns:a16="http://schemas.microsoft.com/office/drawing/2014/main" id="{591C3F74-AF8E-774F-8971-FCC12E0194D8}"/>
              </a:ext>
            </a:extLst>
          </p:cNvPr>
          <p:cNvSpPr txBox="1"/>
          <p:nvPr/>
        </p:nvSpPr>
        <p:spPr>
          <a:xfrm>
            <a:off x="304800" y="4415025"/>
            <a:ext cx="3424977" cy="369332"/>
          </a:xfrm>
          <a:prstGeom prst="rect">
            <a:avLst/>
          </a:prstGeom>
          <a:noFill/>
        </p:spPr>
        <p:txBody>
          <a:bodyPr wrap="none" rtlCol="0">
            <a:spAutoFit/>
          </a:bodyPr>
          <a:lstStyle/>
          <a:p>
            <a:r>
              <a:rPr lang="en-US" b="1" i="1" dirty="0">
                <a:latin typeface="Arial" panose="020B0604020202020204" pitchFamily="34" charset="0"/>
                <a:cs typeface="Arial" panose="020B0604020202020204" pitchFamily="34" charset="0"/>
              </a:rPr>
              <a:t>Individual’s gait identification</a:t>
            </a:r>
          </a:p>
        </p:txBody>
      </p:sp>
    </p:spTree>
    <p:extLst>
      <p:ext uri="{BB962C8B-B14F-4D97-AF65-F5344CB8AC3E}">
        <p14:creationId xmlns:p14="http://schemas.microsoft.com/office/powerpoint/2010/main" val="39572436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7C16-3113-3F4C-AF91-A03333A01799}"/>
              </a:ext>
            </a:extLst>
          </p:cNvPr>
          <p:cNvSpPr>
            <a:spLocks noGrp="1"/>
          </p:cNvSpPr>
          <p:nvPr>
            <p:ph type="title"/>
          </p:nvPr>
        </p:nvSpPr>
        <p:spPr>
          <a:xfrm>
            <a:off x="457200" y="0"/>
            <a:ext cx="8229600" cy="850899"/>
          </a:xfrm>
          <a:solidFill>
            <a:schemeClr val="tx1"/>
          </a:solidFill>
        </p:spPr>
        <p:txBody>
          <a:bodyPr>
            <a:normAutofit/>
          </a:bodyPr>
          <a:lstStyle/>
          <a:p>
            <a:r>
              <a:rPr lang="en-US" sz="2400" b="1" dirty="0">
                <a:solidFill>
                  <a:schemeClr val="bg1"/>
                </a:solidFill>
                <a:latin typeface="Arial" panose="020B0604020202020204" pitchFamily="34" charset="0"/>
                <a:cs typeface="Arial" panose="020B0604020202020204" pitchFamily="34" charset="0"/>
              </a:rPr>
              <a:t>Neuromorphic computing</a:t>
            </a:r>
          </a:p>
        </p:txBody>
      </p:sp>
      <p:pic>
        <p:nvPicPr>
          <p:cNvPr id="3" name="Picture 2">
            <a:extLst>
              <a:ext uri="{FF2B5EF4-FFF2-40B4-BE49-F238E27FC236}">
                <a16:creationId xmlns:a16="http://schemas.microsoft.com/office/drawing/2014/main" id="{C1C8F896-47F6-3B43-BF83-46A8BBA7BFCA}"/>
              </a:ext>
            </a:extLst>
          </p:cNvPr>
          <p:cNvPicPr>
            <a:picLocks noChangeAspect="1"/>
          </p:cNvPicPr>
          <p:nvPr/>
        </p:nvPicPr>
        <p:blipFill>
          <a:blip r:embed="rId4"/>
          <a:stretch>
            <a:fillRect/>
          </a:stretch>
        </p:blipFill>
        <p:spPr>
          <a:xfrm>
            <a:off x="914400" y="914400"/>
            <a:ext cx="7162800" cy="3992881"/>
          </a:xfrm>
          <a:prstGeom prst="rect">
            <a:avLst/>
          </a:prstGeom>
        </p:spPr>
      </p:pic>
      <p:sp>
        <p:nvSpPr>
          <p:cNvPr id="4" name="TextBox 3">
            <a:extLst>
              <a:ext uri="{FF2B5EF4-FFF2-40B4-BE49-F238E27FC236}">
                <a16:creationId xmlns:a16="http://schemas.microsoft.com/office/drawing/2014/main" id="{EA0C0FA8-FFDA-8843-BC00-63F89493AC56}"/>
              </a:ext>
            </a:extLst>
          </p:cNvPr>
          <p:cNvSpPr txBox="1"/>
          <p:nvPr/>
        </p:nvSpPr>
        <p:spPr>
          <a:xfrm>
            <a:off x="394285" y="5410200"/>
            <a:ext cx="8355429" cy="338554"/>
          </a:xfrm>
          <a:prstGeom prst="rect">
            <a:avLst/>
          </a:prstGeom>
          <a:noFill/>
        </p:spPr>
        <p:txBody>
          <a:bodyPr wrap="none" rtlCol="0">
            <a:spAutoFit/>
          </a:bodyPr>
          <a:lstStyle/>
          <a:p>
            <a:r>
              <a:rPr lang="en-US" sz="1600" i="1" dirty="0">
                <a:solidFill>
                  <a:schemeClr val="bg1"/>
                </a:solidFill>
              </a:rPr>
              <a:t>Pei et al., Nature (2019). Towards artificial general intelligence with hybrid </a:t>
            </a:r>
            <a:r>
              <a:rPr lang="en-US" sz="1600" i="1" dirty="0" err="1">
                <a:solidFill>
                  <a:schemeClr val="bg1"/>
                </a:solidFill>
              </a:rPr>
              <a:t>Tianjic</a:t>
            </a:r>
            <a:r>
              <a:rPr lang="en-US" sz="1600" i="1" dirty="0">
                <a:solidFill>
                  <a:schemeClr val="bg1"/>
                </a:solidFill>
              </a:rPr>
              <a:t> chip architecture</a:t>
            </a:r>
          </a:p>
        </p:txBody>
      </p:sp>
      <p:pic>
        <p:nvPicPr>
          <p:cNvPr id="7" name="Online Media 6" descr="Computer science, neuroscience,  and self-driving bicycle">
            <a:hlinkClick r:id="" action="ppaction://media"/>
            <a:extLst>
              <a:ext uri="{FF2B5EF4-FFF2-40B4-BE49-F238E27FC236}">
                <a16:creationId xmlns:a16="http://schemas.microsoft.com/office/drawing/2014/main" id="{95FFECBB-9D95-A342-9505-94BED6E14552}"/>
              </a:ext>
            </a:extLst>
          </p:cNvPr>
          <p:cNvPicPr>
            <a:picLocks noRot="1" noChangeAspect="1"/>
          </p:cNvPicPr>
          <p:nvPr>
            <a:videoFile r:link="rId1"/>
          </p:nvPr>
        </p:nvPicPr>
        <p:blipFill>
          <a:blip r:embed="rId5"/>
          <a:stretch>
            <a:fillRect/>
          </a:stretch>
        </p:blipFill>
        <p:spPr>
          <a:xfrm>
            <a:off x="678108" y="914400"/>
            <a:ext cx="7627692" cy="4309646"/>
          </a:xfrm>
          <a:prstGeom prst="rect">
            <a:avLst/>
          </a:prstGeom>
        </p:spPr>
      </p:pic>
    </p:spTree>
    <p:extLst>
      <p:ext uri="{BB962C8B-B14F-4D97-AF65-F5344CB8AC3E}">
        <p14:creationId xmlns:p14="http://schemas.microsoft.com/office/powerpoint/2010/main" val="34643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3216"/>
          </a:xfrm>
        </p:spPr>
        <p:txBody>
          <a:bodyPr>
            <a:normAutofit/>
          </a:bodyPr>
          <a:lstStyle/>
          <a:p>
            <a:r>
              <a:rPr lang="en-GB" sz="3600" b="1" dirty="0">
                <a:latin typeface="Arial" panose="020B0604020202020204" pitchFamily="34" charset="0"/>
                <a:cs typeface="Arial" panose="020B0604020202020204" pitchFamily="34" charset="0"/>
              </a:rPr>
              <a:t>Final message</a:t>
            </a:r>
          </a:p>
        </p:txBody>
      </p:sp>
      <p:sp>
        <p:nvSpPr>
          <p:cNvPr id="5" name="Rectangle 4">
            <a:extLst>
              <a:ext uri="{FF2B5EF4-FFF2-40B4-BE49-F238E27FC236}">
                <a16:creationId xmlns:a16="http://schemas.microsoft.com/office/drawing/2014/main" id="{D4467A6C-AE8D-0348-8856-6266CD382A27}"/>
              </a:ext>
            </a:extLst>
          </p:cNvPr>
          <p:cNvSpPr/>
          <p:nvPr/>
        </p:nvSpPr>
        <p:spPr>
          <a:xfrm>
            <a:off x="457200" y="1044918"/>
            <a:ext cx="8229600"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2A2A2A"/>
                </a:solidFill>
                <a:latin typeface="Arial" panose="020B0604020202020204" pitchFamily="34" charset="0"/>
                <a:cs typeface="Arial" panose="020B0604020202020204" pitchFamily="34" charset="0"/>
              </a:rPr>
              <a:t>Mathematical theory and computational modelling/simulation are important in understanding cognition (decision making) and even metacognition. </a:t>
            </a:r>
          </a:p>
          <a:p>
            <a:pPr marL="285750" indent="-285750">
              <a:buFont typeface="Arial" panose="020B0604020202020204" pitchFamily="34" charset="0"/>
              <a:buChar char="•"/>
            </a:pPr>
            <a:endParaRPr lang="en-GB" sz="2400" dirty="0">
              <a:solidFill>
                <a:srgbClr val="2A2A2A"/>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good theory/model:</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can account for empirical data; </a:t>
            </a:r>
          </a:p>
          <a:p>
            <a:r>
              <a:rPr lang="en-US" sz="2400" dirty="0">
                <a:latin typeface="Arial" panose="020B0604020202020204" pitchFamily="34" charset="0"/>
                <a:cs typeface="Arial" panose="020B0604020202020204" pitchFamily="34" charset="0"/>
              </a:rPr>
              <a:t>	(ii) can be sufficiently simple (concepts); </a:t>
            </a:r>
          </a:p>
          <a:p>
            <a:r>
              <a:rPr lang="en-US" sz="2400" dirty="0">
                <a:latin typeface="Arial" panose="020B0604020202020204" pitchFamily="34" charset="0"/>
                <a:cs typeface="Arial" panose="020B0604020202020204" pitchFamily="34" charset="0"/>
              </a:rPr>
              <a:t>	(iii) is generalizable to novel (testable) predictions. </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Understanding brain mechanisms can lead to or inspire novel computational algorithms and intelligent machines.</a:t>
            </a:r>
          </a:p>
        </p:txBody>
      </p:sp>
    </p:spTree>
    <p:extLst>
      <p:ext uri="{BB962C8B-B14F-4D97-AF65-F5344CB8AC3E}">
        <p14:creationId xmlns:p14="http://schemas.microsoft.com/office/powerpoint/2010/main" val="4783312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93833D-3335-C747-B7A6-D5095F135DCA}"/>
              </a:ext>
            </a:extLst>
          </p:cNvPr>
          <p:cNvSpPr txBox="1"/>
          <p:nvPr/>
        </p:nvSpPr>
        <p:spPr>
          <a:xfrm>
            <a:off x="457200" y="117693"/>
            <a:ext cx="8686800" cy="6924973"/>
          </a:xfrm>
          <a:prstGeom prst="rect">
            <a:avLst/>
          </a:prstGeom>
          <a:noFill/>
        </p:spPr>
        <p:txBody>
          <a:bodyPr wrap="square" rtlCol="0">
            <a:spAutoFit/>
          </a:bodyPr>
          <a:lstStyle/>
          <a:p>
            <a:r>
              <a:rPr lang="en-US" sz="1600" b="1" u="sng" dirty="0">
                <a:solidFill>
                  <a:srgbClr val="C00000"/>
                </a:solidFill>
                <a:latin typeface="Arial" panose="020B0604020202020204" pitchFamily="34" charset="0"/>
                <a:cs typeface="Arial" panose="020B0604020202020204" pitchFamily="34" charset="0"/>
              </a:rPr>
              <a:t>People</a:t>
            </a:r>
          </a:p>
          <a:p>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Ulster University, NI</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Nadim Atiya, </a:t>
            </a:r>
            <a:r>
              <a:rPr lang="en-US" sz="1200" dirty="0" err="1">
                <a:latin typeface="Arial" panose="020B0604020202020204" pitchFamily="34" charset="0"/>
                <a:cs typeface="Arial" panose="020B0604020202020204" pitchFamily="34" charset="0"/>
              </a:rPr>
              <a:t>Inaki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Rañó</a:t>
            </a:r>
            <a:r>
              <a:rPr lang="en-US" sz="1200" dirty="0">
                <a:latin typeface="Arial" panose="020B0604020202020204" pitchFamily="34" charset="0"/>
                <a:cs typeface="Arial" panose="020B0604020202020204" pitchFamily="34" charset="0"/>
              </a:rPr>
              <a:t> (now U Southern Denmark), W. Paul Boyce (now UNSW), Anthony Lindsay, </a:t>
            </a:r>
            <a:r>
              <a:rPr lang="en-US" sz="1200" dirty="0" err="1">
                <a:latin typeface="Arial" panose="020B0604020202020204" pitchFamily="34" charset="0"/>
                <a:cs typeface="Arial" panose="020B0604020202020204" pitchFamily="34" charset="0"/>
              </a:rPr>
              <a:t>Girijesh</a:t>
            </a:r>
            <a:r>
              <a:rPr lang="en-US" sz="1200" dirty="0">
                <a:latin typeface="Arial" panose="020B0604020202020204" pitchFamily="34" charset="0"/>
                <a:cs typeface="Arial" panose="020B0604020202020204" pitchFamily="34" charset="0"/>
              </a:rPr>
              <a:t> Prasad, Brendan </a:t>
            </a:r>
            <a:r>
              <a:rPr lang="en-US" sz="1200" dirty="0" err="1">
                <a:latin typeface="Arial" panose="020B0604020202020204" pitchFamily="34" charset="0"/>
                <a:cs typeface="Arial" panose="020B0604020202020204" pitchFamily="34" charset="0"/>
              </a:rPr>
              <a:t>Lenfesty</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University College London, UK</a:t>
            </a:r>
          </a:p>
          <a:p>
            <a:pPr marL="285750" indent="-285750">
              <a:buFont typeface="Arial" panose="020B0604020202020204" pitchFamily="34" charset="0"/>
              <a:buChar char="•"/>
            </a:pPr>
            <a:r>
              <a:rPr lang="en-US" sz="1200" dirty="0" err="1">
                <a:latin typeface="Arial" panose="020B0604020202020204" pitchFamily="34" charset="0"/>
                <a:cs typeface="Arial" panose="020B0604020202020204" pitchFamily="34" charset="0"/>
              </a:rPr>
              <a:t>Ritwik</a:t>
            </a:r>
            <a:r>
              <a:rPr lang="en-US" sz="1200" dirty="0">
                <a:latin typeface="Arial" panose="020B0604020202020204" pitchFamily="34" charset="0"/>
                <a:cs typeface="Arial" panose="020B0604020202020204" pitchFamily="34" charset="0"/>
              </a:rPr>
              <a:t> Niyogi (now MediaTek Research)</a:t>
            </a:r>
          </a:p>
          <a:p>
            <a:r>
              <a:rPr lang="en-US" sz="1200" b="1" dirty="0">
                <a:latin typeface="Arial" panose="020B0604020202020204" pitchFamily="34" charset="0"/>
                <a:cs typeface="Arial" panose="020B0604020202020204" pitchFamily="34" charset="0"/>
              </a:rPr>
              <a:t>National University of Ireland Galway, Ireland</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Denis </a:t>
            </a:r>
            <a:r>
              <a:rPr lang="en-US" sz="1200" dirty="0" err="1">
                <a:latin typeface="Arial" panose="020B0604020202020204" pitchFamily="34" charset="0"/>
                <a:cs typeface="Arial" panose="020B0604020202020204" pitchFamily="34" charset="0"/>
              </a:rPr>
              <a:t>O’Hora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Arkady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Zgonnikov</a:t>
            </a:r>
            <a:r>
              <a:rPr lang="en-US" sz="1200" dirty="0">
                <a:latin typeface="Arial" panose="020B0604020202020204" pitchFamily="34" charset="0"/>
                <a:cs typeface="Arial" panose="020B0604020202020204" pitchFamily="34" charset="0"/>
              </a:rPr>
              <a:t> (now Delft U of Technology), Petri </a:t>
            </a:r>
            <a:r>
              <a:rPr lang="en-US" sz="1200" dirty="0" err="1">
                <a:latin typeface="Arial" panose="020B0604020202020204" pitchFamily="34" charset="0"/>
                <a:cs typeface="Arial" panose="020B0604020202020204" pitchFamily="34" charset="0"/>
              </a:rPr>
              <a:t>Piiroinen</a:t>
            </a:r>
            <a:r>
              <a:rPr lang="en-US" sz="1200" dirty="0">
                <a:latin typeface="Arial" panose="020B0604020202020204" pitchFamily="34" charset="0"/>
                <a:cs typeface="Arial" panose="020B0604020202020204" pitchFamily="34" charset="0"/>
              </a:rPr>
              <a:t> (now Chalmers U Technology)</a:t>
            </a:r>
          </a:p>
          <a:p>
            <a:r>
              <a:rPr lang="en-US" sz="1200" b="1" dirty="0" err="1">
                <a:latin typeface="Arial" panose="020B0604020202020204" pitchFamily="34" charset="0"/>
                <a:cs typeface="Arial" panose="020B0604020202020204" pitchFamily="34" charset="0"/>
              </a:rPr>
              <a:t>Technische</a:t>
            </a:r>
            <a:r>
              <a:rPr lang="en-US" sz="1200" b="1" dirty="0">
                <a:latin typeface="Arial" panose="020B0604020202020204" pitchFamily="34" charset="0"/>
                <a:cs typeface="Arial" panose="020B0604020202020204" pitchFamily="34" charset="0"/>
              </a:rPr>
              <a:t> Universität Dresden, Germany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Martin </a:t>
            </a:r>
            <a:r>
              <a:rPr lang="en-US" sz="1200" dirty="0" err="1">
                <a:latin typeface="Arial" panose="020B0604020202020204" pitchFamily="34" charset="0"/>
                <a:cs typeface="Arial" panose="020B0604020202020204" pitchFamily="34" charset="0"/>
              </a:rPr>
              <a:t>Schoemann</a:t>
            </a:r>
            <a:r>
              <a:rPr lang="en-US" sz="1200" dirty="0">
                <a:latin typeface="Arial" panose="020B0604020202020204" pitchFamily="34" charset="0"/>
                <a:cs typeface="Arial" panose="020B0604020202020204" pitchFamily="34" charset="0"/>
              </a:rPr>
              <a:t>, Stefan </a:t>
            </a:r>
            <a:r>
              <a:rPr lang="en-US" sz="1200" dirty="0" err="1">
                <a:latin typeface="Arial" panose="020B0604020202020204" pitchFamily="34" charset="0"/>
                <a:cs typeface="Arial" panose="020B0604020202020204" pitchFamily="34" charset="0"/>
              </a:rPr>
              <a:t>Scherbaum</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University of Wolverhampton, UK</a:t>
            </a:r>
          </a:p>
          <a:p>
            <a:pPr marL="285750" indent="-285750">
              <a:buFont typeface="Arial" panose="020B0604020202020204" pitchFamily="34" charset="0"/>
              <a:buChar char="•"/>
            </a:pPr>
            <a:r>
              <a:rPr lang="en-US" sz="1200" dirty="0" err="1">
                <a:latin typeface="Arial" panose="020B0604020202020204" pitchFamily="34" charset="0"/>
                <a:cs typeface="Arial" panose="020B0604020202020204" pitchFamily="34" charset="0"/>
              </a:rPr>
              <a:t>Shufan</a:t>
            </a:r>
            <a:r>
              <a:rPr lang="en-US" sz="1200" dirty="0">
                <a:latin typeface="Arial" panose="020B0604020202020204" pitchFamily="34" charset="0"/>
                <a:cs typeface="Arial" panose="020B0604020202020204" pitchFamily="34" charset="0"/>
              </a:rPr>
              <a:t> Yang (now U Glasgow)</a:t>
            </a:r>
          </a:p>
          <a:p>
            <a:r>
              <a:rPr lang="en-US" sz="1200" b="1" dirty="0" err="1">
                <a:latin typeface="Arial" panose="020B0604020202020204" pitchFamily="34" charset="0"/>
                <a:cs typeface="Arial" panose="020B0604020202020204" pitchFamily="34" charset="0"/>
              </a:rPr>
              <a:t>Institut</a:t>
            </a:r>
            <a:r>
              <a:rPr lang="en-US" sz="1200" b="1" dirty="0">
                <a:latin typeface="Arial" panose="020B0604020202020204" pitchFamily="34" charset="0"/>
                <a:cs typeface="Arial" panose="020B0604020202020204" pitchFamily="34" charset="0"/>
              </a:rPr>
              <a:t> des </a:t>
            </a:r>
            <a:r>
              <a:rPr lang="en-US" sz="1200" b="1" dirty="0" err="1">
                <a:latin typeface="Arial" panose="020B0604020202020204" pitchFamily="34" charset="0"/>
                <a:cs typeface="Arial" panose="020B0604020202020204" pitchFamily="34" charset="0"/>
              </a:rPr>
              <a:t>Systèmes</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Intelligents</a:t>
            </a:r>
            <a:r>
              <a:rPr lang="en-US" sz="1200" b="1" dirty="0">
                <a:latin typeface="Arial" panose="020B0604020202020204" pitchFamily="34" charset="0"/>
                <a:cs typeface="Arial" panose="020B0604020202020204" pitchFamily="34" charset="0"/>
              </a:rPr>
              <a:t> et de </a:t>
            </a:r>
            <a:r>
              <a:rPr lang="en-US" sz="1200" b="1" dirty="0" err="1">
                <a:latin typeface="Arial" panose="020B0604020202020204" pitchFamily="34" charset="0"/>
                <a:cs typeface="Arial" panose="020B0604020202020204" pitchFamily="34" charset="0"/>
              </a:rPr>
              <a:t>Robotique</a:t>
            </a:r>
            <a:r>
              <a:rPr lang="en-US" sz="1200" b="1"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Université</a:t>
            </a:r>
            <a:r>
              <a:rPr lang="en-US" sz="1200" b="1" dirty="0">
                <a:latin typeface="Arial" panose="020B0604020202020204" pitchFamily="34" charset="0"/>
                <a:cs typeface="Arial" panose="020B0604020202020204" pitchFamily="34" charset="0"/>
              </a:rPr>
              <a:t> Pierre et Marie Curie, France</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Mehdi </a:t>
            </a:r>
            <a:r>
              <a:rPr lang="en-US" sz="1200" dirty="0" err="1">
                <a:latin typeface="Arial" panose="020B0604020202020204" pitchFamily="34" charset="0"/>
                <a:cs typeface="Arial" panose="020B0604020202020204" pitchFamily="34" charset="0"/>
              </a:rPr>
              <a:t>Khamassi</a:t>
            </a:r>
            <a:r>
              <a:rPr lang="en-US" sz="1200" dirty="0">
                <a:latin typeface="Arial" panose="020B0604020202020204" pitchFamily="34" charset="0"/>
                <a:cs typeface="Arial" panose="020B0604020202020204" pitchFamily="34" charset="0"/>
              </a:rPr>
              <a:t> (now ISIR, Sorbonne </a:t>
            </a:r>
            <a:r>
              <a:rPr lang="en-US" sz="1200" dirty="0" err="1">
                <a:latin typeface="Arial" panose="020B0604020202020204" pitchFamily="34" charset="0"/>
                <a:cs typeface="Arial" panose="020B0604020202020204" pitchFamily="34" charset="0"/>
              </a:rPr>
              <a:t>Université</a:t>
            </a:r>
            <a:r>
              <a:rPr lang="en-US" sz="1200" dirty="0">
                <a:latin typeface="Arial" panose="020B0604020202020204" pitchFamily="34" charset="0"/>
                <a:cs typeface="Arial" panose="020B0604020202020204" pitchFamily="34" charset="0"/>
              </a:rPr>
              <a:t>)</a:t>
            </a:r>
          </a:p>
          <a:p>
            <a:r>
              <a:rPr lang="en-US" sz="1200" b="1" dirty="0">
                <a:latin typeface="Arial" panose="020B0604020202020204" pitchFamily="34" charset="0"/>
                <a:cs typeface="Arial" panose="020B0604020202020204" pitchFamily="34" charset="0"/>
              </a:rPr>
              <a:t>University of Southern Denmark</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Angelo </a:t>
            </a:r>
            <a:r>
              <a:rPr lang="en-US" sz="1200" dirty="0" err="1">
                <a:latin typeface="Arial" panose="020B0604020202020204" pitchFamily="34" charset="0"/>
                <a:cs typeface="Arial" panose="020B0604020202020204" pitchFamily="34" charset="0"/>
              </a:rPr>
              <a:t>Basteris</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Inaki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Rañó</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Trinity College Dublin, Ireland</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Redmond O’Connell</a:t>
            </a:r>
          </a:p>
          <a:p>
            <a:r>
              <a:rPr lang="en-US" sz="1200" b="1" dirty="0">
                <a:latin typeface="Arial" panose="020B0604020202020204" pitchFamily="34" charset="0"/>
                <a:cs typeface="Arial" panose="020B0604020202020204" pitchFamily="34" charset="0"/>
              </a:rPr>
              <a:t>University College Dublin, Ireland</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Simon Kelly</a:t>
            </a:r>
          </a:p>
          <a:p>
            <a:r>
              <a:rPr lang="en-US" sz="1200" b="1" dirty="0">
                <a:latin typeface="Arial" panose="020B0604020202020204" pitchFamily="34" charset="0"/>
                <a:cs typeface="Arial" panose="020B0604020202020204" pitchFamily="34" charset="0"/>
              </a:rPr>
              <a:t>Beijing Normal University, China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Da-Hui Wang</a:t>
            </a:r>
          </a:p>
          <a:p>
            <a:r>
              <a:rPr lang="en-US" sz="1200" b="1" dirty="0">
                <a:latin typeface="Arial" panose="020B0604020202020204" pitchFamily="34" charset="0"/>
                <a:cs typeface="Arial" panose="020B0604020202020204" pitchFamily="34" charset="0"/>
              </a:rPr>
              <a:t>Brandeis University, USA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Xiao-Jing Wang (now New York U)</a:t>
            </a:r>
          </a:p>
          <a:p>
            <a:r>
              <a:rPr lang="en-US" sz="1200" b="1" dirty="0">
                <a:latin typeface="Arial" panose="020B0604020202020204" pitchFamily="34" charset="0"/>
                <a:cs typeface="Arial" panose="020B0604020202020204" pitchFamily="34" charset="0"/>
              </a:rPr>
              <a:t>University of Texas at Austin, USA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Alexander </a:t>
            </a:r>
            <a:r>
              <a:rPr lang="en-US" sz="1200" dirty="0" err="1">
                <a:latin typeface="Arial" panose="020B0604020202020204" pitchFamily="34" charset="0"/>
                <a:cs typeface="Arial" panose="020B0604020202020204" pitchFamily="34" charset="0"/>
              </a:rPr>
              <a:t>Huk</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Columbia University, USA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Michael </a:t>
            </a:r>
            <a:r>
              <a:rPr lang="en-US" sz="1200" dirty="0" err="1">
                <a:latin typeface="Arial" panose="020B0604020202020204" pitchFamily="34" charset="0"/>
                <a:cs typeface="Arial" panose="020B0604020202020204" pitchFamily="34" charset="0"/>
              </a:rPr>
              <a:t>Shadlen</a:t>
            </a: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Princeton University, USA</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Philip Holmes, Jonathan Cohen, Philip </a:t>
            </a:r>
            <a:r>
              <a:rPr lang="en-US" sz="1200" dirty="0" err="1">
                <a:latin typeface="Arial" panose="020B0604020202020204" pitchFamily="34" charset="0"/>
                <a:cs typeface="Arial" panose="020B0604020202020204" pitchFamily="34" charset="0"/>
              </a:rPr>
              <a:t>Eckhoff</a:t>
            </a:r>
            <a:r>
              <a:rPr lang="en-US" sz="1200" dirty="0">
                <a:latin typeface="Arial" panose="020B0604020202020204" pitchFamily="34" charset="0"/>
                <a:cs typeface="Arial" panose="020B0604020202020204" pitchFamily="34" charset="0"/>
              </a:rPr>
              <a:t>, Juan Gao, Xiang Zhou, Stephanie Goldfarb</a:t>
            </a:r>
          </a:p>
          <a:p>
            <a:endParaRPr lang="en-US" sz="1600" dirty="0">
              <a:latin typeface="Arial" panose="020B0604020202020204" pitchFamily="34" charset="0"/>
              <a:cs typeface="Arial" panose="020B0604020202020204" pitchFamily="34" charset="0"/>
            </a:endParaRPr>
          </a:p>
          <a:p>
            <a:r>
              <a:rPr lang="en-US" sz="1600" b="1" u="sng" dirty="0">
                <a:solidFill>
                  <a:srgbClr val="C00000"/>
                </a:solidFill>
                <a:latin typeface="Arial" panose="020B0604020202020204" pitchFamily="34" charset="0"/>
                <a:cs typeface="Arial" panose="020B0604020202020204" pitchFamily="34" charset="0"/>
              </a:rPr>
              <a:t>Funding</a:t>
            </a:r>
          </a:p>
          <a:p>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ASUR, Royal Society, US-Ireland (HSC R&amp;D, &amp; MRC), Ulster University (DfE), BBSRC</a:t>
            </a:r>
          </a:p>
        </p:txBody>
      </p:sp>
      <p:sp>
        <p:nvSpPr>
          <p:cNvPr id="2" name="TextBox 1">
            <a:extLst>
              <a:ext uri="{FF2B5EF4-FFF2-40B4-BE49-F238E27FC236}">
                <a16:creationId xmlns:a16="http://schemas.microsoft.com/office/drawing/2014/main" id="{A4C30668-71DB-7442-ACFF-B37335312325}"/>
              </a:ext>
            </a:extLst>
          </p:cNvPr>
          <p:cNvSpPr txBox="1"/>
          <p:nvPr/>
        </p:nvSpPr>
        <p:spPr>
          <a:xfrm>
            <a:off x="5429406" y="162580"/>
            <a:ext cx="3562194" cy="523220"/>
          </a:xfrm>
          <a:prstGeom prst="rect">
            <a:avLst/>
          </a:prstGeom>
          <a:solidFill>
            <a:srgbClr val="FFFF00"/>
          </a:solidFill>
          <a:ln w="50800" cap="flat">
            <a:solidFill>
              <a:schemeClr val="tx1"/>
            </a:solidFill>
          </a:ln>
        </p:spPr>
        <p:txBody>
          <a:bodyPr wrap="none" rtlCol="0">
            <a:spAutoFit/>
          </a:bodyPr>
          <a:lstStyle/>
          <a:p>
            <a:r>
              <a:rPr lang="en-US" sz="2800" b="1" dirty="0">
                <a:solidFill>
                  <a:srgbClr val="7030A0"/>
                </a:solidFill>
                <a:highlight>
                  <a:srgbClr val="FFFF00"/>
                </a:highlight>
                <a:latin typeface="Arial" panose="020B0604020202020204" pitchFamily="34" charset="0"/>
                <a:cs typeface="Arial" panose="020B0604020202020204" pitchFamily="34" charset="0"/>
              </a:rPr>
              <a:t>Acknowledgements</a:t>
            </a:r>
          </a:p>
        </p:txBody>
      </p:sp>
      <p:pic>
        <p:nvPicPr>
          <p:cNvPr id="4" name="Picture 4" descr="Image result for deep pondering">
            <a:extLst>
              <a:ext uri="{FF2B5EF4-FFF2-40B4-BE49-F238E27FC236}">
                <a16:creationId xmlns:a16="http://schemas.microsoft.com/office/drawing/2014/main" id="{9B00A084-5F11-3E4A-B64C-8CF8B5246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239000" y="3847376"/>
            <a:ext cx="1706360" cy="2844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brain transparent background">
            <a:extLst>
              <a:ext uri="{FF2B5EF4-FFF2-40B4-BE49-F238E27FC236}">
                <a16:creationId xmlns:a16="http://schemas.microsoft.com/office/drawing/2014/main" id="{2168EBC7-1F8D-3D45-AFB7-313975FB8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712" y="4063425"/>
            <a:ext cx="809688" cy="584775"/>
          </a:xfrm>
          <a:prstGeom prst="rect">
            <a:avLst/>
          </a:prstGeom>
          <a:noFill/>
          <a:scene3d>
            <a:camera prst="orthographicFront">
              <a:rot lat="0" lon="0" rev="1800000"/>
            </a:camera>
            <a:lightRig rig="threePt" dir="t"/>
          </a:scene3d>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635DAB10-7E8A-9446-BB79-95B2C8C8B337}"/>
              </a:ext>
            </a:extLst>
          </p:cNvPr>
          <p:cNvSpPr/>
          <p:nvPr/>
        </p:nvSpPr>
        <p:spPr>
          <a:xfrm>
            <a:off x="7573760" y="4267200"/>
            <a:ext cx="4624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0" name="Oval 19">
            <a:extLst>
              <a:ext uri="{FF2B5EF4-FFF2-40B4-BE49-F238E27FC236}">
                <a16:creationId xmlns:a16="http://schemas.microsoft.com/office/drawing/2014/main" id="{5ED64353-065D-5946-BB93-9B1ECC48141A}"/>
              </a:ext>
            </a:extLst>
          </p:cNvPr>
          <p:cNvSpPr/>
          <p:nvPr/>
        </p:nvSpPr>
        <p:spPr>
          <a:xfrm>
            <a:off x="7878560" y="4038600"/>
            <a:ext cx="46240" cy="45719"/>
          </a:xfrm>
          <a:prstGeom prst="ellipse">
            <a:avLst/>
          </a:prstGeom>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1" name="Oval 20">
            <a:extLst>
              <a:ext uri="{FF2B5EF4-FFF2-40B4-BE49-F238E27FC236}">
                <a16:creationId xmlns:a16="http://schemas.microsoft.com/office/drawing/2014/main" id="{F7F82993-B80A-B146-9BC7-7D744A9974E9}"/>
              </a:ext>
            </a:extLst>
          </p:cNvPr>
          <p:cNvSpPr/>
          <p:nvPr/>
        </p:nvSpPr>
        <p:spPr>
          <a:xfrm>
            <a:off x="7901681" y="4191000"/>
            <a:ext cx="46240" cy="45719"/>
          </a:xfrm>
          <a:prstGeom prst="ellipse">
            <a:avLst/>
          </a:prstGeom>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11" name="Elbow Connector 10">
            <a:extLst>
              <a:ext uri="{FF2B5EF4-FFF2-40B4-BE49-F238E27FC236}">
                <a16:creationId xmlns:a16="http://schemas.microsoft.com/office/drawing/2014/main" id="{22389B67-D7E9-6D4A-8EA3-6A8519823A7A}"/>
              </a:ext>
            </a:extLst>
          </p:cNvPr>
          <p:cNvCxnSpPr>
            <a:cxnSpLocks/>
          </p:cNvCxnSpPr>
          <p:nvPr/>
        </p:nvCxnSpPr>
        <p:spPr>
          <a:xfrm rot="5400000" flipH="1" flipV="1">
            <a:off x="7903354" y="4060047"/>
            <a:ext cx="119093" cy="228600"/>
          </a:xfrm>
          <a:prstGeom prst="bentConnector2">
            <a:avLst/>
          </a:prstGeom>
          <a:ln w="19050"/>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11A34515-5081-9045-AF79-42E9B908EE93}"/>
              </a:ext>
            </a:extLst>
          </p:cNvPr>
          <p:cNvCxnSpPr>
            <a:cxnSpLocks/>
          </p:cNvCxnSpPr>
          <p:nvPr/>
        </p:nvCxnSpPr>
        <p:spPr>
          <a:xfrm rot="5400000" flipH="1" flipV="1">
            <a:off x="7842802" y="4190594"/>
            <a:ext cx="6204" cy="299408"/>
          </a:xfrm>
          <a:prstGeom prst="bentConnector4">
            <a:avLst>
              <a:gd name="adj1" fmla="val -1374194"/>
              <a:gd name="adj2" fmla="val 27071"/>
            </a:avLst>
          </a:prstGeom>
          <a:ln w="19050"/>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A0BE4B64-CE81-BE42-80C7-1CB9D42154AB}"/>
              </a:ext>
            </a:extLst>
          </p:cNvPr>
          <p:cNvCxnSpPr>
            <a:cxnSpLocks/>
          </p:cNvCxnSpPr>
          <p:nvPr/>
        </p:nvCxnSpPr>
        <p:spPr>
          <a:xfrm rot="5400000" flipH="1" flipV="1">
            <a:off x="7716573" y="4018228"/>
            <a:ext cx="171507" cy="212252"/>
          </a:xfrm>
          <a:prstGeom prst="bentConnector3">
            <a:avLst>
              <a:gd name="adj1" fmla="val -133289"/>
            </a:avLst>
          </a:prstGeom>
          <a:ln w="19050"/>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8B182B3-39BB-504D-924B-EE302A50FDED}"/>
              </a:ext>
            </a:extLst>
          </p:cNvPr>
          <p:cNvSpPr/>
          <p:nvPr/>
        </p:nvSpPr>
        <p:spPr>
          <a:xfrm>
            <a:off x="7649960" y="4373881"/>
            <a:ext cx="4624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36" name="Elbow Connector 35">
            <a:extLst>
              <a:ext uri="{FF2B5EF4-FFF2-40B4-BE49-F238E27FC236}">
                <a16:creationId xmlns:a16="http://schemas.microsoft.com/office/drawing/2014/main" id="{B9307FEE-71EB-9349-8966-F359C6337CD5}"/>
              </a:ext>
            </a:extLst>
          </p:cNvPr>
          <p:cNvCxnSpPr>
            <a:cxnSpLocks/>
          </p:cNvCxnSpPr>
          <p:nvPr/>
        </p:nvCxnSpPr>
        <p:spPr>
          <a:xfrm rot="5400000" flipH="1" flipV="1">
            <a:off x="7817985" y="4038548"/>
            <a:ext cx="6204" cy="299408"/>
          </a:xfrm>
          <a:prstGeom prst="bentConnector4">
            <a:avLst>
              <a:gd name="adj1" fmla="val -2322308"/>
              <a:gd name="adj2" fmla="val 34215"/>
            </a:avLst>
          </a:prstGeom>
          <a:ln w="19050"/>
          <a:scene3d>
            <a:camera prst="orthographicFront">
              <a:rot lat="0" lon="0" rev="2700000"/>
            </a:camera>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7476" y="325138"/>
            <a:ext cx="2819618" cy="523220"/>
          </a:xfrm>
          <a:prstGeom prst="rect">
            <a:avLst/>
          </a:prstGeom>
          <a:noFill/>
        </p:spPr>
        <p:txBody>
          <a:bodyPr wrap="none" rtlCol="0">
            <a:spAutoFit/>
          </a:bodyPr>
          <a:lstStyle/>
          <a:p>
            <a:r>
              <a:rPr lang="en-GB" sz="2800" b="1" dirty="0"/>
              <a:t>Neural recordings</a:t>
            </a:r>
          </a:p>
        </p:txBody>
      </p:sp>
      <p:sp>
        <p:nvSpPr>
          <p:cNvPr id="3" name="TextBox 2"/>
          <p:cNvSpPr txBox="1"/>
          <p:nvPr/>
        </p:nvSpPr>
        <p:spPr>
          <a:xfrm>
            <a:off x="394855" y="1539421"/>
            <a:ext cx="5264006" cy="4801314"/>
          </a:xfrm>
          <a:prstGeom prst="rect">
            <a:avLst/>
          </a:prstGeom>
          <a:noFill/>
        </p:spPr>
        <p:txBody>
          <a:bodyPr wrap="square" rtlCol="0">
            <a:spAutoFit/>
          </a:bodyPr>
          <a:lstStyle/>
          <a:p>
            <a:pPr marL="285750" indent="-285750">
              <a:buFont typeface="Arial" panose="020B0604020202020204" pitchFamily="34" charset="0"/>
              <a:buChar char="•"/>
            </a:pPr>
            <a:r>
              <a:rPr lang="en-GB" dirty="0"/>
              <a:t>Local field potential </a:t>
            </a:r>
          </a:p>
          <a:p>
            <a:r>
              <a:rPr lang="en-GB" dirty="0"/>
              <a:t>(LFP; electrical field in extracellular space)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Electrical signals from electroencephalogram (EEG)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dirty="0"/>
              <a:t>	</a:t>
            </a:r>
          </a:p>
          <a:p>
            <a:r>
              <a:rPr lang="en-GB" dirty="0"/>
              <a:t>	(Or magnetic signals with MEG)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Functional MRI (fMRI) BOLD signals</a:t>
            </a:r>
          </a:p>
          <a:p>
            <a:r>
              <a:rPr lang="en-GB" sz="1200" i="1" dirty="0"/>
              <a:t>          </a:t>
            </a:r>
            <a:r>
              <a:rPr lang="en-GB" sz="1200" i="1" dirty="0" err="1"/>
              <a:t>Heeger</a:t>
            </a:r>
            <a:r>
              <a:rPr lang="en-GB" sz="1200" i="1" dirty="0"/>
              <a:t> and </a:t>
            </a:r>
            <a:r>
              <a:rPr lang="en-GB" sz="1200" i="1" dirty="0" err="1"/>
              <a:t>Ress</a:t>
            </a:r>
            <a:r>
              <a:rPr lang="en-GB" sz="1200" i="1" dirty="0"/>
              <a:t>, Nat. Rev. </a:t>
            </a:r>
            <a:r>
              <a:rPr lang="en-GB" sz="1200" i="1" dirty="0" err="1"/>
              <a:t>Neurosci</a:t>
            </a:r>
            <a:r>
              <a:rPr lang="en-GB" sz="1200" i="1" dirty="0"/>
              <a:t>., 2002.</a:t>
            </a:r>
          </a:p>
          <a:p>
            <a:endParaRPr lang="en-GB" sz="1200" i="1" dirty="0"/>
          </a:p>
          <a:p>
            <a:r>
              <a:rPr lang="en-GB" sz="1200" i="1" dirty="0"/>
              <a:t>	</a:t>
            </a:r>
            <a:r>
              <a:rPr lang="en-GB" sz="1400" dirty="0"/>
              <a:t>BOLD: Blood oxygen level dependent</a:t>
            </a:r>
            <a:endParaRPr lang="en-GB" sz="1200" i="1" dirty="0"/>
          </a:p>
        </p:txBody>
      </p:sp>
      <p:pic>
        <p:nvPicPr>
          <p:cNvPr id="2050" name="Picture 2" descr="File:Electroencephalogram figHe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860" y="2567633"/>
            <a:ext cx="1354239" cy="17381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Electroencephalogram fig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147" y="2793372"/>
            <a:ext cx="1930740" cy="15124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66773" y="3890286"/>
            <a:ext cx="4024049" cy="276999"/>
          </a:xfrm>
          <a:prstGeom prst="rect">
            <a:avLst/>
          </a:prstGeom>
        </p:spPr>
        <p:txBody>
          <a:bodyPr wrap="square">
            <a:spAutoFit/>
          </a:bodyPr>
          <a:lstStyle/>
          <a:p>
            <a:r>
              <a:rPr lang="en-GB" sz="1200" i="1" dirty="0"/>
              <a:t>http://www.scholarpedia.org/article/Electroencephalogram</a:t>
            </a:r>
          </a:p>
        </p:txBody>
      </p:sp>
      <p:pic>
        <p:nvPicPr>
          <p:cNvPr id="2054" name="Picture 6" descr="http://lifesciences.ieee.org/images/newsletter/apr2012/thakor_03_l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514" y="976358"/>
            <a:ext cx="2611773" cy="15784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431376.r76.cf2.rackcdn.com/414/fnins-02-037/image_m/fnins-02-037-g0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3998" y="976358"/>
            <a:ext cx="3240002" cy="12981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nature.com/nrn/journal/v3/n2/images/nrn730-i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3997" y="4717460"/>
            <a:ext cx="1620001" cy="2027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24.media.tumblr.com/bb80c9ce18bc4aaf7e25728d58e8e8b8/tumblr_n0gwxtSN861rknb89o1_40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6400" y="5087294"/>
            <a:ext cx="1714500" cy="11096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6609" y="2516373"/>
            <a:ext cx="3865943" cy="276999"/>
          </a:xfrm>
          <a:prstGeom prst="rect">
            <a:avLst/>
          </a:prstGeom>
        </p:spPr>
        <p:txBody>
          <a:bodyPr wrap="square">
            <a:spAutoFit/>
          </a:bodyPr>
          <a:lstStyle/>
          <a:p>
            <a:r>
              <a:rPr lang="en-GB" sz="1200" i="1" dirty="0"/>
              <a:t>http://www.scholarpedia.org/article/Local_field_potential</a:t>
            </a:r>
          </a:p>
        </p:txBody>
      </p:sp>
      <p:sp>
        <p:nvSpPr>
          <p:cNvPr id="6" name="Rectangle 5"/>
          <p:cNvSpPr/>
          <p:nvPr/>
        </p:nvSpPr>
        <p:spPr>
          <a:xfrm>
            <a:off x="740858" y="6335456"/>
            <a:ext cx="4572000" cy="276999"/>
          </a:xfrm>
          <a:prstGeom prst="rect">
            <a:avLst/>
          </a:prstGeom>
        </p:spPr>
        <p:txBody>
          <a:bodyPr>
            <a:spAutoFit/>
          </a:bodyPr>
          <a:lstStyle/>
          <a:p>
            <a:r>
              <a:rPr lang="en-GB" sz="1200" dirty="0"/>
              <a:t>http://en.wikipedia.org/wiki/Blood-oxygen-level_dependent</a:t>
            </a:r>
          </a:p>
        </p:txBody>
      </p:sp>
    </p:spTree>
    <p:extLst>
      <p:ext uri="{BB962C8B-B14F-4D97-AF65-F5344CB8AC3E}">
        <p14:creationId xmlns:p14="http://schemas.microsoft.com/office/powerpoint/2010/main" val="4139127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09600"/>
            <a:ext cx="7924800" cy="5693866"/>
          </a:xfrm>
          <a:prstGeom prst="rect">
            <a:avLst/>
          </a:prstGeom>
          <a:noFill/>
        </p:spPr>
        <p:txBody>
          <a:bodyPr wrap="square" rtlCol="0">
            <a:spAutoFit/>
          </a:bodyPr>
          <a:lstStyle/>
          <a:p>
            <a:pPr marL="342900" indent="-342900" algn="just">
              <a:buFont typeface="Arial" panose="020B0604020202020204" pitchFamily="34" charset="0"/>
              <a:buChar char="•"/>
            </a:pPr>
            <a:r>
              <a:rPr lang="en-GB" sz="2800" dirty="0">
                <a:latin typeface="Arial" panose="020B0604020202020204" pitchFamily="34" charset="0"/>
                <a:cs typeface="Arial" panose="020B0604020202020204" pitchFamily="34" charset="0"/>
              </a:rPr>
              <a:t>Computationally, firing-rate models are more efficient – do not have to simulate every single neuronal spiking. Just treat activity as continuous function and averaged over population of neurons.</a:t>
            </a:r>
          </a:p>
          <a:p>
            <a:pPr algn="just"/>
            <a:endParaRPr lang="en-GB"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GB" sz="2800" dirty="0">
                <a:latin typeface="Arial" panose="020B0604020202020204" pitchFamily="34" charset="0"/>
                <a:cs typeface="Arial" panose="020B0604020202020204" pitchFamily="34" charset="0"/>
              </a:rPr>
              <a:t>Firing-rate network models can be analytically tractable, and hence more conducive for analytical understanding of network behaviour, and hence cognitive processes. </a:t>
            </a:r>
          </a:p>
          <a:p>
            <a:pPr marL="342900" indent="-342900" algn="just">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GB" sz="2800" dirty="0">
                <a:latin typeface="Arial" panose="020B0604020202020204" pitchFamily="34" charset="0"/>
                <a:cs typeface="Arial" panose="020B0604020202020204" pitchFamily="34" charset="0"/>
              </a:rPr>
              <a:t>Firing-rate models are used in most artificial neural networks including deep learning.</a:t>
            </a:r>
          </a:p>
        </p:txBody>
      </p:sp>
    </p:spTree>
    <p:extLst>
      <p:ext uri="{BB962C8B-B14F-4D97-AF65-F5344CB8AC3E}">
        <p14:creationId xmlns:p14="http://schemas.microsoft.com/office/powerpoint/2010/main" val="229836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1985058" y="2071512"/>
                <a:ext cx="2353208" cy="618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rgbClr val="0070C0"/>
                              </a:solidFill>
                              <a:latin typeface="Cambria Math" panose="02040503050406030204" pitchFamily="18" charset="0"/>
                              <a:ea typeface="Cambria Math"/>
                            </a:rPr>
                          </m:ctrlPr>
                        </m:sSubPr>
                        <m:e>
                          <m:r>
                            <a:rPr lang="en-GB" b="1" i="1" smtClean="0">
                              <a:solidFill>
                                <a:srgbClr val="0070C0"/>
                              </a:solidFill>
                              <a:latin typeface="Cambria Math"/>
                              <a:ea typeface="Cambria Math"/>
                            </a:rPr>
                            <m:t>𝝉</m:t>
                          </m:r>
                        </m:e>
                        <m:sub>
                          <m:r>
                            <a:rPr lang="en-GB" b="1" i="1">
                              <a:solidFill>
                                <a:srgbClr val="0070C0"/>
                              </a:solidFill>
                              <a:latin typeface="Cambria Math"/>
                              <a:ea typeface="Cambria Math"/>
                            </a:rPr>
                            <m:t>𝒊</m:t>
                          </m:r>
                        </m:sub>
                      </m:sSub>
                      <m:f>
                        <m:fPr>
                          <m:ctrlPr>
                            <a:rPr lang="en-GB" b="1" i="1" smtClean="0">
                              <a:solidFill>
                                <a:srgbClr val="0070C0"/>
                              </a:solidFill>
                              <a:latin typeface="Cambria Math" panose="02040503050406030204" pitchFamily="18" charset="0"/>
                              <a:ea typeface="Cambria Math"/>
                            </a:rPr>
                          </m:ctrlPr>
                        </m:fPr>
                        <m:num>
                          <m:r>
                            <a:rPr lang="en-GB" b="1" i="1" smtClean="0">
                              <a:solidFill>
                                <a:srgbClr val="0070C0"/>
                              </a:solidFill>
                              <a:latin typeface="Cambria Math"/>
                              <a:ea typeface="Cambria Math"/>
                            </a:rPr>
                            <m:t>𝒅</m:t>
                          </m:r>
                          <m:sSub>
                            <m:sSubPr>
                              <m:ctrlPr>
                                <a:rPr lang="en-GB" b="1" i="1" smtClean="0">
                                  <a:solidFill>
                                    <a:srgbClr val="0070C0"/>
                                  </a:solidFill>
                                  <a:latin typeface="Cambria Math" panose="02040503050406030204" pitchFamily="18" charset="0"/>
                                  <a:ea typeface="Cambria Math"/>
                                </a:rPr>
                              </m:ctrlPr>
                            </m:sSubPr>
                            <m:e>
                              <m:r>
                                <a:rPr lang="en-GB" b="1" i="1" smtClean="0">
                                  <a:solidFill>
                                    <a:srgbClr val="0070C0"/>
                                  </a:solidFill>
                                  <a:latin typeface="Cambria Math"/>
                                  <a:ea typeface="Cambria Math"/>
                                </a:rPr>
                                <m:t>𝒇</m:t>
                              </m:r>
                            </m:e>
                            <m:sub>
                              <m:r>
                                <a:rPr lang="en-GB" b="1" i="1" smtClean="0">
                                  <a:solidFill>
                                    <a:srgbClr val="0070C0"/>
                                  </a:solidFill>
                                  <a:latin typeface="Cambria Math"/>
                                  <a:ea typeface="Cambria Math"/>
                                </a:rPr>
                                <m:t>𝒊</m:t>
                              </m:r>
                            </m:sub>
                          </m:sSub>
                        </m:num>
                        <m:den>
                          <m:r>
                            <a:rPr lang="en-GB" b="1" i="1" smtClean="0">
                              <a:solidFill>
                                <a:srgbClr val="0070C0"/>
                              </a:solidFill>
                              <a:latin typeface="Cambria Math"/>
                              <a:ea typeface="Cambria Math"/>
                            </a:rPr>
                            <m:t>𝒅𝒕</m:t>
                          </m:r>
                        </m:den>
                      </m:f>
                      <m:r>
                        <a:rPr lang="en-GB" b="1" i="1" smtClean="0">
                          <a:solidFill>
                            <a:srgbClr val="0070C0"/>
                          </a:solidFill>
                          <a:latin typeface="Cambria Math"/>
                          <a:ea typeface="Cambria Math"/>
                        </a:rPr>
                        <m:t>=−</m:t>
                      </m:r>
                      <m:sSub>
                        <m:sSubPr>
                          <m:ctrlPr>
                            <a:rPr lang="en-GB" b="1" i="1">
                              <a:solidFill>
                                <a:srgbClr val="0070C0"/>
                              </a:solidFill>
                              <a:latin typeface="Cambria Math" panose="02040503050406030204" pitchFamily="18" charset="0"/>
                              <a:ea typeface="Cambria Math"/>
                            </a:rPr>
                          </m:ctrlPr>
                        </m:sSubPr>
                        <m:e>
                          <m:r>
                            <a:rPr lang="en-GB" b="1" i="1">
                              <a:solidFill>
                                <a:srgbClr val="0070C0"/>
                              </a:solidFill>
                              <a:latin typeface="Cambria Math"/>
                              <a:ea typeface="Cambria Math"/>
                            </a:rPr>
                            <m:t>𝒇</m:t>
                          </m:r>
                        </m:e>
                        <m:sub>
                          <m:r>
                            <a:rPr lang="en-GB" b="1" i="1">
                              <a:solidFill>
                                <a:srgbClr val="0070C0"/>
                              </a:solidFill>
                              <a:latin typeface="Cambria Math"/>
                              <a:ea typeface="Cambria Math"/>
                            </a:rPr>
                            <m:t>𝒊</m:t>
                          </m:r>
                        </m:sub>
                      </m:sSub>
                      <m:r>
                        <a:rPr lang="en-GB" b="1" i="1" smtClean="0">
                          <a:solidFill>
                            <a:srgbClr val="0070C0"/>
                          </a:solidFill>
                          <a:latin typeface="Cambria Math"/>
                          <a:ea typeface="Cambria Math"/>
                        </a:rPr>
                        <m:t>+</m:t>
                      </m:r>
                      <m:sSub>
                        <m:sSubPr>
                          <m:ctrlPr>
                            <a:rPr lang="en-GB" b="1" i="1" smtClean="0">
                              <a:solidFill>
                                <a:srgbClr val="0070C0"/>
                              </a:solidFill>
                              <a:latin typeface="Cambria Math" panose="02040503050406030204" pitchFamily="18" charset="0"/>
                              <a:ea typeface="Cambria Math"/>
                            </a:rPr>
                          </m:ctrlPr>
                        </m:sSubPr>
                        <m:e>
                          <m:r>
                            <a:rPr lang="en-GB" b="1" i="1" smtClean="0">
                              <a:solidFill>
                                <a:srgbClr val="0070C0"/>
                              </a:solidFill>
                              <a:latin typeface="Cambria Math"/>
                              <a:ea typeface="Cambria Math"/>
                            </a:rPr>
                            <m:t>𝑭</m:t>
                          </m:r>
                        </m:e>
                        <m:sub>
                          <m:r>
                            <a:rPr lang="en-GB" b="1" i="1" smtClean="0">
                              <a:solidFill>
                                <a:srgbClr val="0070C0"/>
                              </a:solidFill>
                              <a:latin typeface="Cambria Math"/>
                              <a:ea typeface="Cambria Math"/>
                            </a:rPr>
                            <m:t>𝒊</m:t>
                          </m:r>
                        </m:sub>
                      </m:sSub>
                      <m:r>
                        <a:rPr lang="en-GB" b="1" i="1" smtClean="0">
                          <a:solidFill>
                            <a:srgbClr val="0070C0"/>
                          </a:solidFill>
                          <a:latin typeface="Cambria Math"/>
                          <a:ea typeface="Cambria Math"/>
                        </a:rPr>
                        <m:t>(</m:t>
                      </m:r>
                      <m:sSub>
                        <m:sSubPr>
                          <m:ctrlPr>
                            <a:rPr lang="en-GB" b="1" i="1">
                              <a:solidFill>
                                <a:srgbClr val="0070C0"/>
                              </a:solidFill>
                              <a:latin typeface="Cambria Math" panose="02040503050406030204" pitchFamily="18" charset="0"/>
                              <a:ea typeface="Cambria Math"/>
                            </a:rPr>
                          </m:ctrlPr>
                        </m:sSubPr>
                        <m:e>
                          <m:r>
                            <a:rPr lang="en-GB" b="1" i="1" smtClean="0">
                              <a:solidFill>
                                <a:srgbClr val="0070C0"/>
                              </a:solidFill>
                              <a:latin typeface="Cambria Math"/>
                              <a:ea typeface="Cambria Math"/>
                            </a:rPr>
                            <m:t>𝑰</m:t>
                          </m:r>
                        </m:e>
                        <m:sub>
                          <m:r>
                            <a:rPr lang="en-GB" b="1" i="1">
                              <a:solidFill>
                                <a:srgbClr val="0070C0"/>
                              </a:solidFill>
                              <a:latin typeface="Cambria Math"/>
                              <a:ea typeface="Cambria Math"/>
                            </a:rPr>
                            <m:t>𝒊</m:t>
                          </m:r>
                        </m:sub>
                      </m:sSub>
                      <m:r>
                        <a:rPr lang="en-GB" b="1" i="1" smtClean="0">
                          <a:solidFill>
                            <a:srgbClr val="0070C0"/>
                          </a:solidFill>
                          <a:latin typeface="Cambria Math"/>
                          <a:ea typeface="Cambria Math"/>
                        </a:rPr>
                        <m:t>)</m:t>
                      </m:r>
                    </m:oMath>
                  </m:oMathPara>
                </a14:m>
                <a:endParaRPr lang="en-GB" b="1" dirty="0">
                  <a:solidFill>
                    <a:srgbClr val="0070C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1985058" y="2071512"/>
                <a:ext cx="2353208" cy="618887"/>
              </a:xfrm>
              <a:prstGeom prst="rect">
                <a:avLst/>
              </a:prstGeom>
              <a:blipFill>
                <a:blip r:embed="rId2"/>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55968" y="2951531"/>
                <a:ext cx="7686148" cy="1222642"/>
              </a:xfrm>
              <a:prstGeom prst="rect">
                <a:avLst/>
              </a:prstGeom>
              <a:noFill/>
            </p:spPr>
            <p:txBody>
              <a:bodyPr wrap="square" rtlCol="0">
                <a:spAutoFit/>
              </a:bodyPr>
              <a:lstStyle/>
              <a:p>
                <a:pPr algn="just"/>
                <a:r>
                  <a:rPr lang="en-GB" dirty="0"/>
                  <a:t>where</a:t>
                </a:r>
                <a14:m>
                  <m:oMath xmlns:m="http://schemas.openxmlformats.org/officeDocument/2006/math">
                    <m:sSub>
                      <m:sSubPr>
                        <m:ctrlPr>
                          <a:rPr lang="en-GB" i="1">
                            <a:latin typeface="Cambria Math" panose="02040503050406030204" pitchFamily="18" charset="0"/>
                            <a:ea typeface="Cambria Math"/>
                          </a:rPr>
                        </m:ctrlPr>
                      </m:sSubPr>
                      <m:e>
                        <m:r>
                          <a:rPr lang="en-GB" b="0" i="1" smtClean="0">
                            <a:latin typeface="Cambria Math"/>
                            <a:ea typeface="Cambria Math"/>
                          </a:rPr>
                          <m:t> </m:t>
                        </m:r>
                        <m:r>
                          <a:rPr lang="en-GB" i="1">
                            <a:latin typeface="Cambria Math"/>
                            <a:ea typeface="Cambria Math"/>
                          </a:rPr>
                          <m:t>𝑓</m:t>
                        </m:r>
                      </m:e>
                      <m:sub>
                        <m:r>
                          <a:rPr lang="en-GB" i="1">
                            <a:latin typeface="Cambria Math"/>
                            <a:ea typeface="Cambria Math"/>
                          </a:rPr>
                          <m:t>𝑖</m:t>
                        </m:r>
                      </m:sub>
                    </m:sSub>
                  </m:oMath>
                </a14:m>
                <a:r>
                  <a:rPr lang="en-GB" dirty="0"/>
                  <a:t> is the mean firing rate for the </a:t>
                </a:r>
                <a:r>
                  <a:rPr lang="en-GB" i="1" dirty="0"/>
                  <a:t>i</a:t>
                </a:r>
                <a:r>
                  <a:rPr lang="en-GB" i="1" baseline="30000" dirty="0"/>
                  <a:t>th</a:t>
                </a:r>
                <a:r>
                  <a:rPr lang="en-GB" dirty="0"/>
                  <a:t> population,</a:t>
                </a:r>
                <a14:m>
                  <m:oMath xmlns:m="http://schemas.openxmlformats.org/officeDocument/2006/math">
                    <m:sSub>
                      <m:sSubPr>
                        <m:ctrlPr>
                          <a:rPr lang="en-GB" i="1">
                            <a:latin typeface="Cambria Math" panose="02040503050406030204" pitchFamily="18" charset="0"/>
                            <a:ea typeface="Cambria Math"/>
                          </a:rPr>
                        </m:ctrlPr>
                      </m:sSubPr>
                      <m:e>
                        <m:r>
                          <a:rPr lang="en-GB" b="0" i="1" smtClean="0">
                            <a:latin typeface="Cambria Math"/>
                            <a:ea typeface="Cambria Math"/>
                          </a:rPr>
                          <m:t> </m:t>
                        </m:r>
                        <m:r>
                          <a:rPr lang="en-GB" i="1">
                            <a:latin typeface="Cambria Math"/>
                            <a:ea typeface="Cambria Math"/>
                          </a:rPr>
                          <m:t>𝐼</m:t>
                        </m:r>
                      </m:e>
                      <m:sub>
                        <m:r>
                          <a:rPr lang="en-GB" i="1">
                            <a:latin typeface="Cambria Math"/>
                            <a:ea typeface="Cambria Math"/>
                          </a:rPr>
                          <m:t>𝑖</m:t>
                        </m:r>
                      </m:sub>
                    </m:sSub>
                  </m:oMath>
                </a14:m>
                <a:r>
                  <a:rPr lang="en-GB" dirty="0"/>
                  <a:t> is the total input current into a neuron in the </a:t>
                </a:r>
                <a:r>
                  <a:rPr lang="en-GB" i="1" dirty="0"/>
                  <a:t>i</a:t>
                </a:r>
                <a:r>
                  <a:rPr lang="en-GB" i="1" baseline="30000" dirty="0"/>
                  <a:t>th</a:t>
                </a:r>
                <a:r>
                  <a:rPr lang="en-GB" dirty="0"/>
                  <a:t> population, </a:t>
                </a:r>
                <a14:m>
                  <m:oMath xmlns:m="http://schemas.openxmlformats.org/officeDocument/2006/math">
                    <m:sSub>
                      <m:sSubPr>
                        <m:ctrlPr>
                          <a:rPr lang="en-GB" i="1">
                            <a:latin typeface="Cambria Math" panose="02040503050406030204" pitchFamily="18" charset="0"/>
                          </a:rPr>
                        </m:ctrlPr>
                      </m:sSubPr>
                      <m:e>
                        <m:r>
                          <a:rPr lang="en-GB" i="1">
                            <a:latin typeface="Cambria Math"/>
                          </a:rPr>
                          <m:t>𝑤</m:t>
                        </m:r>
                      </m:e>
                      <m:sub>
                        <m:r>
                          <a:rPr lang="en-GB" i="1">
                            <a:latin typeface="Cambria Math"/>
                          </a:rPr>
                          <m:t>𝑖𝑗</m:t>
                        </m:r>
                      </m:sub>
                    </m:sSub>
                  </m:oMath>
                </a14:m>
                <a:r>
                  <a:rPr lang="en-GB" dirty="0"/>
                  <a:t> is the synaptic weight, and</a:t>
                </a:r>
                <a14:m>
                  <m:oMath xmlns:m="http://schemas.openxmlformats.org/officeDocument/2006/math">
                    <m:sSub>
                      <m:sSubPr>
                        <m:ctrlPr>
                          <a:rPr lang="en-GB" i="1">
                            <a:latin typeface="Cambria Math" panose="02040503050406030204" pitchFamily="18" charset="0"/>
                            <a:ea typeface="Cambria Math"/>
                          </a:rPr>
                        </m:ctrlPr>
                      </m:sSubPr>
                      <m:e>
                        <m:r>
                          <a:rPr lang="en-GB" b="0" i="1" smtClean="0">
                            <a:latin typeface="Cambria Math"/>
                            <a:ea typeface="Cambria Math"/>
                          </a:rPr>
                          <m:t> </m:t>
                        </m:r>
                        <m:r>
                          <a:rPr lang="en-GB" i="1">
                            <a:latin typeface="Cambria Math"/>
                            <a:ea typeface="Cambria Math"/>
                          </a:rPr>
                          <m:t>𝐹</m:t>
                        </m:r>
                      </m:e>
                      <m:sub>
                        <m:r>
                          <a:rPr lang="en-GB" i="1">
                            <a:latin typeface="Cambria Math"/>
                            <a:ea typeface="Cambria Math"/>
                          </a:rPr>
                          <m:t>𝑖</m:t>
                        </m:r>
                      </m:sub>
                    </m:sSub>
                  </m:oMath>
                </a14:m>
                <a:r>
                  <a:rPr lang="en-GB" dirty="0"/>
                  <a:t> is its (generally nonlinear) input-output (transfer) function. These 2 equations “close the loop”. </a:t>
                </a:r>
              </a:p>
            </p:txBody>
          </p:sp>
        </mc:Choice>
        <mc:Fallback xmlns="">
          <p:sp>
            <p:nvSpPr>
              <p:cNvPr id="5" name="TextBox 4"/>
              <p:cNvSpPr txBox="1">
                <a:spLocks noRot="1" noChangeAspect="1" noMove="1" noResize="1" noEditPoints="1" noAdjustHandles="1" noChangeArrowheads="1" noChangeShapeType="1" noTextEdit="1"/>
              </p:cNvSpPr>
              <p:nvPr/>
            </p:nvSpPr>
            <p:spPr>
              <a:xfrm>
                <a:off x="855968" y="2951531"/>
                <a:ext cx="7686148" cy="1222642"/>
              </a:xfrm>
              <a:prstGeom prst="rect">
                <a:avLst/>
              </a:prstGeom>
              <a:blipFill rotWithShape="1">
                <a:blip r:embed="rId3"/>
                <a:stretch>
                  <a:fillRect l="-634" t="-2488" r="-714" b="-69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5968" y="4746149"/>
                <a:ext cx="7404848" cy="369332"/>
              </a:xfrm>
              <a:prstGeom prst="rect">
                <a:avLst/>
              </a:prstGeom>
              <a:noFill/>
            </p:spPr>
            <p:txBody>
              <a:bodyPr wrap="none" rtlCol="0">
                <a:spAutoFit/>
              </a:bodyPr>
              <a:lstStyle/>
              <a:p>
                <a:r>
                  <a:rPr lang="en-GB" dirty="0"/>
                  <a:t>Sometimes, the mean membrane potential &lt;V</a:t>
                </a:r>
                <a:r>
                  <a:rPr lang="en-GB" baseline="-25000" dirty="0"/>
                  <a:t>i</a:t>
                </a:r>
                <a:r>
                  <a:rPr lang="en-GB" dirty="0"/>
                  <a:t>&gt; is used instead of current</a:t>
                </a:r>
                <a14:m>
                  <m:oMath xmlns:m="http://schemas.openxmlformats.org/officeDocument/2006/math">
                    <m:sSub>
                      <m:sSubPr>
                        <m:ctrlPr>
                          <a:rPr lang="en-GB" i="1">
                            <a:latin typeface="Cambria Math" panose="02040503050406030204" pitchFamily="18" charset="0"/>
                            <a:ea typeface="Cambria Math"/>
                          </a:rPr>
                        </m:ctrlPr>
                      </m:sSubPr>
                      <m:e>
                        <m:r>
                          <a:rPr lang="en-GB" i="1">
                            <a:latin typeface="Cambria Math"/>
                            <a:ea typeface="Cambria Math"/>
                          </a:rPr>
                          <m:t> </m:t>
                        </m:r>
                        <m:r>
                          <a:rPr lang="en-GB" i="1">
                            <a:latin typeface="Cambria Math"/>
                            <a:ea typeface="Cambria Math"/>
                          </a:rPr>
                          <m:t>𝐼</m:t>
                        </m:r>
                      </m:e>
                      <m:sub>
                        <m:r>
                          <a:rPr lang="en-GB" i="1">
                            <a:latin typeface="Cambria Math"/>
                            <a:ea typeface="Cambria Math"/>
                          </a:rPr>
                          <m:t>𝑖</m:t>
                        </m:r>
                      </m:sub>
                    </m:sSub>
                  </m:oMath>
                </a14:m>
                <a:r>
                  <a:rPr lang="en-GB"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855968" y="4746149"/>
                <a:ext cx="7404848" cy="369332"/>
              </a:xfrm>
              <a:prstGeom prst="rect">
                <a:avLst/>
              </a:prstGeom>
              <a:blipFill>
                <a:blip r:embed="rId4"/>
                <a:stretch>
                  <a:fillRect l="-685"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925028" y="1998671"/>
                <a:ext cx="2364302" cy="764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rgbClr val="0070C0"/>
                              </a:solidFill>
                              <a:latin typeface="Cambria Math" panose="02040503050406030204" pitchFamily="18" charset="0"/>
                              <a:ea typeface="Cambria Math"/>
                            </a:rPr>
                          </m:ctrlPr>
                        </m:sSubPr>
                        <m:e>
                          <m:r>
                            <a:rPr lang="en-GB" b="1" i="1">
                              <a:solidFill>
                                <a:srgbClr val="0070C0"/>
                              </a:solidFill>
                              <a:latin typeface="Cambria Math"/>
                              <a:ea typeface="Cambria Math"/>
                            </a:rPr>
                            <m:t>𝑰</m:t>
                          </m:r>
                        </m:e>
                        <m:sub>
                          <m:r>
                            <a:rPr lang="en-GB" b="1" i="1">
                              <a:solidFill>
                                <a:srgbClr val="0070C0"/>
                              </a:solidFill>
                              <a:latin typeface="Cambria Math"/>
                              <a:ea typeface="Cambria Math"/>
                            </a:rPr>
                            <m:t>𝒊</m:t>
                          </m:r>
                        </m:sub>
                      </m:sSub>
                      <m:r>
                        <a:rPr lang="en-GB" b="1" i="1" smtClean="0">
                          <a:solidFill>
                            <a:srgbClr val="0070C0"/>
                          </a:solidFill>
                          <a:latin typeface="Cambria Math"/>
                        </a:rPr>
                        <m:t>=</m:t>
                      </m:r>
                      <m:nary>
                        <m:naryPr>
                          <m:chr m:val="∑"/>
                          <m:supHide m:val="on"/>
                          <m:ctrlPr>
                            <a:rPr lang="en-GB" b="1" i="1" smtClean="0">
                              <a:solidFill>
                                <a:srgbClr val="0070C0"/>
                              </a:solidFill>
                              <a:latin typeface="Cambria Math" panose="02040503050406030204" pitchFamily="18" charset="0"/>
                            </a:rPr>
                          </m:ctrlPr>
                        </m:naryPr>
                        <m:sub>
                          <m:r>
                            <m:rPr>
                              <m:brk m:alnAt="7"/>
                            </m:rPr>
                            <a:rPr lang="en-GB" b="1" i="1" smtClean="0">
                              <a:solidFill>
                                <a:srgbClr val="0070C0"/>
                              </a:solidFill>
                              <a:latin typeface="Cambria Math"/>
                            </a:rPr>
                            <m:t>𝒊</m:t>
                          </m:r>
                        </m:sub>
                        <m:sup/>
                        <m:e>
                          <m:sSub>
                            <m:sSubPr>
                              <m:ctrlPr>
                                <a:rPr lang="en-GB" b="1" i="1" smtClean="0">
                                  <a:solidFill>
                                    <a:srgbClr val="0070C0"/>
                                  </a:solidFill>
                                  <a:latin typeface="Cambria Math" panose="02040503050406030204" pitchFamily="18" charset="0"/>
                                </a:rPr>
                              </m:ctrlPr>
                            </m:sSubPr>
                            <m:e>
                              <m:r>
                                <a:rPr lang="en-GB" b="1" i="1" smtClean="0">
                                  <a:solidFill>
                                    <a:srgbClr val="0070C0"/>
                                  </a:solidFill>
                                  <a:latin typeface="Cambria Math"/>
                                </a:rPr>
                                <m:t>𝒘</m:t>
                              </m:r>
                            </m:e>
                            <m:sub>
                              <m:r>
                                <a:rPr lang="en-GB" b="1" i="1" smtClean="0">
                                  <a:solidFill>
                                    <a:srgbClr val="0070C0"/>
                                  </a:solidFill>
                                  <a:latin typeface="Cambria Math"/>
                                </a:rPr>
                                <m:t>𝒊𝒋</m:t>
                              </m:r>
                            </m:sub>
                          </m:sSub>
                        </m:e>
                      </m:nary>
                      <m:sSub>
                        <m:sSubPr>
                          <m:ctrlPr>
                            <a:rPr lang="en-GB" b="1" i="1" smtClean="0">
                              <a:solidFill>
                                <a:srgbClr val="0070C0"/>
                              </a:solidFill>
                              <a:latin typeface="Cambria Math" panose="02040503050406030204" pitchFamily="18" charset="0"/>
                            </a:rPr>
                          </m:ctrlPr>
                        </m:sSubPr>
                        <m:e>
                          <m:r>
                            <a:rPr lang="en-GB" b="1" i="1" smtClean="0">
                              <a:solidFill>
                                <a:srgbClr val="0070C0"/>
                              </a:solidFill>
                              <a:latin typeface="Cambria Math"/>
                            </a:rPr>
                            <m:t>𝒇</m:t>
                          </m:r>
                        </m:e>
                        <m:sub>
                          <m:r>
                            <a:rPr lang="en-GB" b="1" i="1" smtClean="0">
                              <a:solidFill>
                                <a:srgbClr val="0070C0"/>
                              </a:solidFill>
                              <a:latin typeface="Cambria Math"/>
                            </a:rPr>
                            <m:t>𝒋</m:t>
                          </m:r>
                        </m:sub>
                      </m:sSub>
                      <m:r>
                        <a:rPr lang="en-GB" b="1" i="1" smtClean="0">
                          <a:solidFill>
                            <a:srgbClr val="0070C0"/>
                          </a:solidFill>
                          <a:latin typeface="Cambria Math"/>
                        </a:rPr>
                        <m:t>+</m:t>
                      </m:r>
                      <m:sSub>
                        <m:sSubPr>
                          <m:ctrlPr>
                            <a:rPr lang="en-GB" b="1" i="1" smtClean="0">
                              <a:solidFill>
                                <a:srgbClr val="0070C0"/>
                              </a:solidFill>
                              <a:latin typeface="Cambria Math" panose="02040503050406030204" pitchFamily="18" charset="0"/>
                            </a:rPr>
                          </m:ctrlPr>
                        </m:sSubPr>
                        <m:e>
                          <m:r>
                            <a:rPr lang="en-GB" b="1" i="1" smtClean="0">
                              <a:solidFill>
                                <a:srgbClr val="0070C0"/>
                              </a:solidFill>
                              <a:latin typeface="Cambria Math"/>
                            </a:rPr>
                            <m:t>𝑰</m:t>
                          </m:r>
                        </m:e>
                        <m:sub>
                          <m:r>
                            <a:rPr lang="en-GB" b="1" i="1" smtClean="0">
                              <a:solidFill>
                                <a:srgbClr val="0070C0"/>
                              </a:solidFill>
                              <a:latin typeface="Cambria Math"/>
                            </a:rPr>
                            <m:t>𝒊</m:t>
                          </m:r>
                          <m:r>
                            <a:rPr lang="en-GB" b="1" i="1" smtClean="0">
                              <a:solidFill>
                                <a:srgbClr val="0070C0"/>
                              </a:solidFill>
                              <a:latin typeface="Cambria Math"/>
                            </a:rPr>
                            <m:t>,</m:t>
                          </m:r>
                          <m:r>
                            <a:rPr lang="en-GB" b="1" i="1" smtClean="0">
                              <a:solidFill>
                                <a:srgbClr val="0070C0"/>
                              </a:solidFill>
                              <a:latin typeface="Cambria Math"/>
                            </a:rPr>
                            <m:t>𝒆𝒙𝒕</m:t>
                          </m:r>
                        </m:sub>
                      </m:sSub>
                    </m:oMath>
                  </m:oMathPara>
                </a14:m>
                <a:endParaRPr lang="en-GB" b="1" dirty="0">
                  <a:solidFill>
                    <a:srgbClr val="0070C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4925028" y="1998671"/>
                <a:ext cx="2364302" cy="764312"/>
              </a:xfrm>
              <a:prstGeom prst="rect">
                <a:avLst/>
              </a:prstGeom>
              <a:blipFill>
                <a:blip r:embed="rId5"/>
                <a:stretch>
                  <a:fillRect l="-11170" t="-122951" b="-170492"/>
                </a:stretch>
              </a:blipFill>
            </p:spPr>
            <p:txBody>
              <a:bodyPr/>
              <a:lstStyle/>
              <a:p>
                <a:r>
                  <a:rPr lang="en-US">
                    <a:noFill/>
                  </a:rPr>
                  <a:t> </a:t>
                </a:r>
              </a:p>
            </p:txBody>
          </p:sp>
        </mc:Fallback>
      </mc:AlternateContent>
      <p:sp>
        <p:nvSpPr>
          <p:cNvPr id="8" name="TextBox 7"/>
          <p:cNvSpPr txBox="1"/>
          <p:nvPr/>
        </p:nvSpPr>
        <p:spPr>
          <a:xfrm>
            <a:off x="2928140" y="449582"/>
            <a:ext cx="3797130" cy="523220"/>
          </a:xfrm>
          <a:prstGeom prst="rect">
            <a:avLst/>
          </a:prstGeom>
          <a:noFill/>
        </p:spPr>
        <p:txBody>
          <a:bodyPr wrap="none" rtlCol="0">
            <a:spAutoFit/>
          </a:bodyPr>
          <a:lstStyle/>
          <a:p>
            <a:r>
              <a:rPr lang="en-GB" sz="2800" b="1" dirty="0"/>
              <a:t>Firing-rate (rate) models</a:t>
            </a:r>
          </a:p>
        </p:txBody>
      </p:sp>
      <p:sp>
        <p:nvSpPr>
          <p:cNvPr id="9" name="TextBox 8"/>
          <p:cNvSpPr txBox="1"/>
          <p:nvPr/>
        </p:nvSpPr>
        <p:spPr>
          <a:xfrm>
            <a:off x="855968" y="1366341"/>
            <a:ext cx="7718267" cy="646331"/>
          </a:xfrm>
          <a:prstGeom prst="rect">
            <a:avLst/>
          </a:prstGeom>
          <a:noFill/>
        </p:spPr>
        <p:txBody>
          <a:bodyPr wrap="square" rtlCol="0">
            <a:spAutoFit/>
          </a:bodyPr>
          <a:lstStyle/>
          <a:p>
            <a:r>
              <a:rPr lang="en-GB" dirty="0"/>
              <a:t>The instantaneous firing rate for a homogeneous population of neurons can be described by :</a:t>
            </a:r>
          </a:p>
        </p:txBody>
      </p:sp>
      <p:sp>
        <p:nvSpPr>
          <p:cNvPr id="11" name="TextBox 10"/>
          <p:cNvSpPr txBox="1"/>
          <p:nvPr/>
        </p:nvSpPr>
        <p:spPr>
          <a:xfrm>
            <a:off x="5312186" y="4098495"/>
            <a:ext cx="3148362" cy="369332"/>
          </a:xfrm>
          <a:prstGeom prst="rect">
            <a:avLst/>
          </a:prstGeom>
          <a:noFill/>
        </p:spPr>
        <p:txBody>
          <a:bodyPr wrap="none" rtlCol="0">
            <a:spAutoFit/>
          </a:bodyPr>
          <a:lstStyle/>
          <a:p>
            <a:r>
              <a:rPr lang="en-GB" i="1" dirty="0"/>
              <a:t>Wilson and Cowan, 1972; 1973</a:t>
            </a:r>
          </a:p>
        </p:txBody>
      </p:sp>
      <p:sp>
        <p:nvSpPr>
          <p:cNvPr id="13" name="TextBox 12"/>
          <p:cNvSpPr txBox="1"/>
          <p:nvPr/>
        </p:nvSpPr>
        <p:spPr>
          <a:xfrm>
            <a:off x="393539" y="6167735"/>
            <a:ext cx="8750461" cy="461665"/>
          </a:xfrm>
          <a:prstGeom prst="rect">
            <a:avLst/>
          </a:prstGeom>
          <a:noFill/>
        </p:spPr>
        <p:txBody>
          <a:bodyPr wrap="square" rtlCol="0">
            <a:spAutoFit/>
          </a:bodyPr>
          <a:lstStyle/>
          <a:p>
            <a:r>
              <a:rPr lang="en-US" sz="1200" i="1" dirty="0"/>
              <a:t>Wilson and Cowan (1972) Excitatory and inhibitory interactions in localized populations of model neurons. Biophysical Journal 12:1-24. </a:t>
            </a:r>
          </a:p>
          <a:p>
            <a:r>
              <a:rPr lang="en-US" sz="1200" i="1" dirty="0"/>
              <a:t>Wilson and Cowan (1973) A mathematical theory of the functional dynamics of cortical and thalamic nervous tissue. </a:t>
            </a:r>
            <a:r>
              <a:rPr lang="en-US" sz="1200" i="1" dirty="0" err="1"/>
              <a:t>Kybernetik</a:t>
            </a:r>
            <a:r>
              <a:rPr lang="en-US" sz="1200" i="1" dirty="0"/>
              <a:t> 13:33-80. </a:t>
            </a:r>
          </a:p>
        </p:txBody>
      </p:sp>
      <p:sp>
        <p:nvSpPr>
          <p:cNvPr id="2" name="TextBox 1"/>
          <p:cNvSpPr txBox="1"/>
          <p:nvPr/>
        </p:nvSpPr>
        <p:spPr>
          <a:xfrm>
            <a:off x="381000" y="5788223"/>
            <a:ext cx="4604722" cy="307777"/>
          </a:xfrm>
          <a:prstGeom prst="rect">
            <a:avLst/>
          </a:prstGeom>
          <a:noFill/>
        </p:spPr>
        <p:txBody>
          <a:bodyPr wrap="none" rtlCol="0">
            <a:spAutoFit/>
          </a:bodyPr>
          <a:lstStyle/>
          <a:p>
            <a:r>
              <a:rPr lang="en-GB" sz="1400" dirty="0"/>
              <a:t>Among the most influential theoretical neuroscience papers:</a:t>
            </a:r>
          </a:p>
        </p:txBody>
      </p:sp>
    </p:spTree>
    <p:extLst>
      <p:ext uri="{BB962C8B-B14F-4D97-AF65-F5344CB8AC3E}">
        <p14:creationId xmlns:p14="http://schemas.microsoft.com/office/powerpoint/2010/main" val="29635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p:cNvSpPr txBox="1"/>
              <p:nvPr/>
            </p:nvSpPr>
            <p:spPr>
              <a:xfrm>
                <a:off x="934497" y="4772057"/>
                <a:ext cx="7549241" cy="668645"/>
              </a:xfrm>
              <a:prstGeom prst="rect">
                <a:avLst/>
              </a:prstGeom>
              <a:noFill/>
            </p:spPr>
            <p:txBody>
              <a:bodyPr wrap="square" rtlCol="0">
                <a:spAutoFit/>
              </a:bodyPr>
              <a:lstStyle/>
              <a:p>
                <a:r>
                  <a:rPr lang="en-US" dirty="0"/>
                  <a:t>where </a:t>
                </a:r>
                <a14:m>
                  <m:oMath xmlns:m="http://schemas.openxmlformats.org/officeDocument/2006/math">
                    <m:r>
                      <a:rPr lang="en-GB" b="1" i="1">
                        <a:latin typeface="Cambria Math"/>
                      </a:rPr>
                      <m:t>𝒇</m:t>
                    </m:r>
                  </m:oMath>
                </a14:m>
                <a:r>
                  <a:rPr lang="en-US" dirty="0"/>
                  <a:t> and </a:t>
                </a:r>
                <a14:m>
                  <m:oMath xmlns:m="http://schemas.openxmlformats.org/officeDocument/2006/math">
                    <m:sSub>
                      <m:sSubPr>
                        <m:ctrlPr>
                          <a:rPr lang="en-GB" b="1" i="1">
                            <a:latin typeface="Cambria Math" panose="02040503050406030204" pitchFamily="18" charset="0"/>
                            <a:ea typeface="Cambria Math"/>
                          </a:rPr>
                        </m:ctrlPr>
                      </m:sSubPr>
                      <m:e>
                        <m:r>
                          <a:rPr lang="en-GB" b="1" i="1">
                            <a:latin typeface="Cambria Math"/>
                            <a:ea typeface="Cambria Math"/>
                          </a:rPr>
                          <m:t>𝑰</m:t>
                        </m:r>
                      </m:e>
                      <m:sub>
                        <m:r>
                          <a:rPr lang="en-GB" b="1" i="1">
                            <a:latin typeface="Cambria Math"/>
                            <a:ea typeface="Cambria Math"/>
                          </a:rPr>
                          <m:t>𝒆𝒙𝒕</m:t>
                        </m:r>
                      </m:sub>
                    </m:sSub>
                  </m:oMath>
                </a14:m>
                <a:r>
                  <a:rPr lang="en-US" dirty="0"/>
                  <a:t> are vector columns, and </a:t>
                </a:r>
                <a14:m>
                  <m:oMath xmlns:m="http://schemas.openxmlformats.org/officeDocument/2006/math">
                    <m:r>
                      <a:rPr lang="en-GB" b="1" i="1">
                        <a:latin typeface="Cambria Math"/>
                      </a:rPr>
                      <m:t>𝑾</m:t>
                    </m:r>
                  </m:oMath>
                </a14:m>
                <a:r>
                  <a:rPr lang="en-US" dirty="0"/>
                  <a:t> is (</a:t>
                </a:r>
                <a14:m>
                  <m:oMath xmlns:m="http://schemas.openxmlformats.org/officeDocument/2006/math">
                    <m:r>
                      <a:rPr lang="en-GB" b="0" i="1" dirty="0" smtClean="0">
                        <a:latin typeface="Cambria Math"/>
                      </a:rPr>
                      <m:t>−</m:t>
                    </m:r>
                    <m:r>
                      <a:rPr lang="en-GB" b="0" i="1" dirty="0" smtClean="0">
                        <a:latin typeface="Cambria Math"/>
                      </a:rPr>
                      <m:t>𝕀</m:t>
                    </m:r>
                    <m:r>
                      <a:rPr lang="en-GB" b="0" i="1" dirty="0" smtClean="0">
                        <a:latin typeface="Cambria Math"/>
                      </a:rPr>
                      <m:t>+</m:t>
                    </m:r>
                    <m:sSub>
                      <m:sSubPr>
                        <m:ctrlPr>
                          <a:rPr lang="en-GB" i="1">
                            <a:latin typeface="Cambria Math" panose="02040503050406030204" pitchFamily="18" charset="0"/>
                          </a:rPr>
                        </m:ctrlPr>
                      </m:sSubPr>
                      <m:e>
                        <m:r>
                          <a:rPr lang="en-GB" i="1">
                            <a:latin typeface="Cambria Math"/>
                          </a:rPr>
                          <m:t>𝑤</m:t>
                        </m:r>
                      </m:e>
                      <m:sub>
                        <m:r>
                          <a:rPr lang="en-GB" i="1">
                            <a:latin typeface="Cambria Math"/>
                          </a:rPr>
                          <m:t>𝑖𝑗</m:t>
                        </m:r>
                      </m:sub>
                    </m:sSub>
                  </m:oMath>
                </a14:m>
                <a:r>
                  <a:rPr lang="en-US" dirty="0"/>
                  <a:t>) a matrix. </a:t>
                </a:r>
              </a:p>
              <a:p>
                <a:pPr algn="just"/>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934497" y="4772057"/>
                <a:ext cx="7549241" cy="668645"/>
              </a:xfrm>
              <a:prstGeom prst="rect">
                <a:avLst/>
              </a:prstGeom>
              <a:blipFill>
                <a:blip r:embed="rId3"/>
                <a:stretch>
                  <a:fillRect l="-671" t="-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541159" y="1248729"/>
                <a:ext cx="4038541"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𝜏</m:t>
                          </m:r>
                        </m:e>
                        <m:sub>
                          <m:r>
                            <a:rPr lang="en-GB" i="1">
                              <a:solidFill>
                                <a:srgbClr val="0070C0"/>
                              </a:solidFill>
                              <a:latin typeface="Cambria Math"/>
                              <a:ea typeface="Cambria Math"/>
                            </a:rPr>
                            <m:t>𝑖</m:t>
                          </m:r>
                        </m:sub>
                      </m:sSub>
                      <m:f>
                        <m:fPr>
                          <m:ctrlPr>
                            <a:rPr lang="en-GB" i="1">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num>
                        <m:den>
                          <m:r>
                            <a:rPr lang="en-GB" i="1">
                              <a:solidFill>
                                <a:srgbClr val="0070C0"/>
                              </a:solidFill>
                              <a:latin typeface="Cambria Math"/>
                              <a:ea typeface="Cambria Math"/>
                            </a:rPr>
                            <m:t>𝑑𝑡</m:t>
                          </m:r>
                        </m:den>
                      </m:f>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𝐹</m:t>
                          </m:r>
                        </m:e>
                        <m:sub>
                          <m:r>
                            <a:rPr lang="en-GB" i="1">
                              <a:solidFill>
                                <a:srgbClr val="0070C0"/>
                              </a:solidFill>
                              <a:latin typeface="Cambria Math"/>
                              <a:ea typeface="Cambria Math"/>
                            </a:rPr>
                            <m:t>𝑖</m:t>
                          </m:r>
                        </m:sub>
                      </m:sSub>
                      <m:d>
                        <m:dPr>
                          <m:ctrlPr>
                            <a:rPr lang="en-GB" i="1">
                              <a:solidFill>
                                <a:srgbClr val="0070C0"/>
                              </a:solidFill>
                              <a:latin typeface="Cambria Math" panose="02040503050406030204" pitchFamily="18" charset="0"/>
                              <a:ea typeface="Cambria Math"/>
                            </a:rPr>
                          </m:ctrlPr>
                        </m:dPr>
                        <m:e>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𝐼</m:t>
                              </m:r>
                            </m:e>
                            <m:sub>
                              <m:r>
                                <a:rPr lang="en-GB" i="1">
                                  <a:solidFill>
                                    <a:srgbClr val="0070C0"/>
                                  </a:solidFill>
                                  <a:latin typeface="Cambria Math"/>
                                  <a:ea typeface="Cambria Math"/>
                                </a:rPr>
                                <m:t>𝑖</m:t>
                              </m:r>
                            </m:sub>
                          </m:sSub>
                        </m:e>
                      </m:d>
                      <m:r>
                        <a:rPr lang="en-GB" b="0" i="1" smtClean="0">
                          <a:solidFill>
                            <a:srgbClr val="0070C0"/>
                          </a:solidFill>
                          <a:latin typeface="Cambria Math"/>
                          <a:ea typeface="Cambria Math"/>
                        </a:rPr>
                        <m:t>=</m:t>
                      </m:r>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r>
                        <a:rPr lang="en-GB" i="1">
                          <a:solidFill>
                            <a:srgbClr val="0070C0"/>
                          </a:solidFill>
                          <a:latin typeface="Cambria Math"/>
                          <a:ea typeface="Cambria Math"/>
                        </a:rPr>
                        <m:t>+</m:t>
                      </m:r>
                      <m:sSub>
                        <m:sSubPr>
                          <m:ctrlPr>
                            <a:rPr lang="en-GB" i="1" smtClean="0">
                              <a:solidFill>
                                <a:srgbClr val="0070C0"/>
                              </a:solidFill>
                              <a:latin typeface="Cambria Math" panose="02040503050406030204" pitchFamily="18" charset="0"/>
                              <a:ea typeface="Cambria Math"/>
                            </a:rPr>
                          </m:ctrlPr>
                        </m:sSubPr>
                        <m:e>
                          <m:d>
                            <m:dPr>
                              <m:begChr m:val="["/>
                              <m:endChr m:val="]"/>
                              <m:ctrlPr>
                                <a:rPr lang="en-GB" i="1" smtClean="0">
                                  <a:solidFill>
                                    <a:srgbClr val="0070C0"/>
                                  </a:solidFill>
                                  <a:latin typeface="Cambria Math" panose="02040503050406030204" pitchFamily="18" charset="0"/>
                                  <a:ea typeface="Cambria Math"/>
                                </a:rPr>
                              </m:ctrlPr>
                            </m:dPr>
                            <m:e>
                              <m:sSub>
                                <m:sSubPr>
                                  <m:ctrlPr>
                                    <a:rPr lang="en-GB"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𝐼</m:t>
                                  </m:r>
                                </m:e>
                                <m:sub>
                                  <m:r>
                                    <a:rPr lang="en-GB" b="0" i="1" smtClean="0">
                                      <a:solidFill>
                                        <a:srgbClr val="0070C0"/>
                                      </a:solidFill>
                                      <a:latin typeface="Cambria Math"/>
                                      <a:ea typeface="Cambria Math"/>
                                    </a:rPr>
                                    <m:t>𝑖</m:t>
                                  </m:r>
                                </m:sub>
                              </m:sSub>
                              <m:r>
                                <a:rPr lang="en-GB" b="0" i="1" smtClean="0">
                                  <a:solidFill>
                                    <a:srgbClr val="0070C0"/>
                                  </a:solidFill>
                                  <a:latin typeface="Cambria Math"/>
                                  <a:ea typeface="Cambria Math"/>
                                </a:rPr>
                                <m:t>−</m:t>
                              </m:r>
                              <m:sSub>
                                <m:sSubPr>
                                  <m:ctrlPr>
                                    <a:rPr lang="en-GB" b="0" i="1" smtClean="0">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𝜃</m:t>
                                  </m:r>
                                </m:e>
                                <m:sub>
                                  <m:r>
                                    <a:rPr lang="en-GB" b="0" i="1" smtClean="0">
                                      <a:solidFill>
                                        <a:srgbClr val="0070C0"/>
                                      </a:solidFill>
                                      <a:latin typeface="Cambria Math"/>
                                      <a:ea typeface="Cambria Math"/>
                                    </a:rPr>
                                    <m:t>𝑖</m:t>
                                  </m:r>
                                </m:sub>
                              </m:sSub>
                            </m:e>
                          </m:d>
                        </m:e>
                        <m:sub>
                          <m:r>
                            <a:rPr lang="en-GB" b="0" i="1" smtClean="0">
                              <a:solidFill>
                                <a:srgbClr val="0070C0"/>
                              </a:solidFill>
                              <a:latin typeface="Cambria Math"/>
                              <a:ea typeface="Cambria Math"/>
                            </a:rPr>
                            <m:t>+</m:t>
                          </m:r>
                        </m:sub>
                      </m:sSub>
                    </m:oMath>
                  </m:oMathPara>
                </a14:m>
                <a:endParaRPr lang="en-GB"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541159" y="1248729"/>
                <a:ext cx="4038541" cy="618887"/>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20172" y="2474347"/>
                <a:ext cx="3447547" cy="21221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𝜏</m:t>
                          </m:r>
                        </m:e>
                        <m:sub>
                          <m:r>
                            <a:rPr lang="en-GB" i="1">
                              <a:solidFill>
                                <a:srgbClr val="0070C0"/>
                              </a:solidFill>
                              <a:latin typeface="Cambria Math"/>
                              <a:ea typeface="Cambria Math"/>
                            </a:rPr>
                            <m:t>𝑖</m:t>
                          </m:r>
                        </m:sub>
                      </m:sSub>
                      <m:f>
                        <m:fPr>
                          <m:ctrlPr>
                            <a:rPr lang="en-GB" i="1">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num>
                        <m:den>
                          <m:r>
                            <a:rPr lang="en-GB" i="1">
                              <a:solidFill>
                                <a:srgbClr val="0070C0"/>
                              </a:solidFill>
                              <a:latin typeface="Cambria Math"/>
                              <a:ea typeface="Cambria Math"/>
                            </a:rPr>
                            <m:t>𝑑𝑡</m:t>
                          </m:r>
                        </m:den>
                      </m:f>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r>
                        <a:rPr lang="en-GB" i="1">
                          <a:solidFill>
                            <a:srgbClr val="0070C0"/>
                          </a:solidFill>
                          <a:latin typeface="Cambria Math"/>
                          <a:ea typeface="Cambria Math"/>
                        </a:rPr>
                        <m:t>+</m:t>
                      </m:r>
                      <m:nary>
                        <m:naryPr>
                          <m:chr m:val="∑"/>
                          <m:supHide m:val="on"/>
                          <m:ctrlPr>
                            <a:rPr lang="en-GB" i="1">
                              <a:solidFill>
                                <a:srgbClr val="0070C0"/>
                              </a:solidFill>
                              <a:latin typeface="Cambria Math" panose="02040503050406030204" pitchFamily="18" charset="0"/>
                            </a:rPr>
                          </m:ctrlPr>
                        </m:naryPr>
                        <m:sub>
                          <m:r>
                            <m:rPr>
                              <m:brk m:alnAt="7"/>
                            </m:rPr>
                            <a:rPr lang="en-GB" i="1">
                              <a:solidFill>
                                <a:srgbClr val="0070C0"/>
                              </a:solidFill>
                              <a:latin typeface="Cambria Math"/>
                            </a:rPr>
                            <m:t>𝑖</m:t>
                          </m:r>
                        </m:sub>
                        <m:sup/>
                        <m:e>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𝑤</m:t>
                              </m:r>
                            </m:e>
                            <m:sub>
                              <m:r>
                                <a:rPr lang="en-GB" i="1">
                                  <a:solidFill>
                                    <a:srgbClr val="0070C0"/>
                                  </a:solidFill>
                                  <a:latin typeface="Cambria Math"/>
                                </a:rPr>
                                <m:t>𝑖𝑗</m:t>
                              </m:r>
                            </m:sub>
                          </m:sSub>
                        </m:e>
                      </m:nary>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𝑓</m:t>
                          </m:r>
                        </m:e>
                        <m:sub>
                          <m:r>
                            <a:rPr lang="en-GB" i="1">
                              <a:solidFill>
                                <a:srgbClr val="0070C0"/>
                              </a:solidFill>
                              <a:latin typeface="Cambria Math"/>
                            </a:rPr>
                            <m:t>𝑗</m:t>
                          </m:r>
                        </m:sub>
                      </m:sSub>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𝐼</m:t>
                          </m:r>
                        </m:e>
                        <m:sub>
                          <m:r>
                            <a:rPr lang="en-GB" i="1">
                              <a:solidFill>
                                <a:srgbClr val="0070C0"/>
                              </a:solidFill>
                              <a:latin typeface="Cambria Math"/>
                            </a:rPr>
                            <m:t>𝑖</m:t>
                          </m:r>
                          <m:r>
                            <a:rPr lang="en-GB" i="1">
                              <a:solidFill>
                                <a:srgbClr val="0070C0"/>
                              </a:solidFill>
                              <a:latin typeface="Cambria Math"/>
                            </a:rPr>
                            <m:t>,</m:t>
                          </m:r>
                          <m:r>
                            <a:rPr lang="en-GB" i="1">
                              <a:solidFill>
                                <a:srgbClr val="0070C0"/>
                              </a:solidFill>
                              <a:latin typeface="Cambria Math"/>
                            </a:rPr>
                            <m:t>𝑒𝑥𝑡</m:t>
                          </m:r>
                        </m:sub>
                      </m:sSub>
                    </m:oMath>
                  </m:oMathPara>
                </a14:m>
                <a:endParaRPr lang="en-GB" dirty="0"/>
              </a:p>
              <a:p>
                <a:endParaRPr lang="en-GB" dirty="0"/>
              </a:p>
              <a:p>
                <a:r>
                  <a:rPr lang="en-GB" dirty="0"/>
                  <a:t>or in matrix/linear algebraic form</a:t>
                </a:r>
              </a:p>
              <a:p>
                <a:endParaRPr lang="en-GB" dirty="0"/>
              </a:p>
              <a:p>
                <a:pPr/>
                <a14:m>
                  <m:oMathPara xmlns:m="http://schemas.openxmlformats.org/officeDocument/2006/math">
                    <m:oMathParaPr>
                      <m:jc m:val="centerGroup"/>
                    </m:oMathParaPr>
                    <m:oMath xmlns:m="http://schemas.openxmlformats.org/officeDocument/2006/math">
                      <m:f>
                        <m:fPr>
                          <m:ctrlPr>
                            <a:rPr lang="en-GB" i="1" smtClean="0">
                              <a:solidFill>
                                <a:srgbClr val="0070C0"/>
                              </a:solidFill>
                              <a:latin typeface="Cambria Math" panose="02040503050406030204" pitchFamily="18" charset="0"/>
                            </a:rPr>
                          </m:ctrlPr>
                        </m:fPr>
                        <m:num>
                          <m:r>
                            <a:rPr lang="en-GB" i="1" smtClean="0">
                              <a:solidFill>
                                <a:srgbClr val="0070C0"/>
                              </a:solidFill>
                              <a:latin typeface="Cambria Math"/>
                            </a:rPr>
                            <m:t>𝑑</m:t>
                          </m:r>
                          <m:r>
                            <a:rPr lang="en-GB" b="1" i="1" smtClean="0">
                              <a:solidFill>
                                <a:srgbClr val="0070C0"/>
                              </a:solidFill>
                              <a:latin typeface="Cambria Math"/>
                            </a:rPr>
                            <m:t>𝒇</m:t>
                          </m:r>
                        </m:num>
                        <m:den>
                          <m:r>
                            <a:rPr lang="en-GB" i="1" smtClean="0">
                              <a:solidFill>
                                <a:srgbClr val="0070C0"/>
                              </a:solidFill>
                              <a:latin typeface="Cambria Math"/>
                            </a:rPr>
                            <m:t>𝑑</m:t>
                          </m:r>
                          <m:r>
                            <a:rPr lang="en-GB" b="0" i="1" smtClean="0">
                              <a:solidFill>
                                <a:srgbClr val="0070C0"/>
                              </a:solidFill>
                              <a:latin typeface="Cambria Math"/>
                            </a:rPr>
                            <m:t>𝑡</m:t>
                          </m:r>
                        </m:den>
                      </m:f>
                      <m:r>
                        <a:rPr lang="en-GB" b="0" i="1" smtClean="0">
                          <a:solidFill>
                            <a:srgbClr val="0070C0"/>
                          </a:solidFill>
                          <a:latin typeface="Cambria Math"/>
                        </a:rPr>
                        <m:t>=</m:t>
                      </m:r>
                      <m:r>
                        <a:rPr lang="en-GB" b="1" i="1" smtClean="0">
                          <a:solidFill>
                            <a:srgbClr val="0070C0"/>
                          </a:solidFill>
                          <a:latin typeface="Cambria Math"/>
                        </a:rPr>
                        <m:t>𝑾</m:t>
                      </m:r>
                      <m:r>
                        <a:rPr lang="en-GB" b="1" i="1" smtClean="0">
                          <a:solidFill>
                            <a:srgbClr val="0070C0"/>
                          </a:solidFill>
                          <a:latin typeface="Cambria Math"/>
                          <a:ea typeface="Cambria Math"/>
                        </a:rPr>
                        <m:t>∙</m:t>
                      </m:r>
                      <m:r>
                        <a:rPr lang="en-GB" b="1" i="1" smtClean="0">
                          <a:solidFill>
                            <a:srgbClr val="0070C0"/>
                          </a:solidFill>
                          <a:latin typeface="Cambria Math"/>
                          <a:ea typeface="Cambria Math"/>
                        </a:rPr>
                        <m:t>𝒇</m:t>
                      </m:r>
                      <m:r>
                        <a:rPr lang="en-GB" b="1" i="1" smtClean="0">
                          <a:solidFill>
                            <a:srgbClr val="0070C0"/>
                          </a:solidFill>
                          <a:latin typeface="Cambria Math"/>
                          <a:ea typeface="Cambria Math"/>
                        </a:rPr>
                        <m:t>+</m:t>
                      </m:r>
                      <m:sSub>
                        <m:sSubPr>
                          <m:ctrlPr>
                            <a:rPr lang="en-GB" b="1" i="1" smtClean="0">
                              <a:solidFill>
                                <a:srgbClr val="0070C0"/>
                              </a:solidFill>
                              <a:latin typeface="Cambria Math" panose="02040503050406030204" pitchFamily="18" charset="0"/>
                              <a:ea typeface="Cambria Math"/>
                            </a:rPr>
                          </m:ctrlPr>
                        </m:sSubPr>
                        <m:e>
                          <m:r>
                            <a:rPr lang="en-GB" b="1" i="1" smtClean="0">
                              <a:solidFill>
                                <a:srgbClr val="0070C0"/>
                              </a:solidFill>
                              <a:latin typeface="Cambria Math"/>
                              <a:ea typeface="Cambria Math"/>
                            </a:rPr>
                            <m:t>𝑰</m:t>
                          </m:r>
                        </m:e>
                        <m:sub>
                          <m:r>
                            <a:rPr lang="en-GB" b="1" i="1" smtClean="0">
                              <a:solidFill>
                                <a:srgbClr val="0070C0"/>
                              </a:solidFill>
                              <a:latin typeface="Cambria Math"/>
                              <a:ea typeface="Cambria Math"/>
                            </a:rPr>
                            <m:t>𝒆𝒙𝒕</m:t>
                          </m:r>
                        </m:sub>
                      </m:sSub>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2920172" y="2474347"/>
                <a:ext cx="3447547" cy="2122119"/>
              </a:xfrm>
              <a:prstGeom prst="rect">
                <a:avLst/>
              </a:prstGeom>
              <a:blipFill>
                <a:blip r:embed="rId5"/>
                <a:stretch>
                  <a:fillRect l="-1099" t="-44048" b="-1190"/>
                </a:stretch>
              </a:blipFill>
            </p:spPr>
            <p:txBody>
              <a:bodyPr/>
              <a:lstStyle/>
              <a:p>
                <a:r>
                  <a:rPr lang="en-US">
                    <a:noFill/>
                  </a:rPr>
                  <a:t> </a:t>
                </a:r>
              </a:p>
            </p:txBody>
          </p:sp>
        </mc:Fallback>
      </mc:AlternateContent>
      <p:sp>
        <p:nvSpPr>
          <p:cNvPr id="8" name="TextBox 7"/>
          <p:cNvSpPr txBox="1"/>
          <p:nvPr/>
        </p:nvSpPr>
        <p:spPr>
          <a:xfrm>
            <a:off x="934497" y="439404"/>
            <a:ext cx="6204391" cy="369332"/>
          </a:xfrm>
          <a:prstGeom prst="rect">
            <a:avLst/>
          </a:prstGeom>
          <a:noFill/>
        </p:spPr>
        <p:txBody>
          <a:bodyPr wrap="none" rtlCol="0">
            <a:spAutoFit/>
          </a:bodyPr>
          <a:lstStyle/>
          <a:p>
            <a:r>
              <a:rPr lang="en-GB" dirty="0"/>
              <a:t>For a simple “threshold-linear” input-output (transfer) function, </a:t>
            </a:r>
          </a:p>
        </p:txBody>
      </p:sp>
      <p:cxnSp>
        <p:nvCxnSpPr>
          <p:cNvPr id="10" name="Straight Arrow Connector 9"/>
          <p:cNvCxnSpPr/>
          <p:nvPr/>
        </p:nvCxnSpPr>
        <p:spPr>
          <a:xfrm>
            <a:off x="7683335" y="1721939"/>
            <a:ext cx="9381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7683335" y="624070"/>
            <a:ext cx="0" cy="1097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149633" y="1009419"/>
            <a:ext cx="384767" cy="7125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21486" y="1551519"/>
                <a:ext cx="3330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Cambria Math"/>
                        </a:rPr>
                        <m:t>𝐼</m:t>
                      </m:r>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8621486" y="1551519"/>
                <a:ext cx="333040" cy="369332"/>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264898" y="624070"/>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Cambria Math"/>
                        </a:rPr>
                        <m:t>𝑓</m:t>
                      </m:r>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7264898" y="624070"/>
                <a:ext cx="370935" cy="369332"/>
              </a:xfrm>
              <a:prstGeom prst="rect">
                <a:avLst/>
              </a:prstGeom>
              <a:blipFill rotWithShape="1">
                <a:blip r:embed="rId7"/>
                <a:stretch>
                  <a:fillRect b="-114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947452" y="1736185"/>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Cambria Math"/>
                        </a:rPr>
                        <m:t>𝜃</m:t>
                      </m:r>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7947452" y="1736185"/>
                <a:ext cx="374140" cy="369332"/>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45029" y="2671965"/>
                <a:ext cx="1299779" cy="369332"/>
              </a:xfrm>
              <a:prstGeom prst="rect">
                <a:avLst/>
              </a:prstGeom>
              <a:noFill/>
            </p:spPr>
            <p:txBody>
              <a:bodyPr wrap="none" rtlCol="0">
                <a:spAutoFit/>
              </a:bodyPr>
              <a:lstStyle/>
              <a:p>
                <a:r>
                  <a:rPr lang="en-GB" dirty="0"/>
                  <a:t>For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a:rPr>
                          <m:t>𝐼</m:t>
                        </m:r>
                      </m:e>
                      <m:sub>
                        <m:r>
                          <a:rPr lang="en-GB" b="0" i="1" smtClean="0">
                            <a:latin typeface="Cambria Math"/>
                          </a:rPr>
                          <m:t>𝑖</m:t>
                        </m:r>
                      </m:sub>
                    </m:sSub>
                    <m:r>
                      <a:rPr lang="en-GB" b="0" i="1" smtClean="0">
                        <a:latin typeface="Cambria Math"/>
                      </a:rPr>
                      <m:t>&gt;</m:t>
                    </m:r>
                    <m:sSub>
                      <m:sSubPr>
                        <m:ctrlPr>
                          <a:rPr lang="en-GB" b="0" i="1" smtClean="0">
                            <a:latin typeface="Cambria Math" panose="02040503050406030204" pitchFamily="18" charset="0"/>
                          </a:rPr>
                        </m:ctrlPr>
                      </m:sSubPr>
                      <m:e>
                        <m:r>
                          <a:rPr lang="en-GB" b="0" i="1" smtClean="0">
                            <a:latin typeface="Cambria Math"/>
                            <a:ea typeface="Cambria Math"/>
                          </a:rPr>
                          <m:t>𝜃</m:t>
                        </m:r>
                      </m:e>
                      <m:sub>
                        <m:r>
                          <a:rPr lang="en-GB" b="0" i="1" smtClean="0">
                            <a:latin typeface="Cambria Math"/>
                          </a:rPr>
                          <m:t>𝑖</m:t>
                        </m:r>
                      </m:sub>
                    </m:sSub>
                  </m:oMath>
                </a14:m>
                <a:r>
                  <a:rPr lang="en-GB"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1045029" y="2671965"/>
                <a:ext cx="1299779" cy="369332"/>
              </a:xfrm>
              <a:prstGeom prst="rect">
                <a:avLst/>
              </a:prstGeom>
              <a:blipFill rotWithShape="1">
                <a:blip r:embed="rId9"/>
                <a:stretch>
                  <a:fillRect l="-3738" t="-8197" r="-2804" b="-24590"/>
                </a:stretch>
              </a:blipFill>
            </p:spPr>
            <p:txBody>
              <a:bodyPr/>
              <a:lstStyle/>
              <a:p>
                <a:r>
                  <a:rPr lang="en-GB">
                    <a:noFill/>
                  </a:rPr>
                  <a:t> </a:t>
                </a:r>
              </a:p>
            </p:txBody>
          </p:sp>
        </mc:Fallback>
      </mc:AlternateContent>
      <p:sp>
        <p:nvSpPr>
          <p:cNvPr id="2" name="TextBox 1"/>
          <p:cNvSpPr txBox="1"/>
          <p:nvPr/>
        </p:nvSpPr>
        <p:spPr>
          <a:xfrm>
            <a:off x="7112007" y="2671965"/>
            <a:ext cx="1086067" cy="338554"/>
          </a:xfrm>
          <a:prstGeom prst="rect">
            <a:avLst/>
          </a:prstGeom>
          <a:noFill/>
        </p:spPr>
        <p:txBody>
          <a:bodyPr wrap="none" rtlCol="0">
            <a:spAutoFit/>
          </a:bodyPr>
          <a:lstStyle/>
          <a:p>
            <a:r>
              <a:rPr lang="en-GB" sz="1600" i="1" dirty="0"/>
              <a:t>Fully linear</a:t>
            </a:r>
          </a:p>
        </p:txBody>
      </p:sp>
      <p:cxnSp>
        <p:nvCxnSpPr>
          <p:cNvPr id="18" name="Straight Connector 17">
            <a:extLst>
              <a:ext uri="{FF2B5EF4-FFF2-40B4-BE49-F238E27FC236}">
                <a16:creationId xmlns:a16="http://schemas.microsoft.com/office/drawing/2014/main" id="{7390B9CC-E5C2-BE43-BA7C-5CE6EBE6042B}"/>
              </a:ext>
            </a:extLst>
          </p:cNvPr>
          <p:cNvCxnSpPr>
            <a:cxnSpLocks/>
            <a:endCxn id="17" idx="0"/>
          </p:cNvCxnSpPr>
          <p:nvPr/>
        </p:nvCxnSpPr>
        <p:spPr>
          <a:xfrm>
            <a:off x="7683335" y="1736185"/>
            <a:ext cx="451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05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83366" y="147317"/>
            <a:ext cx="8374284"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Heuristic derivations</a:t>
            </a:r>
            <a:br>
              <a:rPr lang="en-US" sz="2800" b="1" dirty="0"/>
            </a:br>
            <a:r>
              <a:rPr lang="en-US" sz="2400" b="1" dirty="0"/>
              <a:t>(multiple timescale system)</a:t>
            </a:r>
          </a:p>
        </p:txBody>
      </p:sp>
      <p:sp>
        <p:nvSpPr>
          <p:cNvPr id="3" name="TextBox 2"/>
          <p:cNvSpPr txBox="1"/>
          <p:nvPr/>
        </p:nvSpPr>
        <p:spPr>
          <a:xfrm>
            <a:off x="763720" y="1470514"/>
            <a:ext cx="8216545" cy="369332"/>
          </a:xfrm>
          <a:prstGeom prst="rect">
            <a:avLst/>
          </a:prstGeom>
          <a:noFill/>
        </p:spPr>
        <p:txBody>
          <a:bodyPr wrap="none" rtlCol="0">
            <a:spAutoFit/>
          </a:bodyPr>
          <a:lstStyle/>
          <a:p>
            <a:r>
              <a:rPr lang="en-GB" dirty="0"/>
              <a:t>Suppose a simple (passive) neuronal membrane potential which can be described by: </a:t>
            </a:r>
          </a:p>
        </p:txBody>
      </p:sp>
      <mc:AlternateContent xmlns:mc="http://schemas.openxmlformats.org/markup-compatibility/2006" xmlns:a14="http://schemas.microsoft.com/office/drawing/2010/main">
        <mc:Choice Requires="a14">
          <p:sp>
            <p:nvSpPr>
              <p:cNvPr id="4" name="TextBox 3"/>
              <p:cNvSpPr txBox="1"/>
              <p:nvPr/>
            </p:nvSpPr>
            <p:spPr>
              <a:xfrm>
                <a:off x="3130950" y="1944541"/>
                <a:ext cx="2486963"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70C0"/>
                              </a:solidFill>
                              <a:latin typeface="Cambria Math" panose="02040503050406030204" pitchFamily="18" charset="0"/>
                            </a:rPr>
                          </m:ctrlPr>
                        </m:sSubPr>
                        <m:e>
                          <m:r>
                            <a:rPr lang="en-GB" i="1" smtClean="0">
                              <a:solidFill>
                                <a:srgbClr val="0070C0"/>
                              </a:solidFill>
                              <a:latin typeface="Cambria Math"/>
                              <a:ea typeface="Cambria Math"/>
                            </a:rPr>
                            <m:t>𝜏</m:t>
                          </m:r>
                        </m:e>
                        <m:sub>
                          <m:r>
                            <a:rPr lang="en-GB" b="0" i="1" smtClean="0">
                              <a:solidFill>
                                <a:srgbClr val="0070C0"/>
                              </a:solidFill>
                              <a:latin typeface="Cambria Math"/>
                            </a:rPr>
                            <m:t>𝑚</m:t>
                          </m:r>
                        </m:sub>
                      </m:sSub>
                      <m:f>
                        <m:fPr>
                          <m:ctrlPr>
                            <a:rPr lang="en-GB" i="1" smtClean="0">
                              <a:solidFill>
                                <a:srgbClr val="0070C0"/>
                              </a:solidFill>
                              <a:latin typeface="Cambria Math" panose="02040503050406030204" pitchFamily="18" charset="0"/>
                            </a:rPr>
                          </m:ctrlPr>
                        </m:fPr>
                        <m:num>
                          <m:r>
                            <a:rPr lang="en-GB" i="1" smtClean="0">
                              <a:solidFill>
                                <a:srgbClr val="0070C0"/>
                              </a:solidFill>
                              <a:latin typeface="Cambria Math"/>
                            </a:rPr>
                            <m:t>𝑑</m:t>
                          </m:r>
                          <m:r>
                            <a:rPr lang="en-GB" b="0" i="1" smtClean="0">
                              <a:solidFill>
                                <a:srgbClr val="0070C0"/>
                              </a:solidFill>
                              <a:latin typeface="Cambria Math"/>
                            </a:rPr>
                            <m:t>𝑉</m:t>
                          </m:r>
                        </m:num>
                        <m:den>
                          <m:r>
                            <a:rPr lang="en-GB" i="1" smtClean="0">
                              <a:solidFill>
                                <a:srgbClr val="0070C0"/>
                              </a:solidFill>
                              <a:latin typeface="Cambria Math"/>
                            </a:rPr>
                            <m:t>𝑑</m:t>
                          </m:r>
                          <m:r>
                            <a:rPr lang="en-GB" b="0" i="1" smtClean="0">
                              <a:solidFill>
                                <a:srgbClr val="0070C0"/>
                              </a:solidFill>
                              <a:latin typeface="Cambria Math"/>
                            </a:rPr>
                            <m:t>𝑡</m:t>
                          </m:r>
                        </m:den>
                      </m:f>
                      <m:r>
                        <a:rPr lang="en-GB" b="0" i="1" smtClean="0">
                          <a:solidFill>
                            <a:srgbClr val="0070C0"/>
                          </a:solidFill>
                          <a:latin typeface="Cambria Math"/>
                        </a:rPr>
                        <m:t>=−</m:t>
                      </m:r>
                      <m:r>
                        <a:rPr lang="en-GB" b="0" i="1" smtClean="0">
                          <a:solidFill>
                            <a:srgbClr val="0070C0"/>
                          </a:solidFill>
                          <a:latin typeface="Cambria Math"/>
                        </a:rPr>
                        <m:t>𝑉</m:t>
                      </m:r>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rPr>
                            <m:t>𝑅</m:t>
                          </m:r>
                        </m:e>
                        <m:sub>
                          <m:r>
                            <a:rPr lang="en-GB" b="0" i="1" smtClean="0">
                              <a:solidFill>
                                <a:srgbClr val="0070C0"/>
                              </a:solidFill>
                              <a:latin typeface="Cambria Math"/>
                            </a:rPr>
                            <m:t>𝑚</m:t>
                          </m:r>
                        </m:sub>
                      </m:sSub>
                      <m:r>
                        <a:rPr lang="en-GB" b="0" i="1" smtClean="0">
                          <a:solidFill>
                            <a:srgbClr val="0070C0"/>
                          </a:solidFill>
                          <a:latin typeface="Cambria Math"/>
                        </a:rPr>
                        <m:t> </m:t>
                      </m:r>
                      <m:r>
                        <a:rPr lang="en-GB" b="0" i="1" smtClean="0">
                          <a:solidFill>
                            <a:srgbClr val="0070C0"/>
                          </a:solidFill>
                          <a:latin typeface="Cambria Math"/>
                        </a:rPr>
                        <m:t>𝐼</m:t>
                      </m:r>
                      <m:r>
                        <a:rPr lang="en-GB" b="0" i="1" smtClean="0">
                          <a:solidFill>
                            <a:srgbClr val="0070C0"/>
                          </a:solidFill>
                          <a:latin typeface="Cambria Math"/>
                        </a:rPr>
                        <m:t>(</m:t>
                      </m:r>
                      <m:r>
                        <a:rPr lang="en-GB" b="0" i="1" smtClean="0">
                          <a:solidFill>
                            <a:srgbClr val="0070C0"/>
                          </a:solidFill>
                          <a:latin typeface="Cambria Math"/>
                        </a:rPr>
                        <m:t>𝑡</m:t>
                      </m:r>
                      <m:r>
                        <a:rPr lang="en-GB" b="0" i="1" smtClean="0">
                          <a:solidFill>
                            <a:srgbClr val="0070C0"/>
                          </a:solidFill>
                          <a:latin typeface="Cambria Math"/>
                        </a:rPr>
                        <m:t>)</m:t>
                      </m:r>
                    </m:oMath>
                  </m:oMathPara>
                </a14:m>
                <a:endParaRPr lang="en-GB"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30950" y="1944541"/>
                <a:ext cx="2486963" cy="618246"/>
              </a:xfrm>
              <a:prstGeom prst="rect">
                <a:avLst/>
              </a:prstGeom>
              <a:blipFill>
                <a:blip r:embed="rId2"/>
                <a:stretch>
                  <a:fillRect b="-6122"/>
                </a:stretch>
              </a:blipFill>
            </p:spPr>
            <p:txBody>
              <a:bodyPr/>
              <a:lstStyle/>
              <a:p>
                <a:r>
                  <a:rPr lang="en-US">
                    <a:noFill/>
                  </a:rPr>
                  <a:t> </a:t>
                </a:r>
              </a:p>
            </p:txBody>
          </p:sp>
        </mc:Fallback>
      </mc:AlternateContent>
      <p:sp>
        <p:nvSpPr>
          <p:cNvPr id="5" name="TextBox 4"/>
          <p:cNvSpPr txBox="1"/>
          <p:nvPr/>
        </p:nvSpPr>
        <p:spPr>
          <a:xfrm>
            <a:off x="763929" y="2778449"/>
            <a:ext cx="6344686" cy="369332"/>
          </a:xfrm>
          <a:prstGeom prst="rect">
            <a:avLst/>
          </a:prstGeom>
          <a:noFill/>
        </p:spPr>
        <p:txBody>
          <a:bodyPr wrap="none" rtlCol="0">
            <a:spAutoFit/>
          </a:bodyPr>
          <a:lstStyle/>
          <a:p>
            <a:r>
              <a:rPr lang="en-GB" dirty="0"/>
              <a:t>and if the afferent current is described by a sum of 2 exponentials,</a:t>
            </a:r>
          </a:p>
        </p:txBody>
      </p:sp>
      <mc:AlternateContent xmlns:mc="http://schemas.openxmlformats.org/markup-compatibility/2006" xmlns:a14="http://schemas.microsoft.com/office/drawing/2010/main">
        <mc:Choice Requires="a14">
          <p:sp>
            <p:nvSpPr>
              <p:cNvPr id="6" name="TextBox 5"/>
              <p:cNvSpPr txBox="1"/>
              <p:nvPr/>
            </p:nvSpPr>
            <p:spPr>
              <a:xfrm>
                <a:off x="2922914" y="3287733"/>
                <a:ext cx="34951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a:rPr>
                        <m:t>𝐼</m:t>
                      </m:r>
                      <m:d>
                        <m:dPr>
                          <m:ctrlPr>
                            <a:rPr lang="en-GB" b="0" i="1" smtClean="0">
                              <a:solidFill>
                                <a:srgbClr val="0070C0"/>
                              </a:solidFill>
                              <a:latin typeface="Cambria Math" panose="02040503050406030204" pitchFamily="18" charset="0"/>
                            </a:rPr>
                          </m:ctrlPr>
                        </m:dPr>
                        <m:e>
                          <m:r>
                            <a:rPr lang="en-GB" b="0" i="1" smtClean="0">
                              <a:solidFill>
                                <a:srgbClr val="0070C0"/>
                              </a:solidFill>
                              <a:latin typeface="Cambria Math"/>
                            </a:rPr>
                            <m:t>𝑡</m:t>
                          </m:r>
                        </m:e>
                      </m:d>
                      <m:r>
                        <a:rPr lang="en-GB" b="0" i="1" smtClean="0">
                          <a:solidFill>
                            <a:srgbClr val="0070C0"/>
                          </a:solidFill>
                          <a:latin typeface="Cambria Math"/>
                        </a:rPr>
                        <m:t>=</m:t>
                      </m:r>
                      <m:func>
                        <m:funcPr>
                          <m:ctrlPr>
                            <a:rPr lang="en-GB" b="0" i="1" smtClean="0">
                              <a:solidFill>
                                <a:srgbClr val="0070C0"/>
                              </a:solidFill>
                              <a:latin typeface="Cambria Math" panose="02040503050406030204" pitchFamily="18" charset="0"/>
                            </a:rPr>
                          </m:ctrlPr>
                        </m:funcPr>
                        <m:fName>
                          <m:r>
                            <m:rPr>
                              <m:sty m:val="p"/>
                            </m:rPr>
                            <a:rPr lang="en-GB" b="0" i="0" smtClean="0">
                              <a:solidFill>
                                <a:srgbClr val="0070C0"/>
                              </a:solidFill>
                              <a:latin typeface="Cambria Math"/>
                            </a:rPr>
                            <m:t>exp</m:t>
                          </m:r>
                        </m:fName>
                        <m:e>
                          <m:r>
                            <a:rPr lang="en-GB" b="0" i="1" smtClean="0">
                              <a:solidFill>
                                <a:srgbClr val="0070C0"/>
                              </a:solidFill>
                              <a:latin typeface="Cambria Math"/>
                            </a:rPr>
                            <m:t>(−</m:t>
                          </m:r>
                          <m:r>
                            <a:rPr lang="en-GB" b="0" i="1" smtClean="0">
                              <a:solidFill>
                                <a:srgbClr val="0070C0"/>
                              </a:solidFill>
                              <a:latin typeface="Cambria Math"/>
                            </a:rPr>
                            <m:t>𝑡</m:t>
                          </m:r>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𝑑</m:t>
                              </m:r>
                            </m:sub>
                          </m:sSub>
                          <m:r>
                            <a:rPr lang="en-GB" b="0" i="1" smtClean="0">
                              <a:solidFill>
                                <a:srgbClr val="0070C0"/>
                              </a:solidFill>
                              <a:latin typeface="Cambria Math"/>
                            </a:rPr>
                            <m:t>)</m:t>
                          </m:r>
                        </m:e>
                      </m:func>
                      <m:r>
                        <a:rPr lang="en-GB" b="0" i="1" smtClean="0">
                          <a:solidFill>
                            <a:srgbClr val="0070C0"/>
                          </a:solidFill>
                          <a:latin typeface="Cambria Math"/>
                        </a:rPr>
                        <m:t>−</m:t>
                      </m:r>
                      <m:func>
                        <m:funcPr>
                          <m:ctrlPr>
                            <a:rPr lang="en-GB" b="0" i="1" smtClean="0">
                              <a:solidFill>
                                <a:srgbClr val="0070C0"/>
                              </a:solidFill>
                              <a:latin typeface="Cambria Math" panose="02040503050406030204" pitchFamily="18" charset="0"/>
                            </a:rPr>
                          </m:ctrlPr>
                        </m:funcPr>
                        <m:fName>
                          <m:r>
                            <m:rPr>
                              <m:sty m:val="p"/>
                            </m:rPr>
                            <a:rPr lang="en-GB" b="0" i="0" smtClean="0">
                              <a:solidFill>
                                <a:srgbClr val="0070C0"/>
                              </a:solidFill>
                              <a:latin typeface="Cambria Math"/>
                            </a:rPr>
                            <m:t>exp</m:t>
                          </m:r>
                        </m:fName>
                        <m:e>
                          <m:r>
                            <a:rPr lang="en-GB" b="0" i="1" smtClean="0">
                              <a:solidFill>
                                <a:srgbClr val="0070C0"/>
                              </a:solidFill>
                              <a:latin typeface="Cambria Math"/>
                            </a:rPr>
                            <m:t>(−</m:t>
                          </m:r>
                          <m:r>
                            <a:rPr lang="en-GB" b="0" i="1" smtClean="0">
                              <a:solidFill>
                                <a:srgbClr val="0070C0"/>
                              </a:solidFill>
                              <a:latin typeface="Cambria Math"/>
                            </a:rPr>
                            <m:t>𝑡</m:t>
                          </m:r>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𝑟</m:t>
                              </m:r>
                            </m:sub>
                          </m:sSub>
                          <m:r>
                            <a:rPr lang="en-GB" b="0" i="1" smtClean="0">
                              <a:solidFill>
                                <a:srgbClr val="0070C0"/>
                              </a:solidFill>
                              <a:latin typeface="Cambria Math"/>
                            </a:rPr>
                            <m:t>)</m:t>
                          </m:r>
                        </m:e>
                      </m:func>
                    </m:oMath>
                  </m:oMathPara>
                </a14:m>
                <a:endParaRPr lang="en-GB" dirty="0">
                  <a:solidFill>
                    <a:srgbClr val="0070C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22914" y="3287733"/>
                <a:ext cx="3495188"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4156" y="3947492"/>
                <a:ext cx="7924092" cy="369332"/>
              </a:xfrm>
              <a:prstGeom prst="rect">
                <a:avLst/>
              </a:prstGeom>
              <a:noFill/>
            </p:spPr>
            <p:txBody>
              <a:bodyPr wrap="none" rtlCol="0">
                <a:spAutoFit/>
              </a:bodyPr>
              <a:lstStyle/>
              <a:p>
                <a:r>
                  <a:rPr lang="en-GB" dirty="0"/>
                  <a:t>Assuming the initial membrane potential is zero, i.e. </a:t>
                </a:r>
                <a14:m>
                  <m:oMath xmlns:m="http://schemas.openxmlformats.org/officeDocument/2006/math">
                    <m:r>
                      <a:rPr lang="en-GB" b="0" i="1" smtClean="0">
                        <a:latin typeface="Cambria Math"/>
                      </a:rPr>
                      <m:t>𝑉</m:t>
                    </m:r>
                    <m:d>
                      <m:dPr>
                        <m:ctrlPr>
                          <a:rPr lang="en-GB" b="0" i="1" smtClean="0">
                            <a:latin typeface="Cambria Math" panose="02040503050406030204" pitchFamily="18" charset="0"/>
                          </a:rPr>
                        </m:ctrlPr>
                      </m:dPr>
                      <m:e>
                        <m:r>
                          <a:rPr lang="en-GB" b="0" i="1" smtClean="0">
                            <a:latin typeface="Cambria Math"/>
                          </a:rPr>
                          <m:t>0</m:t>
                        </m:r>
                      </m:e>
                    </m:d>
                    <m:r>
                      <a:rPr lang="en-GB" b="0" i="1" smtClean="0">
                        <a:latin typeface="Cambria Math"/>
                      </a:rPr>
                      <m:t>=0</m:t>
                    </m:r>
                  </m:oMath>
                </a14:m>
                <a:r>
                  <a:rPr lang="en-GB" dirty="0"/>
                  <a:t>, then the solution is:</a:t>
                </a:r>
              </a:p>
            </p:txBody>
          </p:sp>
        </mc:Choice>
        <mc:Fallback xmlns="">
          <p:sp>
            <p:nvSpPr>
              <p:cNvPr id="7" name="TextBox 6"/>
              <p:cNvSpPr txBox="1">
                <a:spLocks noRot="1" noChangeAspect="1" noMove="1" noResize="1" noEditPoints="1" noAdjustHandles="1" noChangeArrowheads="1" noChangeShapeType="1" noTextEdit="1"/>
              </p:cNvSpPr>
              <p:nvPr/>
            </p:nvSpPr>
            <p:spPr>
              <a:xfrm>
                <a:off x="784156" y="3947492"/>
                <a:ext cx="7924092" cy="369332"/>
              </a:xfrm>
              <a:prstGeom prst="rect">
                <a:avLst/>
              </a:prstGeom>
              <a:blipFill rotWithShape="1">
                <a:blip r:embed="rId4"/>
                <a:stretch>
                  <a:fillRect l="-692" t="-8333" r="-462"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93200" y="4583574"/>
                <a:ext cx="6554615" cy="611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70C0"/>
                          </a:solidFill>
                          <a:latin typeface="Cambria Math"/>
                        </a:rPr>
                        <m:t>𝑉</m:t>
                      </m:r>
                      <m:d>
                        <m:dPr>
                          <m:ctrlPr>
                            <a:rPr lang="en-GB" b="0" i="1" smtClean="0">
                              <a:solidFill>
                                <a:srgbClr val="0070C0"/>
                              </a:solidFill>
                              <a:latin typeface="Cambria Math" panose="02040503050406030204" pitchFamily="18" charset="0"/>
                            </a:rPr>
                          </m:ctrlPr>
                        </m:dPr>
                        <m:e>
                          <m:r>
                            <a:rPr lang="en-GB" b="0" i="1" smtClean="0">
                              <a:solidFill>
                                <a:srgbClr val="0070C0"/>
                              </a:solidFill>
                              <a:latin typeface="Cambria Math"/>
                            </a:rPr>
                            <m:t>𝑡</m:t>
                          </m:r>
                        </m:e>
                      </m:d>
                      <m:r>
                        <a:rPr lang="en-GB" b="0" i="1" smtClean="0">
                          <a:solidFill>
                            <a:srgbClr val="0070C0"/>
                          </a:solidFill>
                          <a:latin typeface="Cambria Math"/>
                        </a:rPr>
                        <m:t>=</m:t>
                      </m:r>
                      <m:f>
                        <m:fPr>
                          <m:ctrlPr>
                            <a:rPr lang="en-GB" b="0" i="1" smtClean="0">
                              <a:solidFill>
                                <a:srgbClr val="0070C0"/>
                              </a:solidFill>
                              <a:latin typeface="Cambria Math" panose="02040503050406030204" pitchFamily="18" charset="0"/>
                            </a:rPr>
                          </m:ctrlPr>
                        </m:fPr>
                        <m:num>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𝑑</m:t>
                              </m:r>
                            </m:sub>
                          </m:sSub>
                        </m:num>
                        <m:den>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𝑑</m:t>
                              </m:r>
                            </m:sub>
                          </m:sSub>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𝑚</m:t>
                              </m:r>
                            </m:sub>
                          </m:sSub>
                        </m:den>
                      </m:f>
                      <m:d>
                        <m:dPr>
                          <m:ctrlPr>
                            <a:rPr lang="en-GB" b="0" i="1" smtClean="0">
                              <a:solidFill>
                                <a:srgbClr val="0070C0"/>
                              </a:solidFill>
                              <a:latin typeface="Cambria Math" panose="02040503050406030204" pitchFamily="18" charset="0"/>
                            </a:rPr>
                          </m:ctrlPr>
                        </m:dPr>
                        <m:e>
                          <m:sSup>
                            <m:sSupPr>
                              <m:ctrlPr>
                                <a:rPr lang="en-GB" b="0" i="1" smtClean="0">
                                  <a:solidFill>
                                    <a:srgbClr val="0070C0"/>
                                  </a:solidFill>
                                  <a:latin typeface="Cambria Math" panose="02040503050406030204" pitchFamily="18" charset="0"/>
                                </a:rPr>
                              </m:ctrlPr>
                            </m:sSupPr>
                            <m:e>
                              <m:r>
                                <a:rPr lang="en-GB" b="0" i="1" smtClean="0">
                                  <a:solidFill>
                                    <a:srgbClr val="0070C0"/>
                                  </a:solidFill>
                                  <a:latin typeface="Cambria Math"/>
                                </a:rPr>
                                <m:t>𝑒</m:t>
                              </m:r>
                            </m:e>
                            <m:sup>
                              <m:r>
                                <a:rPr lang="en-GB" b="0" i="1" smtClean="0">
                                  <a:solidFill>
                                    <a:srgbClr val="0070C0"/>
                                  </a:solidFill>
                                  <a:latin typeface="Cambria Math"/>
                                </a:rPr>
                                <m:t>−</m:t>
                              </m:r>
                              <m:r>
                                <a:rPr lang="en-GB" b="0" i="1" smtClean="0">
                                  <a:solidFill>
                                    <a:srgbClr val="0070C0"/>
                                  </a:solidFill>
                                  <a:latin typeface="Cambria Math"/>
                                </a:rPr>
                                <m:t>𝑡</m:t>
                              </m:r>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rPr>
                                    <m:t>𝑑</m:t>
                                  </m:r>
                                </m:sub>
                              </m:sSub>
                            </m:sup>
                          </m:sSup>
                          <m:r>
                            <a:rPr lang="en-GB" b="0" i="1" smtClean="0">
                              <a:solidFill>
                                <a:srgbClr val="0070C0"/>
                              </a:solidFill>
                              <a:latin typeface="Cambria Math"/>
                            </a:rPr>
                            <m:t>−</m:t>
                          </m:r>
                          <m:sSup>
                            <m:sSupPr>
                              <m:ctrlPr>
                                <a:rPr lang="en-GB" i="1">
                                  <a:solidFill>
                                    <a:srgbClr val="0070C0"/>
                                  </a:solidFill>
                                  <a:latin typeface="Cambria Math" panose="02040503050406030204" pitchFamily="18" charset="0"/>
                                </a:rPr>
                              </m:ctrlPr>
                            </m:sSupPr>
                            <m:e>
                              <m:r>
                                <a:rPr lang="en-GB" i="1">
                                  <a:solidFill>
                                    <a:srgbClr val="0070C0"/>
                                  </a:solidFill>
                                  <a:latin typeface="Cambria Math"/>
                                </a:rPr>
                                <m:t>𝑒</m:t>
                              </m:r>
                            </m:e>
                            <m:sup>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b="0" i="1" smtClean="0">
                                      <a:solidFill>
                                        <a:srgbClr val="0070C0"/>
                                      </a:solidFill>
                                      <a:latin typeface="Cambria Math"/>
                                    </a:rPr>
                                    <m:t>𝑚</m:t>
                                  </m:r>
                                </m:sub>
                              </m:sSub>
                            </m:sup>
                          </m:sSup>
                        </m:e>
                      </m:d>
                      <m:r>
                        <a:rPr lang="en-GB" b="0" i="1" smtClean="0">
                          <a:solidFill>
                            <a:srgbClr val="0070C0"/>
                          </a:solidFill>
                          <a:latin typeface="Cambria Math"/>
                        </a:rPr>
                        <m:t>−</m:t>
                      </m:r>
                      <m:f>
                        <m:fPr>
                          <m:ctrlPr>
                            <a:rPr lang="en-GB" i="1">
                              <a:solidFill>
                                <a:srgbClr val="0070C0"/>
                              </a:solidFill>
                              <a:latin typeface="Cambria Math" panose="02040503050406030204" pitchFamily="18" charset="0"/>
                            </a:rPr>
                          </m:ctrlPr>
                        </m:fPr>
                        <m:num>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b="0" i="1" smtClean="0">
                                  <a:solidFill>
                                    <a:srgbClr val="0070C0"/>
                                  </a:solidFill>
                                  <a:latin typeface="Cambria Math"/>
                                  <a:ea typeface="Cambria Math"/>
                                </a:rPr>
                                <m:t>𝑟</m:t>
                              </m:r>
                            </m:sub>
                          </m:sSub>
                        </m:num>
                        <m:den>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b="0" i="1" smtClean="0">
                                  <a:solidFill>
                                    <a:srgbClr val="0070C0"/>
                                  </a:solidFill>
                                  <a:latin typeface="Cambria Math"/>
                                </a:rPr>
                                <m:t>𝑟</m:t>
                              </m:r>
                            </m:sub>
                          </m:sSub>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i="1">
                                  <a:solidFill>
                                    <a:srgbClr val="0070C0"/>
                                  </a:solidFill>
                                  <a:latin typeface="Cambria Math"/>
                                </a:rPr>
                                <m:t>𝑚</m:t>
                              </m:r>
                            </m:sub>
                          </m:sSub>
                        </m:den>
                      </m:f>
                      <m:d>
                        <m:dPr>
                          <m:ctrlPr>
                            <a:rPr lang="en-GB" i="1">
                              <a:solidFill>
                                <a:srgbClr val="0070C0"/>
                              </a:solidFill>
                              <a:latin typeface="Cambria Math" panose="02040503050406030204" pitchFamily="18" charset="0"/>
                            </a:rPr>
                          </m:ctrlPr>
                        </m:dPr>
                        <m:e>
                          <m:sSup>
                            <m:sSupPr>
                              <m:ctrlPr>
                                <a:rPr lang="en-GB" i="1">
                                  <a:solidFill>
                                    <a:srgbClr val="0070C0"/>
                                  </a:solidFill>
                                  <a:latin typeface="Cambria Math" panose="02040503050406030204" pitchFamily="18" charset="0"/>
                                </a:rPr>
                              </m:ctrlPr>
                            </m:sSupPr>
                            <m:e>
                              <m:r>
                                <a:rPr lang="en-GB" i="1">
                                  <a:solidFill>
                                    <a:srgbClr val="0070C0"/>
                                  </a:solidFill>
                                  <a:latin typeface="Cambria Math"/>
                                </a:rPr>
                                <m:t>𝑒</m:t>
                              </m:r>
                            </m:e>
                            <m:sup>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b="0" i="1" smtClean="0">
                                      <a:solidFill>
                                        <a:srgbClr val="0070C0"/>
                                      </a:solidFill>
                                      <a:latin typeface="Cambria Math"/>
                                      <a:ea typeface="Cambria Math"/>
                                    </a:rPr>
                                    <m:t>𝑟</m:t>
                                  </m:r>
                                </m:sub>
                              </m:sSub>
                            </m:sup>
                          </m:sSup>
                          <m:r>
                            <a:rPr lang="en-GB" i="1">
                              <a:solidFill>
                                <a:srgbClr val="0070C0"/>
                              </a:solidFill>
                              <a:latin typeface="Cambria Math"/>
                            </a:rPr>
                            <m:t>−</m:t>
                          </m:r>
                          <m:sSup>
                            <m:sSupPr>
                              <m:ctrlPr>
                                <a:rPr lang="en-GB" i="1">
                                  <a:solidFill>
                                    <a:srgbClr val="0070C0"/>
                                  </a:solidFill>
                                  <a:latin typeface="Cambria Math" panose="02040503050406030204" pitchFamily="18" charset="0"/>
                                </a:rPr>
                              </m:ctrlPr>
                            </m:sSupPr>
                            <m:e>
                              <m:r>
                                <a:rPr lang="en-GB" i="1">
                                  <a:solidFill>
                                    <a:srgbClr val="0070C0"/>
                                  </a:solidFill>
                                  <a:latin typeface="Cambria Math"/>
                                </a:rPr>
                                <m:t>𝑒</m:t>
                              </m:r>
                            </m:e>
                            <m:sup>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i="1">
                                      <a:solidFill>
                                        <a:srgbClr val="0070C0"/>
                                      </a:solidFill>
                                      <a:latin typeface="Cambria Math"/>
                                    </a:rPr>
                                    <m:t>𝑚</m:t>
                                  </m:r>
                                </m:sub>
                              </m:sSub>
                            </m:sup>
                          </m:sSup>
                        </m:e>
                      </m:d>
                    </m:oMath>
                  </m:oMathPara>
                </a14:m>
                <a:endParaRPr lang="en-GB"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93200" y="4583574"/>
                <a:ext cx="6554615" cy="611578"/>
              </a:xfrm>
              <a:prstGeom prst="rect">
                <a:avLst/>
              </a:prstGeom>
              <a:blipFill>
                <a:blip r:embed="rId5"/>
                <a:stretch>
                  <a:fillRect b="-2041"/>
                </a:stretch>
              </a:blipFill>
            </p:spPr>
            <p:txBody>
              <a:bodyPr/>
              <a:lstStyle/>
              <a:p>
                <a:r>
                  <a:rPr lang="en-US">
                    <a:noFill/>
                  </a:rPr>
                  <a:t> </a:t>
                </a:r>
              </a:p>
            </p:txBody>
          </p:sp>
        </mc:Fallback>
      </mc:AlternateContent>
      <p:sp>
        <p:nvSpPr>
          <p:cNvPr id="9" name="TextBox 8"/>
          <p:cNvSpPr txBox="1"/>
          <p:nvPr/>
        </p:nvSpPr>
        <p:spPr>
          <a:xfrm>
            <a:off x="763929" y="5429573"/>
            <a:ext cx="2529899" cy="369332"/>
          </a:xfrm>
          <a:prstGeom prst="rect">
            <a:avLst/>
          </a:prstGeom>
          <a:noFill/>
        </p:spPr>
        <p:txBody>
          <a:bodyPr wrap="square" rtlCol="0">
            <a:spAutoFit/>
          </a:bodyPr>
          <a:lstStyle/>
          <a:p>
            <a:r>
              <a:rPr lang="en-US" b="1" dirty="0"/>
              <a:t>Case I:</a:t>
            </a:r>
            <a:r>
              <a:rPr lang="en-US" dirty="0"/>
              <a:t> For </a:t>
            </a:r>
            <a:r>
              <a:rPr lang="en-US" dirty="0">
                <a:latin typeface="Symbol" charset="2"/>
                <a:cs typeface="Symbol" charset="2"/>
              </a:rPr>
              <a:t>t</a:t>
            </a:r>
            <a:r>
              <a:rPr lang="en-US" baseline="-25000" dirty="0">
                <a:latin typeface="Arial"/>
                <a:cs typeface="Arial"/>
              </a:rPr>
              <a:t>m </a:t>
            </a:r>
            <a:r>
              <a:rPr lang="en-US" dirty="0">
                <a:latin typeface="Arial"/>
                <a:cs typeface="Arial"/>
              </a:rPr>
              <a:t>&gt;&gt;</a:t>
            </a:r>
            <a:r>
              <a:rPr lang="en-US" baseline="-25000" dirty="0">
                <a:latin typeface="Arial"/>
                <a:cs typeface="Arial"/>
              </a:rPr>
              <a:t> </a:t>
            </a:r>
            <a:r>
              <a:rPr lang="en-US" dirty="0">
                <a:latin typeface="Symbol" charset="2"/>
                <a:cs typeface="Symbol" charset="2"/>
              </a:rPr>
              <a:t>t</a:t>
            </a:r>
            <a:r>
              <a:rPr lang="en-US" baseline="-25000" dirty="0">
                <a:latin typeface="Arial"/>
                <a:cs typeface="Arial"/>
              </a:rPr>
              <a:t>d </a:t>
            </a:r>
            <a:r>
              <a:rPr lang="en-US" dirty="0">
                <a:latin typeface="Arial"/>
                <a:cs typeface="Arial"/>
              </a:rPr>
              <a:t>&gt;&gt;</a:t>
            </a:r>
            <a:r>
              <a:rPr lang="en-US" baseline="-25000" dirty="0">
                <a:latin typeface="Arial"/>
                <a:cs typeface="Arial"/>
              </a:rPr>
              <a:t> </a:t>
            </a:r>
            <a:r>
              <a:rPr lang="en-US" dirty="0" err="1">
                <a:latin typeface="Symbol" charset="2"/>
                <a:cs typeface="Symbol" charset="2"/>
              </a:rPr>
              <a:t>t</a:t>
            </a:r>
            <a:r>
              <a:rPr lang="en-US" baseline="-25000" dirty="0" err="1">
                <a:latin typeface="Arial"/>
                <a:cs typeface="Arial"/>
              </a:rPr>
              <a:t>r</a:t>
            </a:r>
            <a:r>
              <a:rPr lang="en-US" baseline="-25000" dirty="0">
                <a:latin typeface="Arial"/>
                <a:cs typeface="Arial"/>
              </a:rPr>
              <a:t> </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4013056" y="5284469"/>
                <a:ext cx="2151871"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a:rPr>
                        <m:t>𝑉</m:t>
                      </m:r>
                      <m:d>
                        <m:dPr>
                          <m:ctrlPr>
                            <a:rPr lang="en-GB" i="1">
                              <a:solidFill>
                                <a:srgbClr val="0070C0"/>
                              </a:solidFill>
                              <a:latin typeface="Cambria Math" panose="02040503050406030204" pitchFamily="18" charset="0"/>
                            </a:rPr>
                          </m:ctrlPr>
                        </m:dPr>
                        <m:e>
                          <m:r>
                            <a:rPr lang="en-GB" i="1">
                              <a:solidFill>
                                <a:srgbClr val="0070C0"/>
                              </a:solidFill>
                              <a:latin typeface="Cambria Math"/>
                            </a:rPr>
                            <m:t>𝑡</m:t>
                          </m:r>
                        </m:e>
                      </m:d>
                      <m:r>
                        <a:rPr lang="en-GB" i="1" smtClean="0">
                          <a:solidFill>
                            <a:srgbClr val="0070C0"/>
                          </a:solidFill>
                          <a:latin typeface="Cambria Math"/>
                          <a:ea typeface="Cambria Math"/>
                        </a:rPr>
                        <m:t>≈</m:t>
                      </m:r>
                      <m:r>
                        <a:rPr lang="en-GB" b="0" i="1" smtClean="0">
                          <a:solidFill>
                            <a:srgbClr val="0070C0"/>
                          </a:solidFill>
                          <a:latin typeface="Cambria Math"/>
                          <a:ea typeface="Cambria Math"/>
                        </a:rPr>
                        <m:t>−</m:t>
                      </m:r>
                      <m:f>
                        <m:fPr>
                          <m:ctrlPr>
                            <a:rPr lang="en-GB" b="0" i="1" smtClean="0">
                              <a:solidFill>
                                <a:srgbClr val="0070C0"/>
                              </a:solidFill>
                              <a:latin typeface="Cambria Math" panose="02040503050406030204" pitchFamily="18" charset="0"/>
                              <a:ea typeface="Cambria Math"/>
                            </a:rPr>
                          </m:ctrlPr>
                        </m:fPr>
                        <m:num>
                          <m:r>
                            <a:rPr lang="en-GB" b="0" i="1" smtClean="0">
                              <a:solidFill>
                                <a:srgbClr val="0070C0"/>
                              </a:solidFill>
                              <a:latin typeface="Cambria Math"/>
                              <a:ea typeface="Cambria Math"/>
                            </a:rPr>
                            <m:t>1</m:t>
                          </m:r>
                        </m:num>
                        <m:den>
                          <m:sSub>
                            <m:sSubPr>
                              <m:ctrlPr>
                                <a:rPr lang="en-GB" b="0"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ea typeface="Cambria Math"/>
                                </a:rPr>
                                <m:t>𝑚</m:t>
                              </m:r>
                            </m:sub>
                          </m:sSub>
                        </m:den>
                      </m:f>
                      <m:sSup>
                        <m:sSupPr>
                          <m:ctrlPr>
                            <a:rPr lang="en-GB" i="1">
                              <a:solidFill>
                                <a:srgbClr val="0070C0"/>
                              </a:solidFill>
                              <a:latin typeface="Cambria Math" panose="02040503050406030204" pitchFamily="18" charset="0"/>
                            </a:rPr>
                          </m:ctrlPr>
                        </m:sSupPr>
                        <m:e>
                          <m:r>
                            <a:rPr lang="en-GB" i="1">
                              <a:solidFill>
                                <a:srgbClr val="0070C0"/>
                              </a:solidFill>
                              <a:latin typeface="Cambria Math"/>
                            </a:rPr>
                            <m:t>𝑒</m:t>
                          </m:r>
                        </m:e>
                        <m:sup>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i="1">
                                  <a:solidFill>
                                    <a:srgbClr val="0070C0"/>
                                  </a:solidFill>
                                  <a:latin typeface="Cambria Math"/>
                                </a:rPr>
                                <m:t>𝑚</m:t>
                              </m:r>
                            </m:sub>
                          </m:sSub>
                        </m:sup>
                      </m:sSup>
                    </m:oMath>
                  </m:oMathPara>
                </a14:m>
                <a:endParaRPr lang="en-GB" dirty="0">
                  <a:solidFill>
                    <a:srgbClr val="0070C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013056" y="5284469"/>
                <a:ext cx="2151871" cy="659540"/>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777429" y="6021823"/>
            <a:ext cx="2529899" cy="646331"/>
          </a:xfrm>
          <a:prstGeom prst="rect">
            <a:avLst/>
          </a:prstGeom>
          <a:noFill/>
        </p:spPr>
        <p:txBody>
          <a:bodyPr wrap="square" rtlCol="0">
            <a:spAutoFit/>
          </a:bodyPr>
          <a:lstStyle/>
          <a:p>
            <a:r>
              <a:rPr lang="en-US" b="1" dirty="0"/>
              <a:t>Case II:</a:t>
            </a:r>
            <a:r>
              <a:rPr lang="en-US" dirty="0"/>
              <a:t> For </a:t>
            </a:r>
            <a:r>
              <a:rPr lang="en-US" dirty="0">
                <a:latin typeface="Symbol" charset="2"/>
                <a:cs typeface="Symbol" charset="2"/>
              </a:rPr>
              <a:t>t</a:t>
            </a:r>
            <a:r>
              <a:rPr lang="en-US" baseline="-25000" dirty="0">
                <a:latin typeface="Arial"/>
                <a:cs typeface="Arial"/>
              </a:rPr>
              <a:t>m </a:t>
            </a:r>
            <a:r>
              <a:rPr lang="en-US" dirty="0">
                <a:latin typeface="Arial"/>
                <a:cs typeface="Arial"/>
              </a:rPr>
              <a:t>&lt;&lt;</a:t>
            </a:r>
            <a:r>
              <a:rPr lang="en-US" baseline="-25000" dirty="0">
                <a:latin typeface="Arial"/>
                <a:cs typeface="Arial"/>
              </a:rPr>
              <a:t> </a:t>
            </a:r>
            <a:r>
              <a:rPr lang="en-US" dirty="0">
                <a:latin typeface="Symbol" charset="2"/>
                <a:cs typeface="Symbol" charset="2"/>
              </a:rPr>
              <a:t>t</a:t>
            </a:r>
            <a:r>
              <a:rPr lang="en-US" baseline="-25000" dirty="0">
                <a:latin typeface="Arial"/>
                <a:cs typeface="Arial"/>
              </a:rPr>
              <a:t>d </a:t>
            </a:r>
            <a:r>
              <a:rPr lang="en-US" dirty="0">
                <a:latin typeface="Arial"/>
                <a:cs typeface="Arial"/>
              </a:rPr>
              <a:t>, </a:t>
            </a:r>
          </a:p>
          <a:p>
            <a:r>
              <a:rPr lang="en-US" dirty="0">
                <a:latin typeface="Symbol" charset="2"/>
                <a:cs typeface="Symbol" charset="2"/>
              </a:rPr>
              <a:t>t</a:t>
            </a:r>
            <a:r>
              <a:rPr lang="en-US" baseline="-25000" dirty="0">
                <a:latin typeface="Arial"/>
                <a:cs typeface="Arial"/>
              </a:rPr>
              <a:t>m </a:t>
            </a:r>
            <a:r>
              <a:rPr lang="en-US" dirty="0">
                <a:latin typeface="Arial"/>
                <a:cs typeface="Arial"/>
              </a:rPr>
              <a:t>&amp; </a:t>
            </a:r>
            <a:r>
              <a:rPr lang="en-US" dirty="0">
                <a:latin typeface="Symbol" charset="2"/>
                <a:cs typeface="Symbol" charset="2"/>
              </a:rPr>
              <a:t>t</a:t>
            </a:r>
            <a:r>
              <a:rPr lang="en-US" baseline="-25000" dirty="0">
                <a:latin typeface="Arial"/>
                <a:cs typeface="Arial"/>
              </a:rPr>
              <a:t>d</a:t>
            </a:r>
            <a:r>
              <a:rPr lang="en-US" dirty="0">
                <a:latin typeface="Arial"/>
                <a:cs typeface="Arial"/>
              </a:rPr>
              <a:t> &gt;&gt;</a:t>
            </a:r>
            <a:r>
              <a:rPr lang="en-US" baseline="-25000" dirty="0">
                <a:latin typeface="Arial"/>
                <a:cs typeface="Arial"/>
              </a:rPr>
              <a:t> </a:t>
            </a:r>
            <a:r>
              <a:rPr lang="en-US" dirty="0" err="1">
                <a:latin typeface="Symbol" charset="2"/>
                <a:cs typeface="Symbol" charset="2"/>
              </a:rPr>
              <a:t>t</a:t>
            </a:r>
            <a:r>
              <a:rPr lang="en-US" baseline="-25000" dirty="0" err="1">
                <a:latin typeface="Arial"/>
                <a:cs typeface="Arial"/>
              </a:rPr>
              <a:t>r</a:t>
            </a:r>
            <a:r>
              <a:rPr lang="en-US" baseline="-25000" dirty="0">
                <a:latin typeface="Arial"/>
                <a:cs typeface="Arial"/>
              </a:rPr>
              <a:t> </a:t>
            </a:r>
            <a:endParaRPr lang="en-US" dirty="0"/>
          </a:p>
        </p:txBody>
      </p:sp>
      <mc:AlternateContent xmlns:mc="http://schemas.openxmlformats.org/markup-compatibility/2006" xmlns:a14="http://schemas.microsoft.com/office/drawing/2010/main">
        <mc:Choice Requires="a14">
          <p:sp>
            <p:nvSpPr>
              <p:cNvPr id="12" name="Rectangle 11"/>
              <p:cNvSpPr/>
              <p:nvPr/>
            </p:nvSpPr>
            <p:spPr>
              <a:xfrm>
                <a:off x="4026556" y="5876719"/>
                <a:ext cx="2059731"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70C0"/>
                          </a:solidFill>
                          <a:latin typeface="Cambria Math"/>
                        </a:rPr>
                        <m:t>𝑉</m:t>
                      </m:r>
                      <m:d>
                        <m:dPr>
                          <m:ctrlPr>
                            <a:rPr lang="en-GB" i="1">
                              <a:solidFill>
                                <a:srgbClr val="0070C0"/>
                              </a:solidFill>
                              <a:latin typeface="Cambria Math" panose="02040503050406030204" pitchFamily="18" charset="0"/>
                            </a:rPr>
                          </m:ctrlPr>
                        </m:dPr>
                        <m:e>
                          <m:r>
                            <a:rPr lang="en-GB" i="1">
                              <a:solidFill>
                                <a:srgbClr val="0070C0"/>
                              </a:solidFill>
                              <a:latin typeface="Cambria Math"/>
                            </a:rPr>
                            <m:t>𝑡</m:t>
                          </m:r>
                        </m:e>
                      </m:d>
                      <m:r>
                        <a:rPr lang="en-GB" i="1" smtClean="0">
                          <a:solidFill>
                            <a:srgbClr val="0070C0"/>
                          </a:solidFill>
                          <a:latin typeface="Cambria Math"/>
                          <a:ea typeface="Cambria Math"/>
                        </a:rPr>
                        <m:t>≈</m:t>
                      </m:r>
                      <m:r>
                        <a:rPr lang="en-GB" b="0" i="1" smtClean="0">
                          <a:solidFill>
                            <a:srgbClr val="0070C0"/>
                          </a:solidFill>
                          <a:latin typeface="Cambria Math"/>
                          <a:ea typeface="Cambria Math"/>
                        </a:rPr>
                        <m:t>−</m:t>
                      </m:r>
                      <m:f>
                        <m:fPr>
                          <m:ctrlPr>
                            <a:rPr lang="en-GB" b="0" i="1" smtClean="0">
                              <a:solidFill>
                                <a:srgbClr val="0070C0"/>
                              </a:solidFill>
                              <a:latin typeface="Cambria Math" panose="02040503050406030204" pitchFamily="18" charset="0"/>
                              <a:ea typeface="Cambria Math"/>
                            </a:rPr>
                          </m:ctrlPr>
                        </m:fPr>
                        <m:num>
                          <m:r>
                            <a:rPr lang="en-GB" b="0" i="1" smtClean="0">
                              <a:solidFill>
                                <a:srgbClr val="0070C0"/>
                              </a:solidFill>
                              <a:latin typeface="Cambria Math"/>
                              <a:ea typeface="Cambria Math"/>
                            </a:rPr>
                            <m:t>1</m:t>
                          </m:r>
                        </m:num>
                        <m:den>
                          <m:sSub>
                            <m:sSubPr>
                              <m:ctrlPr>
                                <a:rPr lang="en-GB" b="0"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ea typeface="Cambria Math"/>
                                </a:rPr>
                                <m:t>𝑑</m:t>
                              </m:r>
                            </m:sub>
                          </m:sSub>
                        </m:den>
                      </m:f>
                      <m:sSup>
                        <m:sSupPr>
                          <m:ctrlPr>
                            <a:rPr lang="en-GB" i="1">
                              <a:solidFill>
                                <a:srgbClr val="0070C0"/>
                              </a:solidFill>
                              <a:latin typeface="Cambria Math" panose="02040503050406030204" pitchFamily="18" charset="0"/>
                            </a:rPr>
                          </m:ctrlPr>
                        </m:sSupPr>
                        <m:e>
                          <m:r>
                            <a:rPr lang="en-GB" i="1">
                              <a:solidFill>
                                <a:srgbClr val="0070C0"/>
                              </a:solidFill>
                              <a:latin typeface="Cambria Math"/>
                            </a:rPr>
                            <m:t>𝑒</m:t>
                          </m:r>
                        </m:e>
                        <m:sup>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ea typeface="Cambria Math"/>
                                </a:rPr>
                                <m:t>𝜏</m:t>
                              </m:r>
                            </m:e>
                            <m:sub>
                              <m:r>
                                <a:rPr lang="en-GB" b="0" i="1" smtClean="0">
                                  <a:solidFill>
                                    <a:srgbClr val="0070C0"/>
                                  </a:solidFill>
                                  <a:latin typeface="Cambria Math"/>
                                </a:rPr>
                                <m:t>𝑑</m:t>
                              </m:r>
                            </m:sub>
                          </m:sSub>
                        </m:sup>
                      </m:sSup>
                    </m:oMath>
                  </m:oMathPara>
                </a14:m>
                <a:endParaRPr lang="en-GB" dirty="0">
                  <a:solidFill>
                    <a:srgbClr val="0070C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026556" y="5876719"/>
                <a:ext cx="2059731" cy="6595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8848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709" y="1977542"/>
            <a:ext cx="2656888" cy="369332"/>
          </a:xfrm>
          <a:prstGeom prst="rect">
            <a:avLst/>
          </a:prstGeom>
          <a:noFill/>
        </p:spPr>
        <p:txBody>
          <a:bodyPr wrap="square" rtlCol="0">
            <a:spAutoFit/>
          </a:bodyPr>
          <a:lstStyle/>
          <a:p>
            <a:r>
              <a:rPr lang="en-US" b="1" dirty="0"/>
              <a:t>Case I:</a:t>
            </a:r>
            <a:r>
              <a:rPr lang="en-US" dirty="0"/>
              <a:t> For </a:t>
            </a:r>
            <a:r>
              <a:rPr lang="en-US" dirty="0">
                <a:latin typeface="Symbol" charset="2"/>
                <a:cs typeface="Symbol" charset="2"/>
              </a:rPr>
              <a:t>t</a:t>
            </a:r>
            <a:r>
              <a:rPr lang="en-US" baseline="-25000" dirty="0">
                <a:latin typeface="Arial"/>
                <a:cs typeface="Arial"/>
              </a:rPr>
              <a:t>m </a:t>
            </a:r>
            <a:r>
              <a:rPr lang="en-US" dirty="0">
                <a:latin typeface="Arial"/>
                <a:cs typeface="Arial"/>
              </a:rPr>
              <a:t>&gt;&gt;</a:t>
            </a:r>
            <a:r>
              <a:rPr lang="en-US" baseline="-25000" dirty="0">
                <a:latin typeface="Arial"/>
                <a:cs typeface="Arial"/>
              </a:rPr>
              <a:t> </a:t>
            </a:r>
            <a:r>
              <a:rPr lang="en-US" dirty="0" err="1">
                <a:latin typeface="Symbol" charset="2"/>
                <a:cs typeface="Symbol" charset="2"/>
              </a:rPr>
              <a:t>t</a:t>
            </a:r>
            <a:r>
              <a:rPr lang="en-US" baseline="-25000" dirty="0" err="1">
                <a:latin typeface="Arial"/>
                <a:cs typeface="Arial"/>
              </a:rPr>
              <a:t>syn</a:t>
            </a:r>
            <a:endParaRPr lang="en-US" dirty="0"/>
          </a:p>
        </p:txBody>
      </p:sp>
      <p:sp>
        <p:nvSpPr>
          <p:cNvPr id="6" name="TextBox 5"/>
          <p:cNvSpPr txBox="1"/>
          <p:nvPr/>
        </p:nvSpPr>
        <p:spPr>
          <a:xfrm>
            <a:off x="773709" y="3973111"/>
            <a:ext cx="2656888" cy="369332"/>
          </a:xfrm>
          <a:prstGeom prst="rect">
            <a:avLst/>
          </a:prstGeom>
          <a:noFill/>
        </p:spPr>
        <p:txBody>
          <a:bodyPr wrap="square" rtlCol="0">
            <a:spAutoFit/>
          </a:bodyPr>
          <a:lstStyle/>
          <a:p>
            <a:r>
              <a:rPr lang="en-US" b="1" dirty="0">
                <a:cs typeface="Arial"/>
              </a:rPr>
              <a:t>Case II:</a:t>
            </a:r>
            <a:r>
              <a:rPr lang="en-US" dirty="0">
                <a:cs typeface="Arial"/>
              </a:rPr>
              <a:t> For</a:t>
            </a:r>
            <a:r>
              <a:rPr lang="en-US" dirty="0">
                <a:latin typeface="Symbol" charset="2"/>
                <a:cs typeface="Symbol" charset="2"/>
              </a:rPr>
              <a:t> t</a:t>
            </a:r>
            <a:r>
              <a:rPr lang="en-US" baseline="-25000" dirty="0">
                <a:latin typeface="Arial"/>
                <a:cs typeface="Arial"/>
              </a:rPr>
              <a:t>m </a:t>
            </a:r>
            <a:r>
              <a:rPr lang="en-US" dirty="0">
                <a:latin typeface="Arial"/>
                <a:cs typeface="Arial"/>
              </a:rPr>
              <a:t>&lt;&lt; </a:t>
            </a:r>
            <a:r>
              <a:rPr lang="en-US" dirty="0" err="1">
                <a:latin typeface="Symbol" charset="2"/>
                <a:cs typeface="Symbol" charset="2"/>
              </a:rPr>
              <a:t>t</a:t>
            </a:r>
            <a:r>
              <a:rPr lang="en-US" baseline="-25000" dirty="0" err="1">
                <a:latin typeface="Arial"/>
                <a:cs typeface="Arial"/>
              </a:rPr>
              <a:t>syn</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249530" y="1827444"/>
                <a:ext cx="3057312" cy="11136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70C0"/>
                              </a:solidFill>
                              <a:latin typeface="Cambria Math" panose="02040503050406030204" pitchFamily="18" charset="0"/>
                            </a:rPr>
                          </m:ctrlPr>
                        </m:sSubPr>
                        <m:e>
                          <m:r>
                            <a:rPr lang="en-GB" b="0" i="1" smtClean="0">
                              <a:solidFill>
                                <a:srgbClr val="0070C0"/>
                              </a:solidFill>
                              <a:latin typeface="Cambria Math"/>
                            </a:rPr>
                            <m:t>𝐼</m:t>
                          </m:r>
                        </m:e>
                        <m:sub>
                          <m:r>
                            <a:rPr lang="en-GB" b="0" i="1" smtClean="0">
                              <a:solidFill>
                                <a:srgbClr val="0070C0"/>
                              </a:solidFill>
                              <a:latin typeface="Cambria Math"/>
                            </a:rPr>
                            <m:t>𝑠𝑦𝑛</m:t>
                          </m:r>
                          <m:r>
                            <a:rPr lang="en-GB" b="0" i="1" smtClean="0">
                              <a:solidFill>
                                <a:srgbClr val="0070C0"/>
                              </a:solidFill>
                              <a:latin typeface="Cambria Math"/>
                            </a:rPr>
                            <m:t>,</m:t>
                          </m:r>
                          <m:r>
                            <a:rPr lang="en-GB" b="0" i="1" smtClean="0">
                              <a:solidFill>
                                <a:srgbClr val="0070C0"/>
                              </a:solidFill>
                              <a:latin typeface="Cambria Math"/>
                            </a:rPr>
                            <m:t>𝑖𝑗</m:t>
                          </m:r>
                        </m:sub>
                      </m:sSub>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rPr>
                            <m:t>𝑔</m:t>
                          </m:r>
                        </m:e>
                        <m:sub>
                          <m:r>
                            <a:rPr lang="en-GB" b="0" i="1" smtClean="0">
                              <a:solidFill>
                                <a:srgbClr val="0070C0"/>
                              </a:solidFill>
                              <a:latin typeface="Cambria Math"/>
                            </a:rPr>
                            <m:t>𝑠𝑦𝑛</m:t>
                          </m:r>
                          <m:r>
                            <a:rPr lang="en-GB" b="0" i="1" smtClean="0">
                              <a:solidFill>
                                <a:srgbClr val="0070C0"/>
                              </a:solidFill>
                              <a:latin typeface="Cambria Math"/>
                            </a:rPr>
                            <m:t>,</m:t>
                          </m:r>
                          <m:r>
                            <a:rPr lang="en-GB" b="0" i="1" smtClean="0">
                              <a:solidFill>
                                <a:srgbClr val="0070C0"/>
                              </a:solidFill>
                              <a:latin typeface="Cambria Math"/>
                            </a:rPr>
                            <m:t>𝑖𝑗</m:t>
                          </m:r>
                        </m:sub>
                      </m:sSub>
                      <m:r>
                        <a:rPr lang="en-GB" b="0" i="1" smtClean="0">
                          <a:solidFill>
                            <a:srgbClr val="0070C0"/>
                          </a:solidFill>
                          <a:latin typeface="Cambria Math"/>
                        </a:rPr>
                        <m:t> </m:t>
                      </m:r>
                      <m:nary>
                        <m:naryPr>
                          <m:chr m:val="∑"/>
                          <m:supHide m:val="on"/>
                          <m:ctrlPr>
                            <a:rPr lang="en-GB" b="0" i="1" smtClean="0">
                              <a:solidFill>
                                <a:srgbClr val="0070C0"/>
                              </a:solidFill>
                              <a:latin typeface="Cambria Math" panose="02040503050406030204" pitchFamily="18" charset="0"/>
                            </a:rPr>
                          </m:ctrlPr>
                        </m:naryPr>
                        <m:sub>
                          <m:r>
                            <m:rPr>
                              <m:brk m:alnAt="7"/>
                            </m:rPr>
                            <a:rPr lang="en-GB" b="0" i="1" smtClean="0">
                              <a:solidFill>
                                <a:srgbClr val="0070C0"/>
                              </a:solidFill>
                              <a:latin typeface="Cambria Math"/>
                            </a:rPr>
                            <m:t>𝑗</m:t>
                          </m:r>
                        </m:sub>
                        <m:sup/>
                        <m:e>
                          <m:r>
                            <a:rPr lang="en-GB" b="0" i="1" smtClean="0">
                              <a:solidFill>
                                <a:srgbClr val="0070C0"/>
                              </a:solidFill>
                              <a:latin typeface="Cambria Math"/>
                              <a:ea typeface="Cambria Math"/>
                            </a:rPr>
                            <m:t>𝛿</m:t>
                          </m:r>
                        </m:e>
                      </m:nary>
                      <m:r>
                        <a:rPr lang="en-GB" b="0" i="1" smtClean="0">
                          <a:solidFill>
                            <a:srgbClr val="0070C0"/>
                          </a:solidFill>
                          <a:latin typeface="Cambria Math"/>
                        </a:rPr>
                        <m:t>(</m:t>
                      </m:r>
                      <m:r>
                        <a:rPr lang="en-GB" b="0" i="1" smtClean="0">
                          <a:solidFill>
                            <a:srgbClr val="0070C0"/>
                          </a:solidFill>
                          <a:latin typeface="Cambria Math"/>
                        </a:rPr>
                        <m:t>𝑡</m:t>
                      </m:r>
                      <m:r>
                        <a:rPr lang="en-GB" b="0" i="1" smtClean="0">
                          <a:solidFill>
                            <a:srgbClr val="0070C0"/>
                          </a:solidFill>
                          <a:latin typeface="Cambria Math"/>
                        </a:rPr>
                        <m:t>−</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rPr>
                            <m:t>𝑡</m:t>
                          </m:r>
                        </m:e>
                        <m:sub>
                          <m:r>
                            <a:rPr lang="en-GB" b="0" i="1" smtClean="0">
                              <a:solidFill>
                                <a:srgbClr val="0070C0"/>
                              </a:solidFill>
                              <a:latin typeface="Cambria Math"/>
                            </a:rPr>
                            <m:t>𝑗</m:t>
                          </m:r>
                        </m:sub>
                      </m:sSub>
                      <m:r>
                        <a:rPr lang="en-GB" b="0" i="1" smtClean="0">
                          <a:solidFill>
                            <a:srgbClr val="0070C0"/>
                          </a:solidFill>
                          <a:latin typeface="Cambria Math"/>
                        </a:rPr>
                        <m:t>)</m:t>
                      </m:r>
                    </m:oMath>
                  </m:oMathPara>
                </a14:m>
                <a:endParaRPr lang="en-GB" dirty="0">
                  <a:solidFill>
                    <a:srgbClr val="0070C0"/>
                  </a:solidFill>
                </a:endParaRPr>
              </a:p>
              <a:p>
                <a:pPr/>
                <a14:m>
                  <m:oMathPara xmlns:m="http://schemas.openxmlformats.org/officeDocument/2006/math">
                    <m:oMathParaPr>
                      <m:jc m:val="centerGroup"/>
                    </m:oMathParaPr>
                    <m:oMath xmlns:m="http://schemas.openxmlformats.org/officeDocument/2006/math">
                      <m:d>
                        <m:dPr>
                          <m:begChr m:val="⟨"/>
                          <m:endChr m:val="⟩"/>
                          <m:ctrlPr>
                            <a:rPr lang="en-GB" i="1" smtClean="0">
                              <a:solidFill>
                                <a:srgbClr val="0070C0"/>
                              </a:solidFill>
                              <a:latin typeface="Cambria Math" panose="02040503050406030204" pitchFamily="18" charset="0"/>
                            </a:rPr>
                          </m:ctrlPr>
                        </m:dPr>
                        <m:e>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𝐼</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e>
                      </m:d>
                      <m:r>
                        <a:rPr lang="en-GB" b="0" i="1" smtClean="0">
                          <a:solidFill>
                            <a:srgbClr val="0070C0"/>
                          </a:solidFill>
                          <a:latin typeface="Cambria Math"/>
                        </a:rPr>
                        <m:t> </m:t>
                      </m:r>
                      <m:r>
                        <a:rPr lang="en-GB" i="1" smtClean="0">
                          <a:solidFill>
                            <a:srgbClr val="0070C0"/>
                          </a:solidFill>
                          <a:latin typeface="Cambria Math"/>
                          <a:ea typeface="Cambria Math"/>
                        </a:rPr>
                        <m:t>~</m:t>
                      </m:r>
                      <m:r>
                        <a:rPr lang="en-GB" b="0" i="1" smtClean="0">
                          <a:solidFill>
                            <a:srgbClr val="0070C0"/>
                          </a:solidFill>
                          <a:latin typeface="Cambria Math"/>
                          <a:ea typeface="Cambria Math"/>
                        </a:rPr>
                        <m:t> </m:t>
                      </m:r>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𝑔</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r>
                        <a:rPr lang="en-GB" b="0" i="1" smtClean="0">
                          <a:solidFill>
                            <a:srgbClr val="0070C0"/>
                          </a:solidFill>
                          <a:latin typeface="Cambria Math"/>
                        </a:rPr>
                        <m:t> </m:t>
                      </m:r>
                      <m:sSub>
                        <m:sSubPr>
                          <m:ctrlPr>
                            <a:rPr lang="en-GB" b="0" i="1" smtClean="0">
                              <a:solidFill>
                                <a:srgbClr val="0070C0"/>
                              </a:solidFill>
                              <a:latin typeface="Cambria Math" panose="02040503050406030204" pitchFamily="18" charset="0"/>
                            </a:rPr>
                          </m:ctrlPr>
                        </m:sSubPr>
                        <m:e>
                          <m:r>
                            <a:rPr lang="en-GB" b="0" i="1" smtClean="0">
                              <a:solidFill>
                                <a:srgbClr val="0070C0"/>
                              </a:solidFill>
                              <a:latin typeface="Cambria Math"/>
                            </a:rPr>
                            <m:t>𝑓</m:t>
                          </m:r>
                        </m:e>
                        <m:sub>
                          <m:r>
                            <a:rPr lang="en-GB" b="0" i="1" smtClean="0">
                              <a:solidFill>
                                <a:srgbClr val="0070C0"/>
                              </a:solidFill>
                              <a:latin typeface="Cambria Math"/>
                            </a:rPr>
                            <m:t>𝑗</m:t>
                          </m:r>
                        </m:sub>
                      </m:sSub>
                    </m:oMath>
                  </m:oMathPara>
                </a14:m>
                <a:endParaRPr lang="en-GB"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49530" y="1827444"/>
                <a:ext cx="3057312" cy="1113638"/>
              </a:xfrm>
              <a:prstGeom prst="rect">
                <a:avLst/>
              </a:prstGeom>
              <a:blipFill>
                <a:blip r:embed="rId2"/>
                <a:stretch>
                  <a:fillRect t="-85227" b="-86364"/>
                </a:stretch>
              </a:blipFill>
            </p:spPr>
            <p:txBody>
              <a:bodyPr/>
              <a:lstStyle/>
              <a:p>
                <a:r>
                  <a:rPr lang="en-US">
                    <a:noFill/>
                  </a:rPr>
                  <a:t> </a:t>
                </a:r>
              </a:p>
            </p:txBody>
          </p:sp>
        </mc:Fallback>
      </mc:AlternateContent>
      <p:sp>
        <p:nvSpPr>
          <p:cNvPr id="11" name="TextBox 10"/>
          <p:cNvSpPr txBox="1"/>
          <p:nvPr/>
        </p:nvSpPr>
        <p:spPr>
          <a:xfrm>
            <a:off x="6614556" y="1932608"/>
            <a:ext cx="1914948" cy="307777"/>
          </a:xfrm>
          <a:prstGeom prst="rect">
            <a:avLst/>
          </a:prstGeom>
          <a:noFill/>
        </p:spPr>
        <p:txBody>
          <a:bodyPr wrap="none" rtlCol="0">
            <a:spAutoFit/>
          </a:bodyPr>
          <a:lstStyle/>
          <a:p>
            <a:r>
              <a:rPr lang="en-GB" sz="1400" dirty="0"/>
              <a:t>Instantaneous synapses</a:t>
            </a:r>
          </a:p>
        </p:txBody>
      </p:sp>
      <mc:AlternateContent xmlns:mc="http://schemas.openxmlformats.org/markup-compatibility/2006" xmlns:a14="http://schemas.microsoft.com/office/drawing/2010/main">
        <mc:Choice Requires="a14">
          <p:sp>
            <p:nvSpPr>
              <p:cNvPr id="12" name="Rectangle 11"/>
              <p:cNvSpPr/>
              <p:nvPr/>
            </p:nvSpPr>
            <p:spPr>
              <a:xfrm>
                <a:off x="3541530" y="2940697"/>
                <a:ext cx="3009414"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𝜏</m:t>
                          </m:r>
                        </m:e>
                        <m:sub>
                          <m:r>
                            <a:rPr lang="en-GB" b="0" i="1" smtClean="0">
                              <a:solidFill>
                                <a:srgbClr val="0070C0"/>
                              </a:solidFill>
                              <a:latin typeface="Cambria Math"/>
                              <a:ea typeface="Cambria Math"/>
                            </a:rPr>
                            <m:t>𝑚</m:t>
                          </m:r>
                          <m:r>
                            <a:rPr lang="en-GB" b="0" i="1" smtClean="0">
                              <a:solidFill>
                                <a:srgbClr val="0070C0"/>
                              </a:solidFill>
                              <a:latin typeface="Cambria Math"/>
                              <a:ea typeface="Cambria Math"/>
                            </a:rPr>
                            <m:t>,</m:t>
                          </m:r>
                          <m:r>
                            <a:rPr lang="en-GB" i="1">
                              <a:solidFill>
                                <a:srgbClr val="0070C0"/>
                              </a:solidFill>
                              <a:latin typeface="Cambria Math"/>
                              <a:ea typeface="Cambria Math"/>
                            </a:rPr>
                            <m:t>𝑖</m:t>
                          </m:r>
                        </m:sub>
                      </m:sSub>
                      <m:f>
                        <m:fPr>
                          <m:ctrlPr>
                            <a:rPr lang="en-GB" i="1">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num>
                        <m:den>
                          <m:r>
                            <a:rPr lang="en-GB" i="1">
                              <a:solidFill>
                                <a:srgbClr val="0070C0"/>
                              </a:solidFill>
                              <a:latin typeface="Cambria Math"/>
                              <a:ea typeface="Cambria Math"/>
                            </a:rPr>
                            <m:t>𝑑𝑡</m:t>
                          </m:r>
                        </m:den>
                      </m:f>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r>
                        <a:rPr lang="en-GB" i="1">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𝐹</m:t>
                          </m:r>
                        </m:e>
                        <m:sub>
                          <m:r>
                            <a:rPr lang="en-GB" i="1">
                              <a:solidFill>
                                <a:srgbClr val="0070C0"/>
                              </a:solidFill>
                              <a:latin typeface="Cambria Math"/>
                              <a:ea typeface="Cambria Math"/>
                            </a:rPr>
                            <m:t>𝑖</m:t>
                          </m:r>
                        </m:sub>
                      </m:sSub>
                      <m:d>
                        <m:dPr>
                          <m:ctrlPr>
                            <a:rPr lang="en-GB" i="1">
                              <a:solidFill>
                                <a:srgbClr val="0070C0"/>
                              </a:solidFill>
                              <a:latin typeface="Cambria Math" panose="02040503050406030204" pitchFamily="18" charset="0"/>
                              <a:ea typeface="Cambria Math"/>
                            </a:rPr>
                          </m:ctrlPr>
                        </m:dPr>
                        <m:e>
                          <m:d>
                            <m:dPr>
                              <m:begChr m:val="⟨"/>
                              <m:endChr m:val="⟩"/>
                              <m:ctrlPr>
                                <a:rPr lang="en-GB" i="1">
                                  <a:solidFill>
                                    <a:srgbClr val="0070C0"/>
                                  </a:solidFill>
                                  <a:latin typeface="Cambria Math" panose="02040503050406030204" pitchFamily="18" charset="0"/>
                                </a:rPr>
                              </m:ctrlPr>
                            </m:dPr>
                            <m:e>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𝐼</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e>
                          </m:d>
                        </m:e>
                      </m:d>
                    </m:oMath>
                  </m:oMathPara>
                </a14:m>
                <a:endParaRPr lang="en-GB" dirty="0">
                  <a:solidFill>
                    <a:srgbClr val="0070C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3541530" y="2940697"/>
                <a:ext cx="3009414" cy="618887"/>
              </a:xfrm>
              <a:prstGeom prst="rect">
                <a:avLst/>
              </a:prstGeom>
              <a:blipFill>
                <a:blip r:embed="rId3"/>
                <a:stretch>
                  <a:fillRect b="-4000"/>
                </a:stretch>
              </a:blipFill>
            </p:spPr>
            <p:txBody>
              <a:bodyPr/>
              <a:lstStyle/>
              <a:p>
                <a:r>
                  <a:rPr lang="en-US">
                    <a:noFill/>
                  </a:rPr>
                  <a:t> </a:t>
                </a:r>
              </a:p>
            </p:txBody>
          </p:sp>
        </mc:Fallback>
      </mc:AlternateContent>
      <p:sp>
        <p:nvSpPr>
          <p:cNvPr id="13" name="TextBox 12"/>
          <p:cNvSpPr txBox="1"/>
          <p:nvPr/>
        </p:nvSpPr>
        <p:spPr>
          <a:xfrm>
            <a:off x="6629400" y="3065474"/>
            <a:ext cx="2402004" cy="523220"/>
          </a:xfrm>
          <a:prstGeom prst="rect">
            <a:avLst/>
          </a:prstGeom>
          <a:noFill/>
        </p:spPr>
        <p:txBody>
          <a:bodyPr wrap="square" rtlCol="0">
            <a:spAutoFit/>
          </a:bodyPr>
          <a:lstStyle/>
          <a:p>
            <a:r>
              <a:rPr lang="en-GB" sz="1400" dirty="0"/>
              <a:t>Governed by membrane potential dynamics</a:t>
            </a:r>
          </a:p>
        </p:txBody>
      </p:sp>
      <mc:AlternateContent xmlns:mc="http://schemas.openxmlformats.org/markup-compatibility/2006" xmlns:a14="http://schemas.microsoft.com/office/drawing/2010/main">
        <mc:Choice Requires="a14">
          <p:sp>
            <p:nvSpPr>
              <p:cNvPr id="14" name="Rectangle 13"/>
              <p:cNvSpPr/>
              <p:nvPr/>
            </p:nvSpPr>
            <p:spPr>
              <a:xfrm>
                <a:off x="3249530" y="4410790"/>
                <a:ext cx="4280274"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smtClean="0">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sSub>
                            <m:sSubPr>
                              <m:ctrlPr>
                                <a:rPr lang="en-GB" i="1">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𝐼</m:t>
                              </m:r>
                            </m:e>
                            <m:sub>
                              <m:r>
                                <a:rPr lang="en-GB" b="0" i="1" smtClean="0">
                                  <a:solidFill>
                                    <a:srgbClr val="0070C0"/>
                                  </a:solidFill>
                                  <a:latin typeface="Cambria Math"/>
                                  <a:ea typeface="Cambria Math"/>
                                </a:rPr>
                                <m:t>𝑠𝑦𝑛</m:t>
                              </m:r>
                              <m:r>
                                <a:rPr lang="en-GB" b="0" i="1" smtClean="0">
                                  <a:solidFill>
                                    <a:srgbClr val="0070C0"/>
                                  </a:solidFill>
                                  <a:latin typeface="Cambria Math"/>
                                  <a:ea typeface="Cambria Math"/>
                                </a:rPr>
                                <m:t>,</m:t>
                              </m:r>
                              <m:r>
                                <a:rPr lang="en-GB" i="1">
                                  <a:solidFill>
                                    <a:srgbClr val="0070C0"/>
                                  </a:solidFill>
                                  <a:latin typeface="Cambria Math"/>
                                  <a:ea typeface="Cambria Math"/>
                                </a:rPr>
                                <m:t>𝑖</m:t>
                              </m:r>
                              <m:r>
                                <a:rPr lang="en-GB" b="0" i="1" smtClean="0">
                                  <a:solidFill>
                                    <a:srgbClr val="0070C0"/>
                                  </a:solidFill>
                                  <a:latin typeface="Cambria Math"/>
                                  <a:ea typeface="Cambria Math"/>
                                </a:rPr>
                                <m:t>𝑗</m:t>
                              </m:r>
                            </m:sub>
                          </m:sSub>
                        </m:num>
                        <m:den>
                          <m:r>
                            <a:rPr lang="en-GB" i="1">
                              <a:solidFill>
                                <a:srgbClr val="0070C0"/>
                              </a:solidFill>
                              <a:latin typeface="Cambria Math"/>
                              <a:ea typeface="Cambria Math"/>
                            </a:rPr>
                            <m:t>𝑑𝑡</m:t>
                          </m:r>
                        </m:den>
                      </m:f>
                      <m:r>
                        <a:rPr lang="en-GB" b="0" i="1" smtClean="0">
                          <a:solidFill>
                            <a:srgbClr val="0070C0"/>
                          </a:solidFill>
                          <a:latin typeface="Cambria Math"/>
                          <a:ea typeface="Cambria Math"/>
                        </a:rPr>
                        <m:t>=−</m:t>
                      </m:r>
                      <m:f>
                        <m:fPr>
                          <m:ctrlPr>
                            <a:rPr lang="en-GB" b="0" i="1" smtClean="0">
                              <a:solidFill>
                                <a:srgbClr val="0070C0"/>
                              </a:solidFill>
                              <a:latin typeface="Cambria Math" panose="02040503050406030204" pitchFamily="18" charset="0"/>
                              <a:ea typeface="Cambria Math"/>
                            </a:rPr>
                          </m:ctrlPr>
                        </m:fPr>
                        <m:num>
                          <m:sSub>
                            <m:sSubPr>
                              <m:ctrlPr>
                                <a:rPr lang="en-GB" b="0"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𝐼</m:t>
                              </m:r>
                            </m:e>
                            <m:sub>
                              <m:r>
                                <a:rPr lang="en-GB" b="0" i="1" smtClean="0">
                                  <a:solidFill>
                                    <a:srgbClr val="0070C0"/>
                                  </a:solidFill>
                                  <a:latin typeface="Cambria Math"/>
                                  <a:ea typeface="Cambria Math"/>
                                </a:rPr>
                                <m:t>𝑖𝑗</m:t>
                              </m:r>
                            </m:sub>
                          </m:sSub>
                        </m:num>
                        <m:den>
                          <m:sSub>
                            <m:sSubPr>
                              <m:ctrlPr>
                                <a:rPr lang="en-GB" b="0"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ea typeface="Cambria Math"/>
                                </a:rPr>
                                <m:t>𝑠𝑦𝑛</m:t>
                              </m:r>
                              <m:r>
                                <a:rPr lang="en-GB" b="0" i="1" smtClean="0">
                                  <a:solidFill>
                                    <a:srgbClr val="0070C0"/>
                                  </a:solidFill>
                                  <a:latin typeface="Cambria Math"/>
                                  <a:ea typeface="Cambria Math"/>
                                </a:rPr>
                                <m:t>,</m:t>
                              </m:r>
                              <m:r>
                                <a:rPr lang="en-GB" b="0" i="1" smtClean="0">
                                  <a:solidFill>
                                    <a:srgbClr val="0070C0"/>
                                  </a:solidFill>
                                  <a:latin typeface="Cambria Math"/>
                                  <a:ea typeface="Cambria Math"/>
                                </a:rPr>
                                <m:t>𝑖𝑗</m:t>
                              </m:r>
                            </m:sub>
                          </m:sSub>
                        </m:den>
                      </m:f>
                      <m:r>
                        <a:rPr lang="en-GB" b="0" i="1" smtClean="0">
                          <a:solidFill>
                            <a:srgbClr val="0070C0"/>
                          </a:solidFill>
                          <a:latin typeface="Cambria Math"/>
                          <a:ea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𝑔</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r>
                        <a:rPr lang="en-GB" i="1">
                          <a:solidFill>
                            <a:srgbClr val="0070C0"/>
                          </a:solidFill>
                          <a:latin typeface="Cambria Math"/>
                        </a:rPr>
                        <m:t> </m:t>
                      </m:r>
                      <m:nary>
                        <m:naryPr>
                          <m:chr m:val="∑"/>
                          <m:supHide m:val="on"/>
                          <m:ctrlPr>
                            <a:rPr lang="en-GB" i="1">
                              <a:solidFill>
                                <a:srgbClr val="0070C0"/>
                              </a:solidFill>
                              <a:latin typeface="Cambria Math" panose="02040503050406030204" pitchFamily="18" charset="0"/>
                            </a:rPr>
                          </m:ctrlPr>
                        </m:naryPr>
                        <m:sub>
                          <m:r>
                            <m:rPr>
                              <m:brk m:alnAt="7"/>
                            </m:rPr>
                            <a:rPr lang="en-GB" i="1">
                              <a:solidFill>
                                <a:srgbClr val="0070C0"/>
                              </a:solidFill>
                              <a:latin typeface="Cambria Math"/>
                            </a:rPr>
                            <m:t>𝑗</m:t>
                          </m:r>
                        </m:sub>
                        <m:sup/>
                        <m:e>
                          <m:r>
                            <a:rPr lang="en-GB" i="1">
                              <a:solidFill>
                                <a:srgbClr val="0070C0"/>
                              </a:solidFill>
                              <a:latin typeface="Cambria Math"/>
                              <a:ea typeface="Cambria Math"/>
                            </a:rPr>
                            <m:t>𝛿</m:t>
                          </m:r>
                        </m:e>
                      </m:nary>
                      <m:r>
                        <a:rPr lang="en-GB" i="1">
                          <a:solidFill>
                            <a:srgbClr val="0070C0"/>
                          </a:solidFill>
                          <a:latin typeface="Cambria Math"/>
                        </a:rPr>
                        <m:t>(</m:t>
                      </m:r>
                      <m:r>
                        <a:rPr lang="en-GB" i="1">
                          <a:solidFill>
                            <a:srgbClr val="0070C0"/>
                          </a:solidFill>
                          <a:latin typeface="Cambria Math"/>
                        </a:rPr>
                        <m:t>𝑡</m:t>
                      </m:r>
                      <m:r>
                        <a:rPr lang="en-GB" i="1">
                          <a:solidFill>
                            <a:srgbClr val="0070C0"/>
                          </a:solidFill>
                          <a:latin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𝑡</m:t>
                          </m:r>
                        </m:e>
                        <m:sub>
                          <m:r>
                            <a:rPr lang="en-GB" i="1">
                              <a:solidFill>
                                <a:srgbClr val="0070C0"/>
                              </a:solidFill>
                              <a:latin typeface="Cambria Math"/>
                            </a:rPr>
                            <m:t>𝑗</m:t>
                          </m:r>
                        </m:sub>
                      </m:sSub>
                      <m:r>
                        <a:rPr lang="en-GB" i="1">
                          <a:solidFill>
                            <a:srgbClr val="0070C0"/>
                          </a:solidFill>
                          <a:latin typeface="Cambria Math"/>
                        </a:rPr>
                        <m:t>)</m:t>
                      </m:r>
                    </m:oMath>
                  </m:oMathPara>
                </a14:m>
                <a:endParaRPr lang="en-GB" dirty="0">
                  <a:solidFill>
                    <a:srgbClr val="0070C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3249530" y="4410790"/>
                <a:ext cx="4280274" cy="797078"/>
              </a:xfrm>
              <a:prstGeom prst="rect">
                <a:avLst/>
              </a:prstGeom>
              <a:blipFill>
                <a:blip r:embed="rId4"/>
                <a:stretch>
                  <a:fillRect t="-119048" b="-161905"/>
                </a:stretch>
              </a:blipFill>
            </p:spPr>
            <p:txBody>
              <a:bodyPr/>
              <a:lstStyle/>
              <a:p>
                <a:r>
                  <a:rPr lang="en-US">
                    <a:noFill/>
                  </a:rPr>
                  <a:t> </a:t>
                </a:r>
              </a:p>
            </p:txBody>
          </p:sp>
        </mc:Fallback>
      </mc:AlternateContent>
      <p:sp>
        <p:nvSpPr>
          <p:cNvPr id="15" name="Rectangle 14"/>
          <p:cNvSpPr/>
          <p:nvPr/>
        </p:nvSpPr>
        <p:spPr>
          <a:xfrm>
            <a:off x="3249530" y="3988980"/>
            <a:ext cx="3575659" cy="369332"/>
          </a:xfrm>
          <a:prstGeom prst="rect">
            <a:avLst/>
          </a:prstGeom>
        </p:spPr>
        <p:txBody>
          <a:bodyPr wrap="none">
            <a:spAutoFit/>
          </a:bodyPr>
          <a:lstStyle/>
          <a:p>
            <a:r>
              <a:rPr lang="en-US" dirty="0"/>
              <a:t>we </a:t>
            </a:r>
            <a:r>
              <a:rPr lang="en-US" i="1" dirty="0"/>
              <a:t>cannot</a:t>
            </a:r>
            <a:r>
              <a:rPr lang="en-US" dirty="0"/>
              <a:t> ignore synaptic dynamics</a:t>
            </a:r>
          </a:p>
        </p:txBody>
      </p:sp>
      <mc:AlternateContent xmlns:mc="http://schemas.openxmlformats.org/markup-compatibility/2006" xmlns:a14="http://schemas.microsoft.com/office/drawing/2010/main">
        <mc:Choice Requires="a14">
          <p:sp>
            <p:nvSpPr>
              <p:cNvPr id="16" name="Rectangle 15"/>
              <p:cNvSpPr/>
              <p:nvPr/>
            </p:nvSpPr>
            <p:spPr>
              <a:xfrm>
                <a:off x="3311482" y="5344147"/>
                <a:ext cx="3179012" cy="610488"/>
              </a:xfrm>
              <a:prstGeom prst="rect">
                <a:avLst/>
              </a:prstGeom>
            </p:spPr>
            <p:txBody>
              <a:bodyPr wrap="none">
                <a:spAutoFit/>
              </a:bodyPr>
              <a:lstStyle/>
              <a:p>
                <a14:m>
                  <m:oMath xmlns:m="http://schemas.openxmlformats.org/officeDocument/2006/math">
                    <m:f>
                      <m:fPr>
                        <m:ctrlPr>
                          <a:rPr lang="en-GB" i="1" smtClean="0">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r>
                          <a:rPr lang="en-GB" b="0" i="1" smtClean="0">
                            <a:solidFill>
                              <a:srgbClr val="0070C0"/>
                            </a:solidFill>
                            <a:latin typeface="Cambria Math"/>
                            <a:ea typeface="Cambria Math"/>
                          </a:rPr>
                          <m:t> </m:t>
                        </m:r>
                        <m:d>
                          <m:dPr>
                            <m:begChr m:val="⟨"/>
                            <m:endChr m:val="⟩"/>
                            <m:ctrlPr>
                              <a:rPr lang="en-GB" b="0" i="1" smtClean="0">
                                <a:solidFill>
                                  <a:srgbClr val="0070C0"/>
                                </a:solidFill>
                                <a:latin typeface="Cambria Math" panose="02040503050406030204" pitchFamily="18" charset="0"/>
                                <a:ea typeface="Cambria Math"/>
                              </a:rPr>
                            </m:ctrlPr>
                          </m:dPr>
                          <m:e>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𝐼</m:t>
                                </m:r>
                              </m:e>
                              <m:sub>
                                <m:r>
                                  <a:rPr lang="en-GB" i="1">
                                    <a:solidFill>
                                      <a:srgbClr val="0070C0"/>
                                    </a:solidFill>
                                    <a:latin typeface="Cambria Math"/>
                                    <a:ea typeface="Cambria Math"/>
                                  </a:rPr>
                                  <m:t>𝑠𝑦𝑛</m:t>
                                </m:r>
                                <m:r>
                                  <a:rPr lang="en-GB" i="1">
                                    <a:solidFill>
                                      <a:srgbClr val="0070C0"/>
                                    </a:solidFill>
                                    <a:latin typeface="Cambria Math"/>
                                    <a:ea typeface="Cambria Math"/>
                                  </a:rPr>
                                  <m:t>,</m:t>
                                </m:r>
                                <m:r>
                                  <a:rPr lang="en-GB" i="1">
                                    <a:solidFill>
                                      <a:srgbClr val="0070C0"/>
                                    </a:solidFill>
                                    <a:latin typeface="Cambria Math"/>
                                    <a:ea typeface="Cambria Math"/>
                                  </a:rPr>
                                  <m:t>𝑖𝑗</m:t>
                                </m:r>
                              </m:sub>
                            </m:sSub>
                          </m:e>
                        </m:d>
                      </m:num>
                      <m:den>
                        <m:r>
                          <a:rPr lang="en-GB" i="1">
                            <a:solidFill>
                              <a:srgbClr val="0070C0"/>
                            </a:solidFill>
                            <a:latin typeface="Cambria Math"/>
                            <a:ea typeface="Cambria Math"/>
                          </a:rPr>
                          <m:t>𝑑𝑡</m:t>
                        </m:r>
                      </m:den>
                    </m:f>
                    <m:r>
                      <a:rPr lang="en-GB" b="0" i="1" smtClean="0">
                        <a:solidFill>
                          <a:srgbClr val="0070C0"/>
                        </a:solidFill>
                        <a:latin typeface="Cambria Math"/>
                        <a:ea typeface="Cambria Math"/>
                      </a:rPr>
                      <m:t>=−</m:t>
                    </m:r>
                    <m:f>
                      <m:fPr>
                        <m:ctrlPr>
                          <a:rPr lang="en-GB" b="0" i="1" smtClean="0">
                            <a:solidFill>
                              <a:srgbClr val="0070C0"/>
                            </a:solidFill>
                            <a:latin typeface="Cambria Math" panose="02040503050406030204" pitchFamily="18" charset="0"/>
                            <a:ea typeface="Cambria Math"/>
                          </a:rPr>
                        </m:ctrlPr>
                      </m:fPr>
                      <m:num>
                        <m:d>
                          <m:dPr>
                            <m:begChr m:val="⟨"/>
                            <m:endChr m:val="⟩"/>
                            <m:ctrlPr>
                              <a:rPr lang="en-GB" i="1">
                                <a:solidFill>
                                  <a:srgbClr val="0070C0"/>
                                </a:solidFill>
                                <a:latin typeface="Cambria Math" panose="02040503050406030204" pitchFamily="18" charset="0"/>
                                <a:ea typeface="Cambria Math"/>
                              </a:rPr>
                            </m:ctrlPr>
                          </m:dPr>
                          <m:e>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𝐼</m:t>
                                </m:r>
                              </m:e>
                              <m:sub>
                                <m:r>
                                  <a:rPr lang="en-GB" i="1">
                                    <a:solidFill>
                                      <a:srgbClr val="0070C0"/>
                                    </a:solidFill>
                                    <a:latin typeface="Cambria Math"/>
                                    <a:ea typeface="Cambria Math"/>
                                  </a:rPr>
                                  <m:t>𝑠𝑦𝑛</m:t>
                                </m:r>
                                <m:r>
                                  <a:rPr lang="en-GB" i="1">
                                    <a:solidFill>
                                      <a:srgbClr val="0070C0"/>
                                    </a:solidFill>
                                    <a:latin typeface="Cambria Math"/>
                                    <a:ea typeface="Cambria Math"/>
                                  </a:rPr>
                                  <m:t>,</m:t>
                                </m:r>
                                <m:r>
                                  <a:rPr lang="en-GB" i="1">
                                    <a:solidFill>
                                      <a:srgbClr val="0070C0"/>
                                    </a:solidFill>
                                    <a:latin typeface="Cambria Math"/>
                                    <a:ea typeface="Cambria Math"/>
                                  </a:rPr>
                                  <m:t>𝑖𝑗</m:t>
                                </m:r>
                              </m:sub>
                            </m:sSub>
                          </m:e>
                        </m:d>
                      </m:num>
                      <m:den>
                        <m:sSub>
                          <m:sSubPr>
                            <m:ctrlPr>
                              <a:rPr lang="en-GB" b="0" i="1" smtClean="0">
                                <a:solidFill>
                                  <a:srgbClr val="0070C0"/>
                                </a:solidFill>
                                <a:latin typeface="Cambria Math" panose="02040503050406030204" pitchFamily="18" charset="0"/>
                                <a:ea typeface="Cambria Math"/>
                              </a:rPr>
                            </m:ctrlPr>
                          </m:sSubPr>
                          <m:e>
                            <m:r>
                              <a:rPr lang="en-GB" b="0" i="1" smtClean="0">
                                <a:solidFill>
                                  <a:srgbClr val="0070C0"/>
                                </a:solidFill>
                                <a:latin typeface="Cambria Math"/>
                                <a:ea typeface="Cambria Math"/>
                              </a:rPr>
                              <m:t>𝜏</m:t>
                            </m:r>
                          </m:e>
                          <m:sub>
                            <m:r>
                              <a:rPr lang="en-GB" b="0" i="1" smtClean="0">
                                <a:solidFill>
                                  <a:srgbClr val="0070C0"/>
                                </a:solidFill>
                                <a:latin typeface="Cambria Math"/>
                                <a:ea typeface="Cambria Math"/>
                              </a:rPr>
                              <m:t>𝑠𝑦𝑛</m:t>
                            </m:r>
                            <m:r>
                              <a:rPr lang="en-GB" b="0" i="1" smtClean="0">
                                <a:solidFill>
                                  <a:srgbClr val="0070C0"/>
                                </a:solidFill>
                                <a:latin typeface="Cambria Math"/>
                                <a:ea typeface="Cambria Math"/>
                              </a:rPr>
                              <m:t>,</m:t>
                            </m:r>
                            <m:r>
                              <a:rPr lang="en-GB" b="0" i="1" smtClean="0">
                                <a:solidFill>
                                  <a:srgbClr val="0070C0"/>
                                </a:solidFill>
                                <a:latin typeface="Cambria Math"/>
                                <a:ea typeface="Cambria Math"/>
                              </a:rPr>
                              <m:t>𝑖𝑗</m:t>
                            </m:r>
                          </m:sub>
                        </m:sSub>
                      </m:den>
                    </m:f>
                    <m:r>
                      <a:rPr lang="en-GB" b="0" i="1" smtClean="0">
                        <a:solidFill>
                          <a:srgbClr val="0070C0"/>
                        </a:solidFill>
                        <a:latin typeface="Cambria Math"/>
                        <a:ea typeface="Cambria Math"/>
                      </a:rPr>
                      <m:t>+</m:t>
                    </m:r>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𝑔</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oMath>
                </a14:m>
                <a:r>
                  <a:rPr lang="en-GB" dirty="0">
                    <a:solidFill>
                      <a:srgbClr val="0070C0"/>
                    </a:solidFill>
                  </a:rPr>
                  <a:t> </a:t>
                </a:r>
                <a14:m>
                  <m:oMath xmlns:m="http://schemas.openxmlformats.org/officeDocument/2006/math">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𝑓</m:t>
                        </m:r>
                      </m:e>
                      <m:sub>
                        <m:r>
                          <a:rPr lang="en-GB" i="1">
                            <a:solidFill>
                              <a:srgbClr val="0070C0"/>
                            </a:solidFill>
                            <a:latin typeface="Cambria Math"/>
                          </a:rPr>
                          <m:t>𝑗</m:t>
                        </m:r>
                      </m:sub>
                    </m:sSub>
                  </m:oMath>
                </a14:m>
                <a:endParaRPr lang="en-GB" dirty="0">
                  <a:solidFill>
                    <a:srgbClr val="0070C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3311482" y="5344147"/>
                <a:ext cx="3179012" cy="610488"/>
              </a:xfrm>
              <a:prstGeom prst="rect">
                <a:avLst/>
              </a:prstGeom>
              <a:blipFill>
                <a:blip r:embed="rId5"/>
                <a:stretch>
                  <a:fillRect b="-2041"/>
                </a:stretch>
              </a:blipFill>
            </p:spPr>
            <p:txBody>
              <a:bodyPr/>
              <a:lstStyle/>
              <a:p>
                <a:r>
                  <a:rPr lang="en-US">
                    <a:noFill/>
                  </a:rPr>
                  <a:t> </a:t>
                </a:r>
              </a:p>
            </p:txBody>
          </p:sp>
        </mc:Fallback>
      </mc:AlternateContent>
      <p:sp>
        <p:nvSpPr>
          <p:cNvPr id="17" name="Rectangle 16"/>
          <p:cNvSpPr/>
          <p:nvPr/>
        </p:nvSpPr>
        <p:spPr>
          <a:xfrm>
            <a:off x="3311482" y="6109754"/>
            <a:ext cx="692818" cy="369332"/>
          </a:xfrm>
          <a:prstGeom prst="rect">
            <a:avLst/>
          </a:prstGeom>
        </p:spPr>
        <p:txBody>
          <a:bodyPr wrap="none">
            <a:spAutoFit/>
          </a:bodyPr>
          <a:lstStyle/>
          <a:p>
            <a:r>
              <a:rPr lang="en-US" dirty="0"/>
              <a:t>while</a:t>
            </a:r>
            <a:endParaRPr lang="en-GB" dirty="0"/>
          </a:p>
        </p:txBody>
      </p:sp>
      <mc:AlternateContent xmlns:mc="http://schemas.openxmlformats.org/markup-compatibility/2006">
        <mc:Choice xmlns:a14="http://schemas.microsoft.com/office/drawing/2010/main" Requires="a14">
          <p:sp>
            <p:nvSpPr>
              <p:cNvPr id="18" name="Rectangle 17"/>
              <p:cNvSpPr/>
              <p:nvPr/>
            </p:nvSpPr>
            <p:spPr>
              <a:xfrm>
                <a:off x="4079857" y="6059219"/>
                <a:ext cx="2976071" cy="493981"/>
              </a:xfrm>
              <a:prstGeom prst="rect">
                <a:avLst/>
              </a:prstGeom>
            </p:spPr>
            <p:txBody>
              <a:bodyPr wrap="none">
                <a:spAutoFit/>
              </a:bodyPr>
              <a:lstStyle/>
              <a:p>
                <a14:m>
                  <m:oMath xmlns:m="http://schemas.openxmlformats.org/officeDocument/2006/math">
                    <m:f>
                      <m:fPr>
                        <m:ctrlPr>
                          <a:rPr lang="en-GB" i="1" smtClean="0">
                            <a:solidFill>
                              <a:srgbClr val="0070C0"/>
                            </a:solidFill>
                            <a:latin typeface="Cambria Math" panose="02040503050406030204" pitchFamily="18" charset="0"/>
                            <a:ea typeface="Cambria Math"/>
                          </a:rPr>
                        </m:ctrlPr>
                      </m:fPr>
                      <m:num>
                        <m:r>
                          <a:rPr lang="en-GB" i="1">
                            <a:solidFill>
                              <a:srgbClr val="0070C0"/>
                            </a:solidFill>
                            <a:latin typeface="Cambria Math"/>
                            <a:ea typeface="Cambria Math"/>
                          </a:rPr>
                          <m:t>𝑑</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num>
                      <m:den>
                        <m:r>
                          <a:rPr lang="en-GB" i="1">
                            <a:solidFill>
                              <a:srgbClr val="0070C0"/>
                            </a:solidFill>
                            <a:latin typeface="Cambria Math"/>
                            <a:ea typeface="Cambria Math"/>
                          </a:rPr>
                          <m:t>𝑑𝑡</m:t>
                        </m:r>
                      </m:den>
                    </m:f>
                    <m:r>
                      <a:rPr lang="en-GB" i="1" smtClean="0">
                        <a:solidFill>
                          <a:srgbClr val="0070C0"/>
                        </a:solidFill>
                        <a:latin typeface="Cambria Math"/>
                        <a:ea typeface="Cambria Math"/>
                      </a:rPr>
                      <m:t>≈</m:t>
                    </m:r>
                    <m:r>
                      <a:rPr lang="en-GB" b="0" i="1" smtClean="0">
                        <a:solidFill>
                          <a:srgbClr val="0070C0"/>
                        </a:solidFill>
                        <a:latin typeface="Cambria Math"/>
                        <a:ea typeface="Cambria Math"/>
                      </a:rPr>
                      <m:t>0</m:t>
                    </m:r>
                  </m:oMath>
                </a14:m>
                <a:r>
                  <a:rPr lang="en-GB" dirty="0">
                    <a:solidFill>
                      <a:srgbClr val="0070C0"/>
                    </a:solidFill>
                  </a:rPr>
                  <a:t>, i.e. </a:t>
                </a:r>
                <a14:m>
                  <m:oMath xmlns:m="http://schemas.openxmlformats.org/officeDocument/2006/math">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𝑓</m:t>
                        </m:r>
                      </m:e>
                      <m:sub>
                        <m:r>
                          <a:rPr lang="en-GB" i="1">
                            <a:solidFill>
                              <a:srgbClr val="0070C0"/>
                            </a:solidFill>
                            <a:latin typeface="Cambria Math"/>
                            <a:ea typeface="Cambria Math"/>
                          </a:rPr>
                          <m:t>𝑖</m:t>
                        </m:r>
                      </m:sub>
                    </m:sSub>
                    <m:r>
                      <a:rPr lang="en-GB" b="0" i="1" smtClean="0">
                        <a:solidFill>
                          <a:srgbClr val="0070C0"/>
                        </a:solidFill>
                        <a:latin typeface="Cambria Math"/>
                        <a:ea typeface="Cambria Math"/>
                      </a:rPr>
                      <m:t> </m:t>
                    </m:r>
                    <m:r>
                      <a:rPr lang="en-GB" i="1" smtClean="0">
                        <a:solidFill>
                          <a:srgbClr val="0070C0"/>
                        </a:solidFill>
                        <a:latin typeface="Cambria Math"/>
                        <a:ea typeface="Cambria Math"/>
                      </a:rPr>
                      <m:t>=</m:t>
                    </m:r>
                    <m:sSub>
                      <m:sSubPr>
                        <m:ctrlPr>
                          <a:rPr lang="en-GB" i="1">
                            <a:solidFill>
                              <a:srgbClr val="0070C0"/>
                            </a:solidFill>
                            <a:latin typeface="Cambria Math" panose="02040503050406030204" pitchFamily="18" charset="0"/>
                            <a:ea typeface="Cambria Math"/>
                          </a:rPr>
                        </m:ctrlPr>
                      </m:sSubPr>
                      <m:e>
                        <m:r>
                          <a:rPr lang="en-GB" i="1">
                            <a:solidFill>
                              <a:srgbClr val="0070C0"/>
                            </a:solidFill>
                            <a:latin typeface="Cambria Math"/>
                            <a:ea typeface="Cambria Math"/>
                          </a:rPr>
                          <m:t>𝐹</m:t>
                        </m:r>
                      </m:e>
                      <m:sub>
                        <m:r>
                          <a:rPr lang="en-GB" i="1">
                            <a:solidFill>
                              <a:srgbClr val="0070C0"/>
                            </a:solidFill>
                            <a:latin typeface="Cambria Math"/>
                            <a:ea typeface="Cambria Math"/>
                          </a:rPr>
                          <m:t>𝑖</m:t>
                        </m:r>
                      </m:sub>
                    </m:sSub>
                    <m:d>
                      <m:dPr>
                        <m:ctrlPr>
                          <a:rPr lang="en-GB" i="1">
                            <a:solidFill>
                              <a:srgbClr val="0070C0"/>
                            </a:solidFill>
                            <a:latin typeface="Cambria Math" panose="02040503050406030204" pitchFamily="18" charset="0"/>
                            <a:ea typeface="Cambria Math"/>
                          </a:rPr>
                        </m:ctrlPr>
                      </m:dPr>
                      <m:e>
                        <m:d>
                          <m:dPr>
                            <m:begChr m:val="⟨"/>
                            <m:endChr m:val="⟩"/>
                            <m:ctrlPr>
                              <a:rPr lang="en-GB" i="1">
                                <a:solidFill>
                                  <a:srgbClr val="0070C0"/>
                                </a:solidFill>
                                <a:latin typeface="Cambria Math" panose="02040503050406030204" pitchFamily="18" charset="0"/>
                              </a:rPr>
                            </m:ctrlPr>
                          </m:dPr>
                          <m:e>
                            <m:sSub>
                              <m:sSubPr>
                                <m:ctrlPr>
                                  <a:rPr lang="en-GB" i="1">
                                    <a:solidFill>
                                      <a:srgbClr val="0070C0"/>
                                    </a:solidFill>
                                    <a:latin typeface="Cambria Math" panose="02040503050406030204" pitchFamily="18" charset="0"/>
                                  </a:rPr>
                                </m:ctrlPr>
                              </m:sSubPr>
                              <m:e>
                                <m:r>
                                  <a:rPr lang="en-GB" i="1">
                                    <a:solidFill>
                                      <a:srgbClr val="0070C0"/>
                                    </a:solidFill>
                                    <a:latin typeface="Cambria Math"/>
                                  </a:rPr>
                                  <m:t>𝐼</m:t>
                                </m:r>
                              </m:e>
                              <m:sub>
                                <m:r>
                                  <a:rPr lang="en-GB" i="1">
                                    <a:solidFill>
                                      <a:srgbClr val="0070C0"/>
                                    </a:solidFill>
                                    <a:latin typeface="Cambria Math"/>
                                  </a:rPr>
                                  <m:t>𝑠𝑦𝑛</m:t>
                                </m:r>
                                <m:r>
                                  <a:rPr lang="en-GB" i="1">
                                    <a:solidFill>
                                      <a:srgbClr val="0070C0"/>
                                    </a:solidFill>
                                    <a:latin typeface="Cambria Math"/>
                                  </a:rPr>
                                  <m:t>,</m:t>
                                </m:r>
                                <m:r>
                                  <a:rPr lang="en-GB" i="1">
                                    <a:solidFill>
                                      <a:srgbClr val="0070C0"/>
                                    </a:solidFill>
                                    <a:latin typeface="Cambria Math"/>
                                  </a:rPr>
                                  <m:t>𝑖𝑗</m:t>
                                </m:r>
                              </m:sub>
                            </m:sSub>
                          </m:e>
                        </m:d>
                      </m:e>
                    </m:d>
                  </m:oMath>
                </a14:m>
                <a:endParaRPr lang="en-GB" dirty="0">
                  <a:solidFill>
                    <a:srgbClr val="0070C0"/>
                  </a:solidFill>
                </a:endParaRPr>
              </a:p>
            </p:txBody>
          </p:sp>
        </mc:Choice>
        <mc:Fallback>
          <p:sp>
            <p:nvSpPr>
              <p:cNvPr id="18" name="Rectangle 17"/>
              <p:cNvSpPr>
                <a:spLocks noRot="1" noChangeAspect="1" noMove="1" noResize="1" noEditPoints="1" noAdjustHandles="1" noChangeArrowheads="1" noChangeShapeType="1" noTextEdit="1"/>
              </p:cNvSpPr>
              <p:nvPr/>
            </p:nvSpPr>
            <p:spPr>
              <a:xfrm>
                <a:off x="4079857" y="6059219"/>
                <a:ext cx="2976071" cy="493981"/>
              </a:xfrm>
              <a:prstGeom prst="rect">
                <a:avLst/>
              </a:prstGeom>
              <a:blipFill>
                <a:blip r:embed="rId6"/>
                <a:stretch>
                  <a:fillRect b="-7692"/>
                </a:stretch>
              </a:blipFill>
            </p:spPr>
            <p:txBody>
              <a:bodyPr/>
              <a:lstStyle/>
              <a:p>
                <a:r>
                  <a:rPr lang="en-US">
                    <a:noFill/>
                  </a:rPr>
                  <a:t> </a:t>
                </a:r>
              </a:p>
            </p:txBody>
          </p:sp>
        </mc:Fallback>
      </mc:AlternateContent>
      <p:sp>
        <p:nvSpPr>
          <p:cNvPr id="3" name="TextBox 2"/>
          <p:cNvSpPr txBox="1"/>
          <p:nvPr/>
        </p:nvSpPr>
        <p:spPr>
          <a:xfrm>
            <a:off x="781916" y="1295400"/>
            <a:ext cx="2799484" cy="461665"/>
          </a:xfrm>
          <a:prstGeom prst="rect">
            <a:avLst/>
          </a:prstGeom>
          <a:noFill/>
        </p:spPr>
        <p:txBody>
          <a:bodyPr wrap="none" rtlCol="0">
            <a:spAutoFit/>
          </a:bodyPr>
          <a:lstStyle/>
          <a:p>
            <a:r>
              <a:rPr lang="en-GB" sz="2400" dirty="0"/>
              <a:t>In firing-rate models</a:t>
            </a:r>
          </a:p>
        </p:txBody>
      </p:sp>
      <p:sp>
        <p:nvSpPr>
          <p:cNvPr id="19" name="Title 1">
            <a:extLst>
              <a:ext uri="{FF2B5EF4-FFF2-40B4-BE49-F238E27FC236}">
                <a16:creationId xmlns:a16="http://schemas.microsoft.com/office/drawing/2014/main" id="{DB950210-8A3B-F840-9463-356519719691}"/>
              </a:ext>
            </a:extLst>
          </p:cNvPr>
          <p:cNvSpPr txBox="1">
            <a:spLocks/>
          </p:cNvSpPr>
          <p:nvPr/>
        </p:nvSpPr>
        <p:spPr>
          <a:xfrm>
            <a:off x="483366" y="147317"/>
            <a:ext cx="8374284"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Heuristic derivations</a:t>
            </a:r>
            <a:br>
              <a:rPr lang="en-US" sz="2800" b="1" dirty="0"/>
            </a:br>
            <a:r>
              <a:rPr lang="en-US" sz="2400" b="1" dirty="0"/>
              <a:t>(multiple timescale system)</a:t>
            </a:r>
          </a:p>
        </p:txBody>
      </p:sp>
      <p:sp>
        <p:nvSpPr>
          <p:cNvPr id="20" name="TextBox 19">
            <a:extLst>
              <a:ext uri="{FF2B5EF4-FFF2-40B4-BE49-F238E27FC236}">
                <a16:creationId xmlns:a16="http://schemas.microsoft.com/office/drawing/2014/main" id="{6ED5F9B0-9325-D941-819E-3A3757FEDCB7}"/>
              </a:ext>
            </a:extLst>
          </p:cNvPr>
          <p:cNvSpPr txBox="1"/>
          <p:nvPr/>
        </p:nvSpPr>
        <p:spPr>
          <a:xfrm>
            <a:off x="6629400" y="2587823"/>
            <a:ext cx="1873077" cy="307777"/>
          </a:xfrm>
          <a:prstGeom prst="rect">
            <a:avLst/>
          </a:prstGeom>
          <a:noFill/>
        </p:spPr>
        <p:txBody>
          <a:bodyPr wrap="none" rtlCol="0">
            <a:spAutoFit/>
          </a:bodyPr>
          <a:lstStyle/>
          <a:p>
            <a:r>
              <a:rPr lang="en-GB" sz="1400" dirty="0"/>
              <a:t>Averaged over neurons</a:t>
            </a:r>
          </a:p>
        </p:txBody>
      </p:sp>
    </p:spTree>
    <p:extLst>
      <p:ext uri="{BB962C8B-B14F-4D97-AF65-F5344CB8AC3E}">
        <p14:creationId xmlns:p14="http://schemas.microsoft.com/office/powerpoint/2010/main" val="1001447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txBox="1">
                <a:spLocks/>
              </p:cNvSpPr>
              <p:nvPr/>
            </p:nvSpPr>
            <p:spPr>
              <a:xfrm>
                <a:off x="726150" y="879675"/>
                <a:ext cx="8019641" cy="552112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just"/>
                <a:r>
                  <a:rPr lang="en-US" sz="2000" i="1" dirty="0">
                    <a:latin typeface="+mn-lt"/>
                  </a:rPr>
                  <a:t>Hold on! But where is the driving force (</a:t>
                </a:r>
                <a14:m>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m:t>
                    </m:r>
                    <m:r>
                      <a:rPr lang="en-US" sz="2000" b="0" i="1" smtClean="0">
                        <a:latin typeface="Cambria Math" panose="02040503050406030204" pitchFamily="18" charset="0"/>
                      </a:rPr>
                      <m:t>𝐸</m:t>
                    </m:r>
                  </m:oMath>
                </a14:m>
                <a:r>
                  <a:rPr lang="en-US" sz="2000" i="1" dirty="0">
                    <a:latin typeface="+mn-lt"/>
                  </a:rPr>
                  <a:t>) in the synaptic currents? We have so far assumed them to be approximately constant. It turns out that Case II in previous slide still holds (see Ermentrout and </a:t>
                </a:r>
                <a:r>
                  <a:rPr lang="en-US" sz="2000" i="1" dirty="0" err="1">
                    <a:latin typeface="+mn-lt"/>
                  </a:rPr>
                  <a:t>Terman</a:t>
                </a:r>
                <a:r>
                  <a:rPr lang="en-US" sz="2000" i="1" dirty="0">
                    <a:latin typeface="+mn-lt"/>
                  </a:rPr>
                  <a:t>, Mathematical Foundations of Neuroscience, book chapter 11.1.2): </a:t>
                </a:r>
              </a:p>
              <a:p>
                <a:pPr algn="just"/>
                <a14:m>
                  <m:oMathPara xmlns:m="http://schemas.openxmlformats.org/officeDocument/2006/math">
                    <m:oMathParaPr>
                      <m:jc m:val="centerGroup"/>
                    </m:oMathParaPr>
                    <m:oMath xmlns:m="http://schemas.openxmlformats.org/officeDocument/2006/math">
                      <m:f>
                        <m:fPr>
                          <m:ctrlPr>
                            <a:rPr lang="en-US" sz="2000" i="1" smtClean="0">
                              <a:solidFill>
                                <a:srgbClr val="0070C0"/>
                              </a:solidFill>
                              <a:latin typeface="Cambria Math" panose="02040503050406030204" pitchFamily="18" charset="0"/>
                            </a:rPr>
                          </m:ctrlPr>
                        </m:fPr>
                        <m:num>
                          <m:r>
                            <a:rPr lang="en-US" sz="2000" i="1" smtClean="0">
                              <a:solidFill>
                                <a:srgbClr val="0070C0"/>
                              </a:solidFill>
                              <a:latin typeface="Cambria Math"/>
                            </a:rPr>
                            <m:t>𝑑</m:t>
                          </m:r>
                          <m:r>
                            <a:rPr lang="en-GB" sz="2000" b="0" i="1" smtClean="0">
                              <a:solidFill>
                                <a:srgbClr val="0070C0"/>
                              </a:solidFill>
                              <a:latin typeface="Cambria Math"/>
                            </a:rPr>
                            <m:t>𝑠</m:t>
                          </m:r>
                        </m:num>
                        <m:den>
                          <m:r>
                            <a:rPr lang="en-US" sz="2000" i="1" smtClean="0">
                              <a:solidFill>
                                <a:srgbClr val="0070C0"/>
                              </a:solidFill>
                              <a:latin typeface="Cambria Math"/>
                            </a:rPr>
                            <m:t>𝑑</m:t>
                          </m:r>
                          <m:r>
                            <a:rPr lang="en-GB" sz="2000" b="0" i="1" smtClean="0">
                              <a:solidFill>
                                <a:srgbClr val="0070C0"/>
                              </a:solidFill>
                              <a:latin typeface="Cambria Math"/>
                            </a:rPr>
                            <m:t>𝑡</m:t>
                          </m:r>
                        </m:den>
                      </m:f>
                      <m:r>
                        <a:rPr lang="en-GB" sz="2000" b="0" i="1" smtClean="0">
                          <a:solidFill>
                            <a:srgbClr val="0070C0"/>
                          </a:solidFill>
                          <a:latin typeface="Cambria Math"/>
                        </a:rPr>
                        <m:t>=−</m:t>
                      </m:r>
                      <m:f>
                        <m:fPr>
                          <m:ctrlPr>
                            <a:rPr lang="en-GB" sz="2000" b="0" i="1" smtClean="0">
                              <a:solidFill>
                                <a:srgbClr val="0070C0"/>
                              </a:solidFill>
                              <a:latin typeface="Cambria Math" panose="02040503050406030204" pitchFamily="18" charset="0"/>
                            </a:rPr>
                          </m:ctrlPr>
                        </m:fPr>
                        <m:num>
                          <m:r>
                            <a:rPr lang="en-GB" sz="2000" b="0" i="1" smtClean="0">
                              <a:solidFill>
                                <a:srgbClr val="0070C0"/>
                              </a:solidFill>
                              <a:latin typeface="Cambria Math"/>
                            </a:rPr>
                            <m:t>𝑠</m:t>
                          </m:r>
                        </m:num>
                        <m:den>
                          <m:sSub>
                            <m:sSubPr>
                              <m:ctrlPr>
                                <a:rPr lang="en-GB" sz="2000" b="0" i="1" smtClean="0">
                                  <a:solidFill>
                                    <a:srgbClr val="0070C0"/>
                                  </a:solidFill>
                                  <a:latin typeface="Cambria Math" panose="02040503050406030204" pitchFamily="18" charset="0"/>
                                </a:rPr>
                              </m:ctrlPr>
                            </m:sSubPr>
                            <m:e>
                              <m:r>
                                <a:rPr lang="en-GB" sz="2000" b="0" i="1" smtClean="0">
                                  <a:solidFill>
                                    <a:srgbClr val="0070C0"/>
                                  </a:solidFill>
                                  <a:latin typeface="Cambria Math"/>
                                  <a:ea typeface="Cambria Math"/>
                                </a:rPr>
                                <m:t>𝜏</m:t>
                              </m:r>
                            </m:e>
                            <m:sub>
                              <m:r>
                                <a:rPr lang="en-GB" sz="2000" b="0" i="1" smtClean="0">
                                  <a:solidFill>
                                    <a:srgbClr val="0070C0"/>
                                  </a:solidFill>
                                  <a:latin typeface="Cambria Math"/>
                                </a:rPr>
                                <m:t>𝑠𝑦𝑛</m:t>
                              </m:r>
                            </m:sub>
                          </m:sSub>
                        </m:den>
                      </m:f>
                      <m:r>
                        <a:rPr lang="en-GB" sz="2000" b="0" i="1" smtClean="0">
                          <a:solidFill>
                            <a:srgbClr val="0070C0"/>
                          </a:solidFill>
                          <a:latin typeface="Cambria Math"/>
                        </a:rPr>
                        <m:t>+</m:t>
                      </m:r>
                      <m:r>
                        <a:rPr lang="en-GB" sz="2000" b="0" i="1" smtClean="0">
                          <a:solidFill>
                            <a:srgbClr val="0070C0"/>
                          </a:solidFill>
                          <a:latin typeface="Cambria Math"/>
                          <a:ea typeface="Cambria Math"/>
                        </a:rPr>
                        <m:t>𝛼</m:t>
                      </m:r>
                      <m:r>
                        <a:rPr lang="en-GB" sz="2000" b="0" i="1" smtClean="0">
                          <a:solidFill>
                            <a:srgbClr val="0070C0"/>
                          </a:solidFill>
                          <a:latin typeface="Cambria Math"/>
                          <a:ea typeface="Cambria Math"/>
                        </a:rPr>
                        <m:t> </m:t>
                      </m:r>
                      <m:r>
                        <a:rPr lang="en-GB" sz="2000" b="0" i="1" smtClean="0">
                          <a:solidFill>
                            <a:srgbClr val="0070C0"/>
                          </a:solidFill>
                          <a:latin typeface="Cambria Math"/>
                          <a:ea typeface="Cambria Math"/>
                        </a:rPr>
                        <m:t>𝐹</m:t>
                      </m:r>
                      <m:r>
                        <a:rPr lang="en-GB" sz="2000" b="0" i="1" smtClean="0">
                          <a:solidFill>
                            <a:srgbClr val="0070C0"/>
                          </a:solidFill>
                          <a:latin typeface="Cambria Math"/>
                          <a:ea typeface="Cambria Math"/>
                        </a:rPr>
                        <m:t>(</m:t>
                      </m:r>
                      <m:r>
                        <a:rPr lang="en-GB" sz="2000" b="0" i="1" smtClean="0">
                          <a:solidFill>
                            <a:srgbClr val="0070C0"/>
                          </a:solidFill>
                          <a:latin typeface="Cambria Math"/>
                          <a:ea typeface="Cambria Math"/>
                        </a:rPr>
                        <m:t>𝐼</m:t>
                      </m:r>
                      <m:r>
                        <a:rPr lang="en-GB" sz="2000" b="0" i="1" smtClean="0">
                          <a:solidFill>
                            <a:srgbClr val="0070C0"/>
                          </a:solidFill>
                          <a:latin typeface="Cambria Math"/>
                          <a:ea typeface="Cambria Math"/>
                        </a:rPr>
                        <m:t>) (1−</m:t>
                      </m:r>
                      <m:r>
                        <a:rPr lang="en-GB" sz="2000" b="0" i="1" smtClean="0">
                          <a:solidFill>
                            <a:srgbClr val="0070C0"/>
                          </a:solidFill>
                          <a:latin typeface="Cambria Math"/>
                        </a:rPr>
                        <m:t>𝑠</m:t>
                      </m:r>
                      <m:r>
                        <a:rPr lang="en-GB" sz="2000" b="0" i="1" smtClean="0">
                          <a:solidFill>
                            <a:srgbClr val="0070C0"/>
                          </a:solidFill>
                          <a:latin typeface="Cambria Math"/>
                        </a:rPr>
                        <m:t>)</m:t>
                      </m:r>
                    </m:oMath>
                  </m:oMathPara>
                </a14:m>
                <a:endParaRPr lang="en-US" sz="2000" i="1" dirty="0">
                  <a:solidFill>
                    <a:srgbClr val="0070C0"/>
                  </a:solidFill>
                  <a:latin typeface="+mn-lt"/>
                </a:endParaRPr>
              </a:p>
              <a:p>
                <a:pPr algn="just"/>
                <a:r>
                  <a:rPr lang="en-US" sz="2000" i="1" dirty="0">
                    <a:latin typeface="+mn-lt"/>
                  </a:rPr>
                  <a:t>The qualitative coarser network effects can still be captured. </a:t>
                </a:r>
              </a:p>
              <a:p>
                <a:pPr algn="just"/>
                <a:endParaRPr lang="en-US" sz="2000" i="1" dirty="0">
                  <a:latin typeface="+mn-lt"/>
                </a:endParaRPr>
              </a:p>
              <a:p>
                <a:pPr algn="just"/>
                <a:endParaRPr lang="en-US" sz="2000" i="1" dirty="0">
                  <a:latin typeface="+mn-lt"/>
                </a:endParaRPr>
              </a:p>
              <a:p>
                <a:pPr algn="just"/>
                <a:r>
                  <a:rPr lang="en-US" sz="2000" i="1" dirty="0">
                    <a:latin typeface="+mn-lt"/>
                  </a:rPr>
                  <a:t>More realistic techniques can be used for more realistic spiking neural network models – (extended) “mean-field” approach. (Requires multiple nonlinearly coupled equations to be solved simultaneously i.e. self-consistency calculations!)</a:t>
                </a:r>
              </a:p>
              <a:p>
                <a:pPr algn="just"/>
                <a:endParaRPr lang="en-US" sz="2000" i="1" dirty="0">
                  <a:latin typeface="+mn-lt"/>
                </a:endParaRPr>
              </a:p>
              <a:p>
                <a:pPr algn="just"/>
                <a:r>
                  <a:rPr lang="en-US" sz="1400" i="1" dirty="0">
                    <a:latin typeface="+mn-lt"/>
                  </a:rPr>
                  <a:t>E.g. </a:t>
                </a:r>
                <a:r>
                  <a:rPr lang="en-US" sz="1400" i="1" dirty="0" err="1">
                    <a:latin typeface="+mn-lt"/>
                  </a:rPr>
                  <a:t>Renart</a:t>
                </a:r>
                <a:r>
                  <a:rPr lang="en-US" sz="1400" i="1" dirty="0">
                    <a:latin typeface="+mn-lt"/>
                  </a:rPr>
                  <a:t>, Brunel and Wang, Computational Neuroscience: A Comprehensive Approach, book chapter 15, 2003; Brunel and Wang, J. </a:t>
                </a:r>
                <a:r>
                  <a:rPr lang="en-US" sz="1400" i="1" dirty="0" err="1">
                    <a:latin typeface="+mn-lt"/>
                  </a:rPr>
                  <a:t>Comput</a:t>
                </a:r>
                <a:r>
                  <a:rPr lang="en-US" sz="1400" i="1" dirty="0">
                    <a:latin typeface="+mn-lt"/>
                  </a:rPr>
                  <a:t>. </a:t>
                </a:r>
                <a:r>
                  <a:rPr lang="en-US" sz="1400" i="1" dirty="0" err="1">
                    <a:latin typeface="+mn-lt"/>
                  </a:rPr>
                  <a:t>Neurosci</a:t>
                </a:r>
                <a:r>
                  <a:rPr lang="en-US" sz="1400" i="1" dirty="0">
                    <a:latin typeface="+mn-lt"/>
                  </a:rPr>
                  <a:t>., 2001; Nicola and </a:t>
                </a:r>
                <a:r>
                  <a:rPr lang="en-US" sz="1400" i="1" dirty="0" err="1">
                    <a:latin typeface="+mn-lt"/>
                  </a:rPr>
                  <a:t>Cambell</a:t>
                </a:r>
                <a:r>
                  <a:rPr lang="en-US" sz="1400" i="1" dirty="0">
                    <a:latin typeface="+mn-lt"/>
                  </a:rPr>
                  <a:t>, J. </a:t>
                </a:r>
                <a:r>
                  <a:rPr lang="en-US" sz="1400" i="1" dirty="0" err="1">
                    <a:latin typeface="+mn-lt"/>
                  </a:rPr>
                  <a:t>Comput</a:t>
                </a:r>
                <a:r>
                  <a:rPr lang="en-US" sz="1400" i="1" dirty="0">
                    <a:latin typeface="+mn-lt"/>
                  </a:rPr>
                  <a:t>. </a:t>
                </a:r>
                <a:r>
                  <a:rPr lang="en-US" sz="1400" i="1" dirty="0" err="1">
                    <a:latin typeface="+mn-lt"/>
                  </a:rPr>
                  <a:t>Neurosci</a:t>
                </a:r>
                <a:r>
                  <a:rPr lang="en-US" sz="1400" i="1" dirty="0">
                    <a:latin typeface="+mn-lt"/>
                  </a:rPr>
                  <a:t>., 2013; Amit and </a:t>
                </a:r>
                <a:r>
                  <a:rPr lang="en-US" sz="1400" i="1" dirty="0" err="1">
                    <a:latin typeface="+mn-lt"/>
                  </a:rPr>
                  <a:t>Tsodyks</a:t>
                </a:r>
                <a:r>
                  <a:rPr lang="en-US" sz="1400" i="1" dirty="0">
                    <a:latin typeface="+mn-lt"/>
                  </a:rPr>
                  <a:t>, Network, 1991a; 1991b. </a:t>
                </a:r>
              </a:p>
            </p:txBody>
          </p:sp>
        </mc:Choice>
        <mc:Fallback>
          <p:sp>
            <p:nvSpPr>
              <p:cNvPr id="2" name="Title 1"/>
              <p:cNvSpPr txBox="1">
                <a:spLocks noRot="1" noChangeAspect="1" noMove="1" noResize="1" noEditPoints="1" noAdjustHandles="1" noChangeArrowheads="1" noChangeShapeType="1" noTextEdit="1"/>
              </p:cNvSpPr>
              <p:nvPr/>
            </p:nvSpPr>
            <p:spPr>
              <a:xfrm>
                <a:off x="726150" y="879675"/>
                <a:ext cx="8019641" cy="5521125"/>
              </a:xfrm>
              <a:prstGeom prst="rect">
                <a:avLst/>
              </a:prstGeom>
              <a:blipFill>
                <a:blip r:embed="rId2"/>
                <a:stretch>
                  <a:fillRect l="-791" t="-688" r="-791"/>
                </a:stretch>
              </a:blipFill>
            </p:spPr>
            <p:txBody>
              <a:bodyPr/>
              <a:lstStyle/>
              <a:p>
                <a:r>
                  <a:rPr lang="en-US">
                    <a:noFill/>
                  </a:rPr>
                  <a:t> </a:t>
                </a:r>
              </a:p>
            </p:txBody>
          </p:sp>
        </mc:Fallback>
      </mc:AlternateContent>
    </p:spTree>
    <p:extLst>
      <p:ext uri="{BB962C8B-B14F-4D97-AF65-F5344CB8AC3E}">
        <p14:creationId xmlns:p14="http://schemas.microsoft.com/office/powerpoint/2010/main" val="130766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81E7-A9B9-6C4A-BA68-9B93C4553FEA}"/>
              </a:ext>
            </a:extLst>
          </p:cNvPr>
          <p:cNvSpPr>
            <a:spLocks noGrp="1"/>
          </p:cNvSpPr>
          <p:nvPr>
            <p:ph type="title"/>
          </p:nvPr>
        </p:nvSpPr>
        <p:spPr>
          <a:xfrm>
            <a:off x="609600" y="1295400"/>
            <a:ext cx="8534400" cy="1219200"/>
          </a:xfrm>
        </p:spPr>
        <p:txBody>
          <a:bodyPr>
            <a:normAutofit fontScale="90000"/>
          </a:bodyPr>
          <a:lstStyle/>
          <a:p>
            <a:pPr algn="l"/>
            <a:r>
              <a:rPr lang="en-US" sz="4000" b="1" dirty="0">
                <a:solidFill>
                  <a:srgbClr val="002060"/>
                </a:solidFill>
                <a:latin typeface="Arial" panose="020B0604020202020204" pitchFamily="34" charset="0"/>
                <a:cs typeface="Arial" panose="020B0604020202020204" pitchFamily="34" charset="0"/>
              </a:rPr>
              <a:t>Topics: </a:t>
            </a:r>
            <a:br>
              <a:rPr lang="en-US" sz="4000" b="1" dirty="0">
                <a:solidFill>
                  <a:srgbClr val="002060"/>
                </a:solidFill>
                <a:latin typeface="Arial" panose="020B0604020202020204" pitchFamily="34" charset="0"/>
                <a:cs typeface="Arial" panose="020B0604020202020204" pitchFamily="34" charset="0"/>
              </a:rPr>
            </a:br>
            <a:endParaRPr lang="en-US" sz="36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7399D43-0F69-364E-974B-D79855314394}"/>
              </a:ext>
            </a:extLst>
          </p:cNvPr>
          <p:cNvSpPr/>
          <p:nvPr/>
        </p:nvSpPr>
        <p:spPr>
          <a:xfrm>
            <a:off x="609600" y="2524897"/>
            <a:ext cx="8077200" cy="3046988"/>
          </a:xfrm>
          <a:prstGeom prst="rect">
            <a:avLst/>
          </a:prstGeom>
        </p:spPr>
        <p:txBody>
          <a:bodyPr wrap="square">
            <a:spAutoFit/>
          </a:bodyPr>
          <a:lstStyle/>
          <a:p>
            <a:pPr marL="285750" indent="-285750">
              <a:buFont typeface="Arial" panose="020B0604020202020204" pitchFamily="34" charset="0"/>
              <a:buChar char="•"/>
            </a:pPr>
            <a:r>
              <a:rPr lang="en-US" sz="3200" b="1" dirty="0">
                <a:solidFill>
                  <a:srgbClr val="002060"/>
                </a:solidFill>
                <a:latin typeface="Arial" panose="020B0604020202020204" pitchFamily="34" charset="0"/>
                <a:cs typeface="Arial" panose="020B0604020202020204" pitchFamily="34" charset="0"/>
              </a:rPr>
              <a:t>Neural network dynamics</a:t>
            </a:r>
          </a:p>
          <a:p>
            <a:endParaRPr lang="en-US" sz="32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200" b="1" dirty="0">
                <a:solidFill>
                  <a:srgbClr val="002060"/>
                </a:solidFill>
                <a:latin typeface="Arial" panose="020B0604020202020204" pitchFamily="34" charset="0"/>
                <a:cs typeface="Arial" panose="020B0604020202020204" pitchFamily="34" charset="0"/>
              </a:rPr>
              <a:t>Modelling (some) cognitive functions</a:t>
            </a:r>
          </a:p>
          <a:p>
            <a:pPr marL="285750" indent="-285750">
              <a:buFont typeface="Arial" panose="020B0604020202020204" pitchFamily="34" charset="0"/>
              <a:buChar char="•"/>
            </a:pPr>
            <a:endParaRPr lang="en-US" sz="32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200" b="1" dirty="0">
                <a:solidFill>
                  <a:srgbClr val="002060"/>
                </a:solidFill>
                <a:latin typeface="Arial" panose="020B0604020202020204" pitchFamily="34" charset="0"/>
                <a:cs typeface="Arial" panose="020B0604020202020204" pitchFamily="34" charset="0"/>
              </a:rPr>
              <a:t>Modelling decision dynamics &amp; AI applications</a:t>
            </a:r>
            <a:endParaRPr lang="en-US" sz="3200" dirty="0"/>
          </a:p>
        </p:txBody>
      </p:sp>
    </p:spTree>
    <p:extLst>
      <p:ext uri="{BB962C8B-B14F-4D97-AF65-F5344CB8AC3E}">
        <p14:creationId xmlns:p14="http://schemas.microsoft.com/office/powerpoint/2010/main" val="45862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36" y="2696147"/>
            <a:ext cx="3831220" cy="258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8654" y="277791"/>
            <a:ext cx="7697162" cy="1446550"/>
          </a:xfrm>
          <a:prstGeom prst="rect">
            <a:avLst/>
          </a:prstGeom>
          <a:noFill/>
        </p:spPr>
        <p:txBody>
          <a:bodyPr wrap="square" rtlCol="0">
            <a:spAutoFit/>
          </a:bodyPr>
          <a:lstStyle/>
          <a:p>
            <a:pPr algn="ctr"/>
            <a:r>
              <a:rPr lang="en-GB" sz="3200" b="1" dirty="0">
                <a:latin typeface="+mj-lt"/>
              </a:rPr>
              <a:t>A (homogeneous) population of neurons recurrently connected – an </a:t>
            </a:r>
            <a:r>
              <a:rPr lang="en-GB" sz="3200" b="1" dirty="0" err="1">
                <a:latin typeface="+mj-lt"/>
              </a:rPr>
              <a:t>autapse</a:t>
            </a:r>
            <a:endParaRPr lang="en-GB" sz="3200" b="1" dirty="0">
              <a:latin typeface="+mj-lt"/>
            </a:endParaRPr>
          </a:p>
          <a:p>
            <a:pPr algn="ctr"/>
            <a:r>
              <a:rPr lang="en-GB" sz="2400" i="1" dirty="0">
                <a:latin typeface="+mj-lt"/>
              </a:rPr>
              <a:t>The simplest recurrent neural network model</a:t>
            </a:r>
          </a:p>
        </p:txBody>
      </p:sp>
      <p:sp>
        <p:nvSpPr>
          <p:cNvPr id="3" name="Oval 2"/>
          <p:cNvSpPr/>
          <p:nvPr/>
        </p:nvSpPr>
        <p:spPr>
          <a:xfrm>
            <a:off x="5764210" y="2511710"/>
            <a:ext cx="2558005" cy="2523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Curved Connector 4"/>
          <p:cNvCxnSpPr>
            <a:stCxn id="3" idx="6"/>
            <a:endCxn id="3" idx="0"/>
          </p:cNvCxnSpPr>
          <p:nvPr/>
        </p:nvCxnSpPr>
        <p:spPr>
          <a:xfrm flipH="1" flipV="1">
            <a:off x="7043213" y="2511710"/>
            <a:ext cx="1279002" cy="1261641"/>
          </a:xfrm>
          <a:prstGeom prst="curvedConnector4">
            <a:avLst>
              <a:gd name="adj1" fmla="val -33258"/>
              <a:gd name="adj2" fmla="val 12545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527879" y="310202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2299525" y="35380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1832679" y="340682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1495084" y="3763712"/>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1956142" y="3763712"/>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1844253" y="290718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2419129" y="38428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2187636" y="4136031"/>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1309889" y="3426118"/>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2552238" y="3296867"/>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p:cNvSpPr/>
          <p:nvPr/>
        </p:nvSpPr>
        <p:spPr>
          <a:xfrm>
            <a:off x="2170274" y="30808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1703428" y="4120598"/>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0" name="Straight Arrow Connector 19"/>
          <p:cNvCxnSpPr>
            <a:stCxn id="12" idx="6"/>
            <a:endCxn id="17" idx="1"/>
          </p:cNvCxnSpPr>
          <p:nvPr/>
        </p:nvCxnSpPr>
        <p:spPr>
          <a:xfrm>
            <a:off x="2029448" y="2993996"/>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7" idx="4"/>
            <a:endCxn id="11" idx="7"/>
          </p:cNvCxnSpPr>
          <p:nvPr/>
        </p:nvCxnSpPr>
        <p:spPr>
          <a:xfrm flipH="1">
            <a:off x="2114216" y="3254426"/>
            <a:ext cx="148656" cy="53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3"/>
            <a:endCxn id="8" idx="6"/>
          </p:cNvCxnSpPr>
          <p:nvPr/>
        </p:nvCxnSpPr>
        <p:spPr>
          <a:xfrm flipH="1">
            <a:off x="2484720" y="3445061"/>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7"/>
            <a:endCxn id="13" idx="2"/>
          </p:cNvCxnSpPr>
          <p:nvPr/>
        </p:nvCxnSpPr>
        <p:spPr>
          <a:xfrm>
            <a:off x="2114216" y="3789138"/>
            <a:ext cx="304913" cy="140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3" idx="4"/>
            <a:endCxn id="14" idx="7"/>
          </p:cNvCxnSpPr>
          <p:nvPr/>
        </p:nvCxnSpPr>
        <p:spPr>
          <a:xfrm flipH="1">
            <a:off x="2345710" y="4016426"/>
            <a:ext cx="166017" cy="1450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5"/>
            <a:endCxn id="18" idx="0"/>
          </p:cNvCxnSpPr>
          <p:nvPr/>
        </p:nvCxnSpPr>
        <p:spPr>
          <a:xfrm>
            <a:off x="1653158" y="3911906"/>
            <a:ext cx="142868"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2"/>
            <a:endCxn id="9" idx="4"/>
          </p:cNvCxnSpPr>
          <p:nvPr/>
        </p:nvCxnSpPr>
        <p:spPr>
          <a:xfrm flipH="1" flipV="1">
            <a:off x="1925277" y="3580446"/>
            <a:ext cx="30865"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3"/>
            <a:endCxn id="15" idx="7"/>
          </p:cNvCxnSpPr>
          <p:nvPr/>
        </p:nvCxnSpPr>
        <p:spPr>
          <a:xfrm flipH="1">
            <a:off x="1467963" y="3250220"/>
            <a:ext cx="87037" cy="201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2" idx="3"/>
            <a:endCxn id="9" idx="0"/>
          </p:cNvCxnSpPr>
          <p:nvPr/>
        </p:nvCxnSpPr>
        <p:spPr>
          <a:xfrm>
            <a:off x="1871374" y="3055380"/>
            <a:ext cx="53903"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 idx="0"/>
            <a:endCxn id="17" idx="5"/>
          </p:cNvCxnSpPr>
          <p:nvPr/>
        </p:nvCxnSpPr>
        <p:spPr>
          <a:xfrm flipH="1" flipV="1">
            <a:off x="2328348" y="3229000"/>
            <a:ext cx="63775"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9" idx="7"/>
            <a:endCxn id="12" idx="4"/>
          </p:cNvCxnSpPr>
          <p:nvPr/>
        </p:nvCxnSpPr>
        <p:spPr>
          <a:xfrm flipH="1" flipV="1">
            <a:off x="1936851" y="3080806"/>
            <a:ext cx="53902"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3" idx="3"/>
            <a:endCxn id="11" idx="5"/>
          </p:cNvCxnSpPr>
          <p:nvPr/>
        </p:nvCxnSpPr>
        <p:spPr>
          <a:xfrm flipH="1" flipV="1">
            <a:off x="2114216" y="3911906"/>
            <a:ext cx="332034" cy="79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1" idx="4"/>
            <a:endCxn id="18" idx="6"/>
          </p:cNvCxnSpPr>
          <p:nvPr/>
        </p:nvCxnSpPr>
        <p:spPr>
          <a:xfrm flipH="1">
            <a:off x="1888623" y="3937332"/>
            <a:ext cx="160117"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8" idx="7"/>
            <a:endCxn id="11" idx="3"/>
          </p:cNvCxnSpPr>
          <p:nvPr/>
        </p:nvCxnSpPr>
        <p:spPr>
          <a:xfrm flipV="1">
            <a:off x="1861502" y="3911906"/>
            <a:ext cx="121761" cy="234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9" idx="4"/>
            <a:endCxn id="15" idx="5"/>
          </p:cNvCxnSpPr>
          <p:nvPr/>
        </p:nvCxnSpPr>
        <p:spPr>
          <a:xfrm flipH="1" flipV="1">
            <a:off x="1467963" y="3574312"/>
            <a:ext cx="457314" cy="6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5" idx="6"/>
            <a:endCxn id="9" idx="2"/>
          </p:cNvCxnSpPr>
          <p:nvPr/>
        </p:nvCxnSpPr>
        <p:spPr>
          <a:xfrm flipV="1">
            <a:off x="1495084" y="3493636"/>
            <a:ext cx="337595" cy="19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15" idx="4"/>
            <a:endCxn id="10" idx="1"/>
          </p:cNvCxnSpPr>
          <p:nvPr/>
        </p:nvCxnSpPr>
        <p:spPr>
          <a:xfrm>
            <a:off x="1402487" y="3599738"/>
            <a:ext cx="119718" cy="18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8" idx="7"/>
            <a:endCxn id="16" idx="2"/>
          </p:cNvCxnSpPr>
          <p:nvPr/>
        </p:nvCxnSpPr>
        <p:spPr>
          <a:xfrm flipV="1">
            <a:off x="2457599" y="3383677"/>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11" idx="0"/>
            <a:endCxn id="17" idx="2"/>
          </p:cNvCxnSpPr>
          <p:nvPr/>
        </p:nvCxnSpPr>
        <p:spPr>
          <a:xfrm flipV="1">
            <a:off x="2048740" y="3167616"/>
            <a:ext cx="121534" cy="596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17" idx="4"/>
            <a:endCxn id="8" idx="1"/>
          </p:cNvCxnSpPr>
          <p:nvPr/>
        </p:nvCxnSpPr>
        <p:spPr>
          <a:xfrm>
            <a:off x="2262872" y="3254426"/>
            <a:ext cx="63774"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17" idx="2"/>
            <a:endCxn id="12" idx="5"/>
          </p:cNvCxnSpPr>
          <p:nvPr/>
        </p:nvCxnSpPr>
        <p:spPr>
          <a:xfrm flipH="1" flipV="1">
            <a:off x="2002327" y="3055380"/>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14" idx="1"/>
            <a:endCxn id="13" idx="3"/>
          </p:cNvCxnSpPr>
          <p:nvPr/>
        </p:nvCxnSpPr>
        <p:spPr>
          <a:xfrm flipV="1">
            <a:off x="2214757" y="3991000"/>
            <a:ext cx="231493" cy="170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14" idx="3"/>
            <a:endCxn id="18" idx="5"/>
          </p:cNvCxnSpPr>
          <p:nvPr/>
        </p:nvCxnSpPr>
        <p:spPr>
          <a:xfrm flipH="1" flipV="1">
            <a:off x="1861502" y="4268792"/>
            <a:ext cx="353255"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18" idx="6"/>
            <a:endCxn id="14" idx="2"/>
          </p:cNvCxnSpPr>
          <p:nvPr/>
        </p:nvCxnSpPr>
        <p:spPr>
          <a:xfrm>
            <a:off x="1888623" y="4207408"/>
            <a:ext cx="299013"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18" idx="1"/>
            <a:endCxn id="10" idx="4"/>
          </p:cNvCxnSpPr>
          <p:nvPr/>
        </p:nvCxnSpPr>
        <p:spPr>
          <a:xfrm flipH="1" flipV="1">
            <a:off x="1587682" y="3937332"/>
            <a:ext cx="142867"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10" idx="3"/>
            <a:endCxn id="15" idx="3"/>
          </p:cNvCxnSpPr>
          <p:nvPr/>
        </p:nvCxnSpPr>
        <p:spPr>
          <a:xfrm flipH="1" flipV="1">
            <a:off x="1337010" y="3574312"/>
            <a:ext cx="185195" cy="337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13" idx="0"/>
            <a:endCxn id="8" idx="5"/>
          </p:cNvCxnSpPr>
          <p:nvPr/>
        </p:nvCxnSpPr>
        <p:spPr>
          <a:xfrm flipH="1" flipV="1">
            <a:off x="2457599" y="3686200"/>
            <a:ext cx="54128"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8" idx="4"/>
            <a:endCxn id="13" idx="1"/>
          </p:cNvCxnSpPr>
          <p:nvPr/>
        </p:nvCxnSpPr>
        <p:spPr>
          <a:xfrm>
            <a:off x="2392123" y="3711626"/>
            <a:ext cx="54127"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7" idx="6"/>
            <a:endCxn id="9" idx="1"/>
          </p:cNvCxnSpPr>
          <p:nvPr/>
        </p:nvCxnSpPr>
        <p:spPr>
          <a:xfrm>
            <a:off x="1713074" y="3188836"/>
            <a:ext cx="146726" cy="2434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 idx="2"/>
            <a:endCxn id="7" idx="4"/>
          </p:cNvCxnSpPr>
          <p:nvPr/>
        </p:nvCxnSpPr>
        <p:spPr>
          <a:xfrm flipH="1" flipV="1">
            <a:off x="1620477" y="3275646"/>
            <a:ext cx="212202" cy="217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7" idx="7"/>
            <a:endCxn id="12" idx="3"/>
          </p:cNvCxnSpPr>
          <p:nvPr/>
        </p:nvCxnSpPr>
        <p:spPr>
          <a:xfrm flipV="1">
            <a:off x="1685953" y="3055380"/>
            <a:ext cx="185421" cy="72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2" idx="2"/>
            <a:endCxn id="7" idx="0"/>
          </p:cNvCxnSpPr>
          <p:nvPr/>
        </p:nvCxnSpPr>
        <p:spPr>
          <a:xfrm flipH="1">
            <a:off x="1620477" y="2993996"/>
            <a:ext cx="223776" cy="108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6" idx="4"/>
            <a:endCxn id="13" idx="7"/>
          </p:cNvCxnSpPr>
          <p:nvPr/>
        </p:nvCxnSpPr>
        <p:spPr>
          <a:xfrm flipH="1">
            <a:off x="2577203" y="3470487"/>
            <a:ext cx="67633" cy="3977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3" idx="6"/>
            <a:endCxn id="16" idx="5"/>
          </p:cNvCxnSpPr>
          <p:nvPr/>
        </p:nvCxnSpPr>
        <p:spPr>
          <a:xfrm flipV="1">
            <a:off x="2604324" y="3445061"/>
            <a:ext cx="105988" cy="484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734039" y="3048011"/>
            <a:ext cx="555584" cy="1015663"/>
          </a:xfrm>
          <a:prstGeom prst="rect">
            <a:avLst/>
          </a:prstGeom>
          <a:noFill/>
        </p:spPr>
        <p:txBody>
          <a:bodyPr wrap="square" rtlCol="0">
            <a:spAutoFit/>
          </a:bodyPr>
          <a:lstStyle/>
          <a:p>
            <a:r>
              <a:rPr lang="en-GB" sz="6000" dirty="0"/>
              <a:t>≈</a:t>
            </a:r>
          </a:p>
        </p:txBody>
      </p:sp>
      <p:sp>
        <p:nvSpPr>
          <p:cNvPr id="127" name="TextBox 126"/>
          <p:cNvSpPr txBox="1"/>
          <p:nvPr/>
        </p:nvSpPr>
        <p:spPr>
          <a:xfrm>
            <a:off x="5764209" y="5278056"/>
            <a:ext cx="2928377" cy="1200329"/>
          </a:xfrm>
          <a:prstGeom prst="rect">
            <a:avLst/>
          </a:prstGeom>
          <a:noFill/>
        </p:spPr>
        <p:txBody>
          <a:bodyPr wrap="square" rtlCol="0">
            <a:spAutoFit/>
          </a:bodyPr>
          <a:lstStyle/>
          <a:p>
            <a:pPr algn="just"/>
            <a:r>
              <a:rPr lang="en-GB" dirty="0"/>
              <a:t>“</a:t>
            </a:r>
            <a:r>
              <a:rPr lang="en-GB" dirty="0" err="1"/>
              <a:t>Autapse</a:t>
            </a:r>
            <a:r>
              <a:rPr lang="en-GB" dirty="0"/>
              <a:t> (auto-synapse)”: effectively a “self-connected” system. The simplest recurrent neural network.</a:t>
            </a:r>
          </a:p>
        </p:txBody>
      </p:sp>
    </p:spTree>
    <p:extLst>
      <p:ext uri="{BB962C8B-B14F-4D97-AF65-F5344CB8AC3E}">
        <p14:creationId xmlns:p14="http://schemas.microsoft.com/office/powerpoint/2010/main" val="111486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147" y="12104"/>
            <a:ext cx="7002683" cy="1077218"/>
          </a:xfrm>
          <a:prstGeom prst="rect">
            <a:avLst/>
          </a:prstGeom>
          <a:noFill/>
        </p:spPr>
        <p:txBody>
          <a:bodyPr wrap="square" rtlCol="0">
            <a:spAutoFit/>
          </a:bodyPr>
          <a:lstStyle/>
          <a:p>
            <a:pPr algn="ctr"/>
            <a:r>
              <a:rPr lang="en-GB" sz="3200" b="1" dirty="0">
                <a:latin typeface="+mj-lt"/>
              </a:rPr>
              <a:t>Multi-stability for memory encoding</a:t>
            </a:r>
          </a:p>
          <a:p>
            <a:pPr algn="ctr"/>
            <a:r>
              <a:rPr lang="en-GB" sz="3200" dirty="0">
                <a:latin typeface="+mj-lt"/>
              </a:rPr>
              <a:t>Categorical (discretized) memory</a:t>
            </a:r>
          </a:p>
        </p:txBody>
      </p:sp>
      <p:pic>
        <p:nvPicPr>
          <p:cNvPr id="3075" name="Object 4"/>
          <p:cNvPicPr>
            <a:picLocks noChangeArrowheads="1"/>
          </p:cNvPicPr>
          <p:nvPr/>
        </p:nvPicPr>
        <p:blipFill>
          <a:blip r:embed="rId2">
            <a:extLst>
              <a:ext uri="{28A0092B-C50C-407E-A947-70E740481C1C}">
                <a14:useLocalDpi xmlns:a14="http://schemas.microsoft.com/office/drawing/2010/main" val="0"/>
              </a:ext>
            </a:extLst>
          </a:blip>
          <a:srcRect l="-1537" t="-3741" r="-2470" b="-1814"/>
          <a:stretch>
            <a:fillRect/>
          </a:stretch>
        </p:blipFill>
        <p:spPr bwMode="auto">
          <a:xfrm>
            <a:off x="1521379" y="1295179"/>
            <a:ext cx="5627321" cy="3030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19919" y="4488876"/>
            <a:ext cx="8773609" cy="2246769"/>
          </a:xfrm>
          <a:prstGeom prst="rect">
            <a:avLst/>
          </a:prstGeom>
        </p:spPr>
        <p:txBody>
          <a:bodyPr wrap="square">
            <a:spAutoFit/>
          </a:bodyPr>
          <a:lstStyle/>
          <a:p>
            <a:pPr algn="just"/>
            <a:r>
              <a:rPr lang="en-GB" sz="1400" dirty="0"/>
              <a:t>Suppose F is a nonlinear input-output function F (e.g. a sigmoidal function) as shown in the left figure. At steady state, </a:t>
            </a:r>
            <a:r>
              <a:rPr lang="en-GB" sz="1400" dirty="0" err="1"/>
              <a:t>df</a:t>
            </a:r>
            <a:r>
              <a:rPr lang="en-GB" sz="1400" dirty="0"/>
              <a:t>/</a:t>
            </a:r>
            <a:r>
              <a:rPr lang="en-GB" sz="1400" dirty="0" err="1"/>
              <a:t>dt</a:t>
            </a:r>
            <a:r>
              <a:rPr lang="en-GB" sz="1400" dirty="0"/>
              <a:t> = 0, which means the firing rate f = F(</a:t>
            </a:r>
            <a:r>
              <a:rPr lang="en-GB" sz="1400" dirty="0" err="1"/>
              <a:t>Wf</a:t>
            </a:r>
            <a:r>
              <a:rPr lang="en-GB" sz="1400" dirty="0"/>
              <a:t> - b). When (function) F is plotted as a function against (variable) f, the intersection points between the functions G = f (i.e. diagonal line) and G = F will produce the steady states of the system – by definition. </a:t>
            </a:r>
          </a:p>
          <a:p>
            <a:pPr algn="just"/>
            <a:r>
              <a:rPr lang="en-GB" sz="1400" dirty="0"/>
              <a:t>Because of the structure of the nonlinear function, there can be a coexistence of 2 stable steady states plus 1 unstable steady state. This </a:t>
            </a:r>
            <a:r>
              <a:rPr lang="en-GB" sz="1400" i="1" dirty="0"/>
              <a:t>emergent bi-stable </a:t>
            </a:r>
            <a:r>
              <a:rPr lang="en-GB" sz="1400" dirty="0"/>
              <a:t>properties allows the system to store memory at the higher stable (or “up”) steady state. In this simple model, the bi-stable network can only be achieved if the synaptic weight W is sufficiently large enough, i.e. recurrent excitation has to be strong. A too strong (weak) recurrent strength will result in only a single high (low) stable steady state, thus unable to store any useful memory (right figure). A specific example of such system: a homogeneous population of neurons in a Hopfield network model encoding a specific memory state. </a:t>
            </a:r>
          </a:p>
        </p:txBody>
      </p:sp>
      <p:sp>
        <p:nvSpPr>
          <p:cNvPr id="7" name="Oval 6"/>
          <p:cNvSpPr/>
          <p:nvPr/>
        </p:nvSpPr>
        <p:spPr>
          <a:xfrm>
            <a:off x="7315204" y="1608894"/>
            <a:ext cx="1111187" cy="11111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Curved Connector 7"/>
          <p:cNvCxnSpPr>
            <a:stCxn id="7" idx="6"/>
            <a:endCxn id="7" idx="0"/>
          </p:cNvCxnSpPr>
          <p:nvPr/>
        </p:nvCxnSpPr>
        <p:spPr>
          <a:xfrm flipH="1" flipV="1">
            <a:off x="7870798" y="1608894"/>
            <a:ext cx="555593" cy="555583"/>
          </a:xfrm>
          <a:prstGeom prst="curvedConnector4">
            <a:avLst>
              <a:gd name="adj1" fmla="val -41145"/>
              <a:gd name="adj2" fmla="val 141146"/>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45369" y="1089322"/>
            <a:ext cx="389850" cy="369332"/>
          </a:xfrm>
          <a:prstGeom prst="rect">
            <a:avLst/>
          </a:prstGeom>
          <a:noFill/>
        </p:spPr>
        <p:txBody>
          <a:bodyPr wrap="none" rtlCol="0">
            <a:spAutoFit/>
          </a:bodyPr>
          <a:lstStyle/>
          <a:p>
            <a:r>
              <a:rPr lang="en-GB" dirty="0"/>
              <a:t>W</a:t>
            </a:r>
          </a:p>
        </p:txBody>
      </p:sp>
      <p:sp>
        <p:nvSpPr>
          <p:cNvPr id="10" name="TextBox 9"/>
          <p:cNvSpPr txBox="1"/>
          <p:nvPr/>
        </p:nvSpPr>
        <p:spPr>
          <a:xfrm>
            <a:off x="7699094" y="1982522"/>
            <a:ext cx="255198" cy="369332"/>
          </a:xfrm>
          <a:prstGeom prst="rect">
            <a:avLst/>
          </a:prstGeom>
          <a:noFill/>
        </p:spPr>
        <p:txBody>
          <a:bodyPr wrap="none" rtlCol="0">
            <a:spAutoFit/>
          </a:bodyPr>
          <a:lstStyle/>
          <a:p>
            <a:r>
              <a:rPr lang="en-GB" dirty="0"/>
              <a:t>f</a:t>
            </a:r>
          </a:p>
        </p:txBody>
      </p:sp>
      <p:sp>
        <p:nvSpPr>
          <p:cNvPr id="3" name="Rectangle 2"/>
          <p:cNvSpPr/>
          <p:nvPr/>
        </p:nvSpPr>
        <p:spPr>
          <a:xfrm>
            <a:off x="1866268" y="1227821"/>
            <a:ext cx="1915909" cy="461665"/>
          </a:xfrm>
          <a:prstGeom prst="rect">
            <a:avLst/>
          </a:prstGeom>
        </p:spPr>
        <p:txBody>
          <a:bodyPr wrap="none">
            <a:spAutoFit/>
          </a:bodyPr>
          <a:lstStyle/>
          <a:p>
            <a:r>
              <a:rPr lang="en-GB" dirty="0">
                <a:latin typeface="Symbol" pitchFamily="18" charset="2"/>
                <a:cs typeface="Arial" pitchFamily="34" charset="0"/>
              </a:rPr>
              <a:t>t</a:t>
            </a:r>
            <a:r>
              <a:rPr lang="en-GB" dirty="0">
                <a:latin typeface="Arial" pitchFamily="34" charset="0"/>
                <a:cs typeface="Arial" pitchFamily="34" charset="0"/>
              </a:rPr>
              <a:t> </a:t>
            </a:r>
            <a:r>
              <a:rPr lang="en-GB" dirty="0" err="1">
                <a:latin typeface="Arial" pitchFamily="34" charset="0"/>
                <a:cs typeface="Arial" pitchFamily="34" charset="0"/>
              </a:rPr>
              <a:t>df</a:t>
            </a:r>
            <a:r>
              <a:rPr lang="en-GB" dirty="0">
                <a:latin typeface="Arial" pitchFamily="34" charset="0"/>
                <a:cs typeface="Arial" pitchFamily="34" charset="0"/>
              </a:rPr>
              <a:t>/</a:t>
            </a:r>
            <a:r>
              <a:rPr lang="en-GB" dirty="0" err="1">
                <a:latin typeface="Arial" pitchFamily="34" charset="0"/>
                <a:cs typeface="Arial" pitchFamily="34" charset="0"/>
              </a:rPr>
              <a:t>dt</a:t>
            </a:r>
            <a:r>
              <a:rPr lang="en-GB" dirty="0">
                <a:latin typeface="Arial" pitchFamily="34" charset="0"/>
                <a:cs typeface="Arial" pitchFamily="34" charset="0"/>
              </a:rPr>
              <a:t> = </a:t>
            </a:r>
            <a:r>
              <a:rPr lang="en-GB" sz="2400" dirty="0">
                <a:latin typeface="Symbol" pitchFamily="18" charset="2"/>
                <a:cs typeface="Arial" pitchFamily="34" charset="0"/>
              </a:rPr>
              <a:t>-</a:t>
            </a:r>
            <a:r>
              <a:rPr lang="en-GB" dirty="0">
                <a:latin typeface="Arial" pitchFamily="34" charset="0"/>
                <a:cs typeface="Arial" pitchFamily="34" charset="0"/>
              </a:rPr>
              <a:t>f + F(I)</a:t>
            </a:r>
            <a:endParaRPr lang="en-GB" dirty="0"/>
          </a:p>
        </p:txBody>
      </p:sp>
    </p:spTree>
    <p:extLst>
      <p:ext uri="{BB962C8B-B14F-4D97-AF65-F5344CB8AC3E}">
        <p14:creationId xmlns:p14="http://schemas.microsoft.com/office/powerpoint/2010/main" val="1297112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033452" y="3770457"/>
            <a:ext cx="613458" cy="187562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p:cNvSpPr txBox="1"/>
          <p:nvPr/>
        </p:nvSpPr>
        <p:spPr>
          <a:xfrm>
            <a:off x="726460" y="783852"/>
            <a:ext cx="7691080" cy="523220"/>
          </a:xfrm>
          <a:prstGeom prst="rect">
            <a:avLst/>
          </a:prstGeom>
          <a:noFill/>
        </p:spPr>
        <p:txBody>
          <a:bodyPr wrap="none" rtlCol="0">
            <a:spAutoFit/>
          </a:bodyPr>
          <a:lstStyle/>
          <a:p>
            <a:r>
              <a:rPr lang="en-GB" sz="2800" b="1" dirty="0"/>
              <a:t>“Working” memory: remembering a brief stimulus</a:t>
            </a:r>
          </a:p>
        </p:txBody>
      </p:sp>
      <p:cxnSp>
        <p:nvCxnSpPr>
          <p:cNvPr id="7" name="Straight Arrow Connector 6"/>
          <p:cNvCxnSpPr/>
          <p:nvPr/>
        </p:nvCxnSpPr>
        <p:spPr>
          <a:xfrm>
            <a:off x="1475266" y="5611361"/>
            <a:ext cx="201399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475266" y="3585791"/>
            <a:ext cx="0" cy="2025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1556289" y="4164526"/>
            <a:ext cx="1620455" cy="1446835"/>
          </a:xfrm>
          <a:custGeom>
            <a:avLst/>
            <a:gdLst>
              <a:gd name="connsiteX0" fmla="*/ 0 w 1620455"/>
              <a:gd name="connsiteY0" fmla="*/ 1446835 h 1446835"/>
              <a:gd name="connsiteX1" fmla="*/ 381964 w 1620455"/>
              <a:gd name="connsiteY1" fmla="*/ 1388962 h 1446835"/>
              <a:gd name="connsiteX2" fmla="*/ 590309 w 1620455"/>
              <a:gd name="connsiteY2" fmla="*/ 1157468 h 1446835"/>
              <a:gd name="connsiteX3" fmla="*/ 763929 w 1620455"/>
              <a:gd name="connsiteY3" fmla="*/ 868101 h 1446835"/>
              <a:gd name="connsiteX4" fmla="*/ 1030147 w 1620455"/>
              <a:gd name="connsiteY4" fmla="*/ 405113 h 1446835"/>
              <a:gd name="connsiteX5" fmla="*/ 1250066 w 1620455"/>
              <a:gd name="connsiteY5" fmla="*/ 185194 h 1446835"/>
              <a:gd name="connsiteX6" fmla="*/ 1620455 w 1620455"/>
              <a:gd name="connsiteY6" fmla="*/ 0 h 1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0455" h="1446835">
                <a:moveTo>
                  <a:pt x="0" y="1446835"/>
                </a:moveTo>
                <a:cubicBezTo>
                  <a:pt x="141789" y="1442012"/>
                  <a:pt x="283579" y="1437190"/>
                  <a:pt x="381964" y="1388962"/>
                </a:cubicBezTo>
                <a:cubicBezTo>
                  <a:pt x="480349" y="1340734"/>
                  <a:pt x="526648" y="1244278"/>
                  <a:pt x="590309" y="1157468"/>
                </a:cubicBezTo>
                <a:cubicBezTo>
                  <a:pt x="653970" y="1070658"/>
                  <a:pt x="690623" y="993494"/>
                  <a:pt x="763929" y="868101"/>
                </a:cubicBezTo>
                <a:cubicBezTo>
                  <a:pt x="837235" y="742708"/>
                  <a:pt x="949124" y="518931"/>
                  <a:pt x="1030147" y="405113"/>
                </a:cubicBezTo>
                <a:cubicBezTo>
                  <a:pt x="1111170" y="291295"/>
                  <a:pt x="1151681" y="252713"/>
                  <a:pt x="1250066" y="185194"/>
                </a:cubicBezTo>
                <a:cubicBezTo>
                  <a:pt x="1348451" y="117675"/>
                  <a:pt x="1484453" y="58837"/>
                  <a:pt x="1620455" y="0"/>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p:cNvSpPr txBox="1"/>
          <p:nvPr/>
        </p:nvSpPr>
        <p:spPr>
          <a:xfrm>
            <a:off x="1037158" y="3585791"/>
            <a:ext cx="255198" cy="369332"/>
          </a:xfrm>
          <a:prstGeom prst="rect">
            <a:avLst/>
          </a:prstGeom>
          <a:noFill/>
        </p:spPr>
        <p:txBody>
          <a:bodyPr wrap="none" rtlCol="0">
            <a:spAutoFit/>
          </a:bodyPr>
          <a:lstStyle/>
          <a:p>
            <a:r>
              <a:rPr lang="en-GB" dirty="0"/>
              <a:t>f</a:t>
            </a:r>
          </a:p>
        </p:txBody>
      </p:sp>
      <p:sp>
        <p:nvSpPr>
          <p:cNvPr id="13" name="TextBox 12"/>
          <p:cNvSpPr txBox="1"/>
          <p:nvPr/>
        </p:nvSpPr>
        <p:spPr>
          <a:xfrm>
            <a:off x="3489261" y="5449844"/>
            <a:ext cx="242374" cy="369332"/>
          </a:xfrm>
          <a:prstGeom prst="rect">
            <a:avLst/>
          </a:prstGeom>
          <a:noFill/>
        </p:spPr>
        <p:txBody>
          <a:bodyPr wrap="none" rtlCol="0">
            <a:spAutoFit/>
          </a:bodyPr>
          <a:lstStyle/>
          <a:p>
            <a:r>
              <a:rPr lang="en-GB" dirty="0"/>
              <a:t>I</a:t>
            </a:r>
          </a:p>
        </p:txBody>
      </p:sp>
      <p:cxnSp>
        <p:nvCxnSpPr>
          <p:cNvPr id="14" name="Straight Arrow Connector 13"/>
          <p:cNvCxnSpPr/>
          <p:nvPr/>
        </p:nvCxnSpPr>
        <p:spPr>
          <a:xfrm>
            <a:off x="5468222" y="5659585"/>
            <a:ext cx="201399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468222" y="3634015"/>
            <a:ext cx="0" cy="2025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30114" y="3634015"/>
            <a:ext cx="255198" cy="369332"/>
          </a:xfrm>
          <a:prstGeom prst="rect">
            <a:avLst/>
          </a:prstGeom>
          <a:noFill/>
        </p:spPr>
        <p:txBody>
          <a:bodyPr wrap="none" rtlCol="0">
            <a:spAutoFit/>
          </a:bodyPr>
          <a:lstStyle/>
          <a:p>
            <a:r>
              <a:rPr lang="en-GB" dirty="0"/>
              <a:t>f</a:t>
            </a:r>
          </a:p>
        </p:txBody>
      </p:sp>
      <p:sp>
        <p:nvSpPr>
          <p:cNvPr id="18" name="TextBox 17"/>
          <p:cNvSpPr txBox="1"/>
          <p:nvPr/>
        </p:nvSpPr>
        <p:spPr>
          <a:xfrm>
            <a:off x="7482217" y="5498068"/>
            <a:ext cx="242374" cy="369332"/>
          </a:xfrm>
          <a:prstGeom prst="rect">
            <a:avLst/>
          </a:prstGeom>
          <a:noFill/>
        </p:spPr>
        <p:txBody>
          <a:bodyPr wrap="none" rtlCol="0">
            <a:spAutoFit/>
          </a:bodyPr>
          <a:lstStyle/>
          <a:p>
            <a:r>
              <a:rPr lang="en-GB" dirty="0"/>
              <a:t>I</a:t>
            </a:r>
          </a:p>
        </p:txBody>
      </p:sp>
      <p:sp>
        <p:nvSpPr>
          <p:cNvPr id="19" name="Freeform 18"/>
          <p:cNvSpPr/>
          <p:nvPr/>
        </p:nvSpPr>
        <p:spPr>
          <a:xfrm>
            <a:off x="5605189" y="5264120"/>
            <a:ext cx="1018572" cy="393540"/>
          </a:xfrm>
          <a:custGeom>
            <a:avLst/>
            <a:gdLst>
              <a:gd name="connsiteX0" fmla="*/ 0 w 1018572"/>
              <a:gd name="connsiteY0" fmla="*/ 393540 h 393540"/>
              <a:gd name="connsiteX1" fmla="*/ 439838 w 1018572"/>
              <a:gd name="connsiteY1" fmla="*/ 347241 h 393540"/>
              <a:gd name="connsiteX2" fmla="*/ 868101 w 1018572"/>
              <a:gd name="connsiteY2" fmla="*/ 185195 h 393540"/>
              <a:gd name="connsiteX3" fmla="*/ 1018572 w 1018572"/>
              <a:gd name="connsiteY3" fmla="*/ 0 h 393540"/>
            </a:gdLst>
            <a:ahLst/>
            <a:cxnLst>
              <a:cxn ang="0">
                <a:pos x="connsiteX0" y="connsiteY0"/>
              </a:cxn>
              <a:cxn ang="0">
                <a:pos x="connsiteX1" y="connsiteY1"/>
              </a:cxn>
              <a:cxn ang="0">
                <a:pos x="connsiteX2" y="connsiteY2"/>
              </a:cxn>
              <a:cxn ang="0">
                <a:pos x="connsiteX3" y="connsiteY3"/>
              </a:cxn>
            </a:cxnLst>
            <a:rect l="l" t="t" r="r" b="b"/>
            <a:pathLst>
              <a:path w="1018572" h="393540">
                <a:moveTo>
                  <a:pt x="0" y="393540"/>
                </a:moveTo>
                <a:cubicBezTo>
                  <a:pt x="147577" y="387752"/>
                  <a:pt x="295155" y="381965"/>
                  <a:pt x="439838" y="347241"/>
                </a:cubicBezTo>
                <a:cubicBezTo>
                  <a:pt x="584521" y="312517"/>
                  <a:pt x="771645" y="243069"/>
                  <a:pt x="868101" y="185195"/>
                </a:cubicBezTo>
                <a:cubicBezTo>
                  <a:pt x="964557" y="127321"/>
                  <a:pt x="991564" y="63660"/>
                  <a:pt x="1018572" y="0"/>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Freeform 19"/>
          <p:cNvSpPr/>
          <p:nvPr/>
        </p:nvSpPr>
        <p:spPr>
          <a:xfrm>
            <a:off x="6033452" y="4743260"/>
            <a:ext cx="613458" cy="509286"/>
          </a:xfrm>
          <a:custGeom>
            <a:avLst/>
            <a:gdLst>
              <a:gd name="connsiteX0" fmla="*/ 601884 w 613458"/>
              <a:gd name="connsiteY0" fmla="*/ 509286 h 509286"/>
              <a:gd name="connsiteX1" fmla="*/ 590309 w 613458"/>
              <a:gd name="connsiteY1" fmla="*/ 335666 h 509286"/>
              <a:gd name="connsiteX2" fmla="*/ 393540 w 613458"/>
              <a:gd name="connsiteY2" fmla="*/ 231493 h 509286"/>
              <a:gd name="connsiteX3" fmla="*/ 69449 w 613458"/>
              <a:gd name="connsiteY3" fmla="*/ 92597 h 509286"/>
              <a:gd name="connsiteX4" fmla="*/ 0 w 613458"/>
              <a:gd name="connsiteY4" fmla="*/ 0 h 509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458" h="509286">
                <a:moveTo>
                  <a:pt x="601884" y="509286"/>
                </a:moveTo>
                <a:cubicBezTo>
                  <a:pt x="613458" y="445625"/>
                  <a:pt x="625033" y="381965"/>
                  <a:pt x="590309" y="335666"/>
                </a:cubicBezTo>
                <a:cubicBezTo>
                  <a:pt x="555585" y="289367"/>
                  <a:pt x="480350" y="272004"/>
                  <a:pt x="393540" y="231493"/>
                </a:cubicBezTo>
                <a:cubicBezTo>
                  <a:pt x="306730" y="190982"/>
                  <a:pt x="135039" y="131179"/>
                  <a:pt x="69449" y="92597"/>
                </a:cubicBezTo>
                <a:cubicBezTo>
                  <a:pt x="3859" y="54015"/>
                  <a:pt x="1929" y="27007"/>
                  <a:pt x="0" y="0"/>
                </a:cubicBezTo>
              </a:path>
            </a:pathLst>
          </a:cu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Freeform 20"/>
          <p:cNvSpPr/>
          <p:nvPr/>
        </p:nvSpPr>
        <p:spPr>
          <a:xfrm>
            <a:off x="6043282" y="4106652"/>
            <a:ext cx="1251811" cy="625033"/>
          </a:xfrm>
          <a:custGeom>
            <a:avLst/>
            <a:gdLst>
              <a:gd name="connsiteX0" fmla="*/ 1745 w 1251811"/>
              <a:gd name="connsiteY0" fmla="*/ 625033 h 625033"/>
              <a:gd name="connsiteX1" fmla="*/ 24894 w 1251811"/>
              <a:gd name="connsiteY1" fmla="*/ 520861 h 625033"/>
              <a:gd name="connsiteX2" fmla="*/ 175365 w 1251811"/>
              <a:gd name="connsiteY2" fmla="*/ 370390 h 625033"/>
              <a:gd name="connsiteX3" fmla="*/ 649927 w 1251811"/>
              <a:gd name="connsiteY3" fmla="*/ 150471 h 625033"/>
              <a:gd name="connsiteX4" fmla="*/ 1251811 w 1251811"/>
              <a:gd name="connsiteY4" fmla="*/ 0 h 62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811" h="625033">
                <a:moveTo>
                  <a:pt x="1745" y="625033"/>
                </a:moveTo>
                <a:cubicBezTo>
                  <a:pt x="-1149" y="594167"/>
                  <a:pt x="-4043" y="563302"/>
                  <a:pt x="24894" y="520861"/>
                </a:cubicBezTo>
                <a:cubicBezTo>
                  <a:pt x="53831" y="478420"/>
                  <a:pt x="71193" y="432122"/>
                  <a:pt x="175365" y="370390"/>
                </a:cubicBezTo>
                <a:cubicBezTo>
                  <a:pt x="279537" y="308658"/>
                  <a:pt x="470519" y="212203"/>
                  <a:pt x="649927" y="150471"/>
                </a:cubicBezTo>
                <a:cubicBezTo>
                  <a:pt x="829335" y="88739"/>
                  <a:pt x="1040573" y="44369"/>
                  <a:pt x="1251811" y="0"/>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5929280" y="3408754"/>
            <a:ext cx="841897" cy="338554"/>
          </a:xfrm>
          <a:prstGeom prst="rect">
            <a:avLst/>
          </a:prstGeom>
          <a:noFill/>
        </p:spPr>
        <p:txBody>
          <a:bodyPr wrap="none" rtlCol="0">
            <a:spAutoFit/>
          </a:bodyPr>
          <a:lstStyle/>
          <a:p>
            <a:r>
              <a:rPr lang="en-GB" sz="1600" dirty="0" err="1">
                <a:solidFill>
                  <a:schemeClr val="accent3">
                    <a:lumMod val="50000"/>
                  </a:schemeClr>
                </a:solidFill>
              </a:rPr>
              <a:t>Bistable</a:t>
            </a:r>
            <a:endParaRPr lang="en-GB" sz="1600" dirty="0">
              <a:solidFill>
                <a:schemeClr val="accent3">
                  <a:lumMod val="50000"/>
                </a:schemeClr>
              </a:solidFill>
            </a:endParaRPr>
          </a:p>
        </p:txBody>
      </p:sp>
      <p:sp>
        <p:nvSpPr>
          <p:cNvPr id="24" name="TextBox 23"/>
          <p:cNvSpPr txBox="1"/>
          <p:nvPr/>
        </p:nvSpPr>
        <p:spPr>
          <a:xfrm>
            <a:off x="773526" y="2834495"/>
            <a:ext cx="3417474" cy="461665"/>
          </a:xfrm>
          <a:prstGeom prst="rect">
            <a:avLst/>
          </a:prstGeom>
          <a:noFill/>
        </p:spPr>
        <p:txBody>
          <a:bodyPr wrap="none" rtlCol="0">
            <a:spAutoFit/>
          </a:bodyPr>
          <a:lstStyle/>
          <a:p>
            <a:r>
              <a:rPr lang="en-GB" sz="2400" dirty="0"/>
              <a:t>Weak recurrent excitation</a:t>
            </a:r>
          </a:p>
        </p:txBody>
      </p:sp>
      <p:sp>
        <p:nvSpPr>
          <p:cNvPr id="25" name="TextBox 24"/>
          <p:cNvSpPr txBox="1"/>
          <p:nvPr/>
        </p:nvSpPr>
        <p:spPr>
          <a:xfrm>
            <a:off x="4917464" y="2465163"/>
            <a:ext cx="3769336" cy="830997"/>
          </a:xfrm>
          <a:prstGeom prst="rect">
            <a:avLst/>
          </a:prstGeom>
          <a:noFill/>
        </p:spPr>
        <p:txBody>
          <a:bodyPr wrap="square" rtlCol="0">
            <a:spAutoFit/>
          </a:bodyPr>
          <a:lstStyle/>
          <a:p>
            <a:r>
              <a:rPr lang="en-GB" sz="2400" dirty="0"/>
              <a:t>Sufficiently strong recurrent excitation </a:t>
            </a:r>
            <a:r>
              <a:rPr lang="en-GB" sz="2400" dirty="0">
                <a:sym typeface="Wingdings" pitchFamily="2" charset="2"/>
              </a:rPr>
              <a:t> “kinks”</a:t>
            </a:r>
            <a:endParaRPr lang="en-GB" sz="2400" dirty="0"/>
          </a:p>
        </p:txBody>
      </p:sp>
      <p:sp>
        <p:nvSpPr>
          <p:cNvPr id="3" name="TextBox 2">
            <a:extLst>
              <a:ext uri="{FF2B5EF4-FFF2-40B4-BE49-F238E27FC236}">
                <a16:creationId xmlns:a16="http://schemas.microsoft.com/office/drawing/2014/main" id="{EAF590AF-73E8-D948-8904-126BE2F087ED}"/>
              </a:ext>
            </a:extLst>
          </p:cNvPr>
          <p:cNvSpPr txBox="1"/>
          <p:nvPr/>
        </p:nvSpPr>
        <p:spPr>
          <a:xfrm>
            <a:off x="609600" y="1600200"/>
            <a:ext cx="4112857" cy="461665"/>
          </a:xfrm>
          <a:prstGeom prst="rect">
            <a:avLst/>
          </a:prstGeom>
          <a:noFill/>
        </p:spPr>
        <p:txBody>
          <a:bodyPr wrap="none" rtlCol="0">
            <a:spAutoFit/>
          </a:bodyPr>
          <a:lstStyle/>
          <a:p>
            <a:r>
              <a:rPr lang="en-US" sz="2400" dirty="0"/>
              <a:t>Effective input-output function:</a:t>
            </a:r>
          </a:p>
        </p:txBody>
      </p:sp>
    </p:spTree>
    <p:extLst>
      <p:ext uri="{BB962C8B-B14F-4D97-AF65-F5344CB8AC3E}">
        <p14:creationId xmlns:p14="http://schemas.microsoft.com/office/powerpoint/2010/main" val="2499849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5466" y="244125"/>
            <a:ext cx="5014130" cy="461665"/>
          </a:xfrm>
          <a:prstGeom prst="rect">
            <a:avLst/>
          </a:prstGeom>
          <a:noFill/>
        </p:spPr>
        <p:txBody>
          <a:bodyPr wrap="none" rtlCol="0">
            <a:spAutoFit/>
          </a:bodyPr>
          <a:lstStyle/>
          <a:p>
            <a:r>
              <a:rPr lang="en-GB" sz="2400" b="1" dirty="0"/>
              <a:t>Persistent activity during delay period</a:t>
            </a:r>
          </a:p>
        </p:txBody>
      </p:sp>
      <p:pic>
        <p:nvPicPr>
          <p:cNvPr id="3074" name="Picture 2" descr="http://blog.ninlabs.com/wp-content/uploads/2012/02/MonkeyPFCLe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485" y="824839"/>
            <a:ext cx="5788384" cy="52055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pload.wikimedia.org/wikipedia/commons/c/cc/Maria_Goldman-Rakic_-_10.1371_journal.pbio.0000038.g001-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921" y="5379513"/>
            <a:ext cx="912058" cy="12847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03358" y="5079392"/>
            <a:ext cx="1640642" cy="276999"/>
          </a:xfrm>
          <a:prstGeom prst="rect">
            <a:avLst/>
          </a:prstGeom>
        </p:spPr>
        <p:txBody>
          <a:bodyPr wrap="none">
            <a:spAutoFit/>
          </a:bodyPr>
          <a:lstStyle/>
          <a:p>
            <a:r>
              <a:rPr lang="en-GB" sz="1200" i="1" dirty="0"/>
              <a:t>Patricia Goldman-</a:t>
            </a:r>
            <a:r>
              <a:rPr lang="en-GB" sz="1200" i="1" dirty="0" err="1"/>
              <a:t>Rakic</a:t>
            </a:r>
            <a:endParaRPr lang="en-GB" sz="1200" i="1" dirty="0"/>
          </a:p>
        </p:txBody>
      </p:sp>
      <p:pic>
        <p:nvPicPr>
          <p:cNvPr id="3078" name="Picture 6" descr="http://www.joaquinfuster.com/images/259_Fuster_Photo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6" y="5379513"/>
            <a:ext cx="1236966" cy="1284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4809" y="5079393"/>
            <a:ext cx="1078500" cy="276999"/>
          </a:xfrm>
          <a:prstGeom prst="rect">
            <a:avLst/>
          </a:prstGeom>
        </p:spPr>
        <p:txBody>
          <a:bodyPr wrap="none">
            <a:spAutoFit/>
          </a:bodyPr>
          <a:lstStyle/>
          <a:p>
            <a:r>
              <a:rPr lang="en-GB" sz="1200" i="1" dirty="0"/>
              <a:t>Joaquin </a:t>
            </a:r>
            <a:r>
              <a:rPr lang="en-GB" sz="1200" i="1" dirty="0" err="1"/>
              <a:t>Fuster</a:t>
            </a:r>
            <a:endParaRPr lang="en-GB" sz="1200" i="1" dirty="0"/>
          </a:p>
        </p:txBody>
      </p:sp>
    </p:spTree>
    <p:extLst>
      <p:ext uri="{BB962C8B-B14F-4D97-AF65-F5344CB8AC3E}">
        <p14:creationId xmlns:p14="http://schemas.microsoft.com/office/powerpoint/2010/main" val="6758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nature.com/nature/journal/v476/n7359/images_article/nature10243-f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650" y="373117"/>
            <a:ext cx="5827621" cy="5842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74825" y="6215605"/>
            <a:ext cx="3329694" cy="369332"/>
          </a:xfrm>
          <a:prstGeom prst="rect">
            <a:avLst/>
          </a:prstGeom>
          <a:noFill/>
        </p:spPr>
        <p:txBody>
          <a:bodyPr wrap="none" rtlCol="0">
            <a:spAutoFit/>
          </a:bodyPr>
          <a:lstStyle/>
          <a:p>
            <a:r>
              <a:rPr lang="en-GB" i="1" dirty="0"/>
              <a:t>Wang, </a:t>
            </a:r>
            <a:r>
              <a:rPr lang="en-GB" i="1" dirty="0" err="1"/>
              <a:t>Gamo</a:t>
            </a:r>
            <a:r>
              <a:rPr lang="en-GB" i="1" dirty="0"/>
              <a:t>, et al., Nature, 2010</a:t>
            </a:r>
          </a:p>
        </p:txBody>
      </p:sp>
      <p:sp>
        <p:nvSpPr>
          <p:cNvPr id="2" name="Rectangle 1">
            <a:extLst>
              <a:ext uri="{FF2B5EF4-FFF2-40B4-BE49-F238E27FC236}">
                <a16:creationId xmlns:a16="http://schemas.microsoft.com/office/drawing/2014/main" id="{15BDEF5A-8CC8-2944-A06B-432BFFCC173A}"/>
              </a:ext>
            </a:extLst>
          </p:cNvPr>
          <p:cNvSpPr/>
          <p:nvPr/>
        </p:nvSpPr>
        <p:spPr>
          <a:xfrm>
            <a:off x="5410200" y="2057400"/>
            <a:ext cx="2449975" cy="24384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28AA30-32F2-7745-B939-1BCEFD55D034}"/>
              </a:ext>
            </a:extLst>
          </p:cNvPr>
          <p:cNvSpPr/>
          <p:nvPr/>
        </p:nvSpPr>
        <p:spPr>
          <a:xfrm>
            <a:off x="1600200" y="4419600"/>
            <a:ext cx="457200" cy="4572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4EFDB5-C165-124F-B826-6750082EC3D2}"/>
              </a:ext>
            </a:extLst>
          </p:cNvPr>
          <p:cNvSpPr/>
          <p:nvPr/>
        </p:nvSpPr>
        <p:spPr>
          <a:xfrm>
            <a:off x="2019782" y="4495800"/>
            <a:ext cx="5613489" cy="17526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721A570-8FC8-7946-B53D-E0A5307B62C0}"/>
              </a:ext>
            </a:extLst>
          </p:cNvPr>
          <p:cNvSpPr txBox="1"/>
          <p:nvPr/>
        </p:nvSpPr>
        <p:spPr>
          <a:xfrm>
            <a:off x="6324600" y="2474893"/>
            <a:ext cx="2606804" cy="954107"/>
          </a:xfrm>
          <a:prstGeom prst="rect">
            <a:avLst/>
          </a:prstGeom>
          <a:noFill/>
        </p:spPr>
        <p:txBody>
          <a:bodyPr wrap="none" rtlCol="0">
            <a:spAutoFit/>
          </a:bodyPr>
          <a:lstStyle/>
          <a:p>
            <a:r>
              <a:rPr lang="en-US" sz="2800" b="1" i="1" dirty="0"/>
              <a:t>Spatial working </a:t>
            </a:r>
          </a:p>
          <a:p>
            <a:r>
              <a:rPr lang="en-US" sz="2800" b="1" i="1" dirty="0"/>
              <a:t>memory</a:t>
            </a:r>
          </a:p>
        </p:txBody>
      </p:sp>
      <p:sp>
        <p:nvSpPr>
          <p:cNvPr id="8" name="Rectangle 7">
            <a:extLst>
              <a:ext uri="{FF2B5EF4-FFF2-40B4-BE49-F238E27FC236}">
                <a16:creationId xmlns:a16="http://schemas.microsoft.com/office/drawing/2014/main" id="{9A16F120-6E2D-F648-A7A2-642441FBDA56}"/>
              </a:ext>
            </a:extLst>
          </p:cNvPr>
          <p:cNvSpPr/>
          <p:nvPr/>
        </p:nvSpPr>
        <p:spPr>
          <a:xfrm>
            <a:off x="5753099" y="32794"/>
            <a:ext cx="1764175" cy="2177005"/>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51413F-BD98-4B45-ACCB-A5FD8BCDF0D8}"/>
              </a:ext>
            </a:extLst>
          </p:cNvPr>
          <p:cNvSpPr/>
          <p:nvPr/>
        </p:nvSpPr>
        <p:spPr>
          <a:xfrm>
            <a:off x="3512673" y="185194"/>
            <a:ext cx="266701" cy="424406"/>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4D2954-4B91-7F40-85D7-221DAB42E11E}"/>
              </a:ext>
            </a:extLst>
          </p:cNvPr>
          <p:cNvSpPr/>
          <p:nvPr/>
        </p:nvSpPr>
        <p:spPr>
          <a:xfrm>
            <a:off x="1762324" y="212155"/>
            <a:ext cx="266701" cy="424406"/>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778478-62E7-874F-ADA5-D8E71FB8689F}"/>
              </a:ext>
            </a:extLst>
          </p:cNvPr>
          <p:cNvSpPr/>
          <p:nvPr/>
        </p:nvSpPr>
        <p:spPr>
          <a:xfrm>
            <a:off x="1790699" y="1937794"/>
            <a:ext cx="266701" cy="424406"/>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55" y="1000271"/>
            <a:ext cx="4105304" cy="4181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285" y="1000270"/>
            <a:ext cx="3383075" cy="4181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5353" y="215224"/>
            <a:ext cx="7404656" cy="369332"/>
          </a:xfrm>
          <a:prstGeom prst="rect">
            <a:avLst/>
          </a:prstGeom>
          <a:noFill/>
        </p:spPr>
        <p:txBody>
          <a:bodyPr wrap="none" rtlCol="0">
            <a:spAutoFit/>
          </a:bodyPr>
          <a:lstStyle/>
          <a:p>
            <a:r>
              <a:rPr lang="en-GB" b="1" dirty="0"/>
              <a:t>Importance of slow NMDA-mediated synapses for reliable persistent activity</a:t>
            </a:r>
          </a:p>
        </p:txBody>
      </p:sp>
      <p:sp>
        <p:nvSpPr>
          <p:cNvPr id="2" name="TextBox 1"/>
          <p:cNvSpPr txBox="1"/>
          <p:nvPr/>
        </p:nvSpPr>
        <p:spPr>
          <a:xfrm>
            <a:off x="6324600" y="5857730"/>
            <a:ext cx="2438400" cy="307777"/>
          </a:xfrm>
          <a:prstGeom prst="rect">
            <a:avLst/>
          </a:prstGeom>
          <a:noFill/>
        </p:spPr>
        <p:txBody>
          <a:bodyPr wrap="square" rtlCol="0">
            <a:spAutoFit/>
          </a:bodyPr>
          <a:lstStyle/>
          <a:p>
            <a:r>
              <a:rPr lang="en-GB" sz="1400" i="1" dirty="0"/>
              <a:t>X-J Wang, J. </a:t>
            </a:r>
            <a:r>
              <a:rPr lang="en-GB" sz="1400" i="1" dirty="0" err="1"/>
              <a:t>Neurosci</a:t>
            </a:r>
            <a:r>
              <a:rPr lang="en-GB" sz="1400" i="1" dirty="0"/>
              <a:t>., 1999</a:t>
            </a:r>
          </a:p>
        </p:txBody>
      </p:sp>
    </p:spTree>
    <p:extLst>
      <p:ext uri="{BB962C8B-B14F-4D97-AF65-F5344CB8AC3E}">
        <p14:creationId xmlns:p14="http://schemas.microsoft.com/office/powerpoint/2010/main" val="3968224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6" y="457200"/>
            <a:ext cx="8000993" cy="584775"/>
          </a:xfrm>
          <a:prstGeom prst="rect">
            <a:avLst/>
          </a:prstGeom>
          <a:noFill/>
        </p:spPr>
        <p:txBody>
          <a:bodyPr wrap="square" rtlCol="0">
            <a:spAutoFit/>
          </a:bodyPr>
          <a:lstStyle/>
          <a:p>
            <a:pPr algn="ctr"/>
            <a:r>
              <a:rPr lang="en-GB" sz="3200" b="1" dirty="0"/>
              <a:t>What if the input-output function </a:t>
            </a:r>
            <a:r>
              <a:rPr lang="en-GB" sz="3200" b="1" i="1" dirty="0"/>
              <a:t>F</a:t>
            </a:r>
            <a:r>
              <a:rPr lang="en-GB" sz="3200" b="1" dirty="0"/>
              <a:t> is linear?</a:t>
            </a:r>
          </a:p>
        </p:txBody>
      </p:sp>
      <p:cxnSp>
        <p:nvCxnSpPr>
          <p:cNvPr id="3" name="Straight Arrow Connector 2">
            <a:extLst>
              <a:ext uri="{FF2B5EF4-FFF2-40B4-BE49-F238E27FC236}">
                <a16:creationId xmlns:a16="http://schemas.microsoft.com/office/drawing/2014/main" id="{9C0D8038-3B03-044F-A23D-83B3BDEF765E}"/>
              </a:ext>
            </a:extLst>
          </p:cNvPr>
          <p:cNvCxnSpPr/>
          <p:nvPr/>
        </p:nvCxnSpPr>
        <p:spPr>
          <a:xfrm>
            <a:off x="1527858" y="5011838"/>
            <a:ext cx="201399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DE31E99E-8F6F-0445-89B3-54B169FC6E17}"/>
              </a:ext>
            </a:extLst>
          </p:cNvPr>
          <p:cNvCxnSpPr/>
          <p:nvPr/>
        </p:nvCxnSpPr>
        <p:spPr>
          <a:xfrm flipV="1">
            <a:off x="1527858" y="2986268"/>
            <a:ext cx="0" cy="2025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414521E-9B84-944B-B8BF-7383916719CC}"/>
              </a:ext>
            </a:extLst>
          </p:cNvPr>
          <p:cNvSpPr txBox="1"/>
          <p:nvPr/>
        </p:nvSpPr>
        <p:spPr>
          <a:xfrm>
            <a:off x="1089750" y="2986268"/>
            <a:ext cx="255198" cy="369332"/>
          </a:xfrm>
          <a:prstGeom prst="rect">
            <a:avLst/>
          </a:prstGeom>
          <a:noFill/>
        </p:spPr>
        <p:txBody>
          <a:bodyPr wrap="none" rtlCol="0">
            <a:spAutoFit/>
          </a:bodyPr>
          <a:lstStyle/>
          <a:p>
            <a:r>
              <a:rPr lang="en-GB" dirty="0"/>
              <a:t>f</a:t>
            </a:r>
          </a:p>
        </p:txBody>
      </p:sp>
      <p:sp>
        <p:nvSpPr>
          <p:cNvPr id="7" name="TextBox 6">
            <a:extLst>
              <a:ext uri="{FF2B5EF4-FFF2-40B4-BE49-F238E27FC236}">
                <a16:creationId xmlns:a16="http://schemas.microsoft.com/office/drawing/2014/main" id="{831F51F6-E809-D44A-A7A6-B03B50D35187}"/>
              </a:ext>
            </a:extLst>
          </p:cNvPr>
          <p:cNvSpPr txBox="1"/>
          <p:nvPr/>
        </p:nvSpPr>
        <p:spPr>
          <a:xfrm>
            <a:off x="3541853" y="4850321"/>
            <a:ext cx="242374" cy="369332"/>
          </a:xfrm>
          <a:prstGeom prst="rect">
            <a:avLst/>
          </a:prstGeom>
          <a:noFill/>
        </p:spPr>
        <p:txBody>
          <a:bodyPr wrap="none" rtlCol="0">
            <a:spAutoFit/>
          </a:bodyPr>
          <a:lstStyle/>
          <a:p>
            <a:r>
              <a:rPr lang="en-GB" dirty="0"/>
              <a:t>I</a:t>
            </a:r>
          </a:p>
        </p:txBody>
      </p:sp>
      <p:cxnSp>
        <p:nvCxnSpPr>
          <p:cNvPr id="9" name="Straight Connector 8">
            <a:extLst>
              <a:ext uri="{FF2B5EF4-FFF2-40B4-BE49-F238E27FC236}">
                <a16:creationId xmlns:a16="http://schemas.microsoft.com/office/drawing/2014/main" id="{49098EEB-C109-2845-8066-CEAA22E35B7B}"/>
              </a:ext>
            </a:extLst>
          </p:cNvPr>
          <p:cNvCxnSpPr/>
          <p:nvPr/>
        </p:nvCxnSpPr>
        <p:spPr>
          <a:xfrm flipV="1">
            <a:off x="1527858" y="3200400"/>
            <a:ext cx="1824942" cy="1811438"/>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F551810-5B78-4145-9604-A21CF8552F0A}"/>
              </a:ext>
            </a:extLst>
          </p:cNvPr>
          <p:cNvCxnSpPr>
            <a:cxnSpLocks/>
          </p:cNvCxnSpPr>
          <p:nvPr/>
        </p:nvCxnSpPr>
        <p:spPr>
          <a:xfrm flipV="1">
            <a:off x="1527858" y="3657600"/>
            <a:ext cx="2256369" cy="1354238"/>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FBA0B1A-E1DF-4C4A-AED6-41C56918F4E8}"/>
              </a:ext>
            </a:extLst>
          </p:cNvPr>
          <p:cNvCxnSpPr/>
          <p:nvPr/>
        </p:nvCxnSpPr>
        <p:spPr>
          <a:xfrm>
            <a:off x="5668431" y="4997370"/>
            <a:ext cx="201399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F184E27-964D-E84C-A35A-004374B991BF}"/>
              </a:ext>
            </a:extLst>
          </p:cNvPr>
          <p:cNvCxnSpPr/>
          <p:nvPr/>
        </p:nvCxnSpPr>
        <p:spPr>
          <a:xfrm flipV="1">
            <a:off x="5668431" y="2971800"/>
            <a:ext cx="0" cy="2025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26C5A60-EE3D-5348-AB1A-446A2E35B632}"/>
              </a:ext>
            </a:extLst>
          </p:cNvPr>
          <p:cNvSpPr txBox="1"/>
          <p:nvPr/>
        </p:nvSpPr>
        <p:spPr>
          <a:xfrm>
            <a:off x="5230323" y="2971800"/>
            <a:ext cx="255198" cy="369332"/>
          </a:xfrm>
          <a:prstGeom prst="rect">
            <a:avLst/>
          </a:prstGeom>
          <a:noFill/>
        </p:spPr>
        <p:txBody>
          <a:bodyPr wrap="none" rtlCol="0">
            <a:spAutoFit/>
          </a:bodyPr>
          <a:lstStyle/>
          <a:p>
            <a:r>
              <a:rPr lang="en-GB" dirty="0"/>
              <a:t>f</a:t>
            </a:r>
          </a:p>
        </p:txBody>
      </p:sp>
      <p:sp>
        <p:nvSpPr>
          <p:cNvPr id="16" name="TextBox 15">
            <a:extLst>
              <a:ext uri="{FF2B5EF4-FFF2-40B4-BE49-F238E27FC236}">
                <a16:creationId xmlns:a16="http://schemas.microsoft.com/office/drawing/2014/main" id="{94584DA5-8DC1-0E4A-8935-BD5714D4B3B8}"/>
              </a:ext>
            </a:extLst>
          </p:cNvPr>
          <p:cNvSpPr txBox="1"/>
          <p:nvPr/>
        </p:nvSpPr>
        <p:spPr>
          <a:xfrm>
            <a:off x="7682426" y="4835853"/>
            <a:ext cx="242374" cy="369332"/>
          </a:xfrm>
          <a:prstGeom prst="rect">
            <a:avLst/>
          </a:prstGeom>
          <a:noFill/>
        </p:spPr>
        <p:txBody>
          <a:bodyPr wrap="none" rtlCol="0">
            <a:spAutoFit/>
          </a:bodyPr>
          <a:lstStyle/>
          <a:p>
            <a:r>
              <a:rPr lang="en-GB" dirty="0"/>
              <a:t>I</a:t>
            </a:r>
          </a:p>
        </p:txBody>
      </p:sp>
      <p:cxnSp>
        <p:nvCxnSpPr>
          <p:cNvPr id="17" name="Straight Connector 16">
            <a:extLst>
              <a:ext uri="{FF2B5EF4-FFF2-40B4-BE49-F238E27FC236}">
                <a16:creationId xmlns:a16="http://schemas.microsoft.com/office/drawing/2014/main" id="{F7021CCA-234E-6941-B443-CD8D2D0A2C46}"/>
              </a:ext>
            </a:extLst>
          </p:cNvPr>
          <p:cNvCxnSpPr/>
          <p:nvPr/>
        </p:nvCxnSpPr>
        <p:spPr>
          <a:xfrm flipV="1">
            <a:off x="5668431" y="3185932"/>
            <a:ext cx="1824942" cy="1811438"/>
          </a:xfrm>
          <a:prstGeom prst="line">
            <a:avLst/>
          </a:prstGeom>
          <a:ln w="22225">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1131B1E-C83F-DD46-808E-F4B1BF251D2D}"/>
              </a:ext>
            </a:extLst>
          </p:cNvPr>
          <p:cNvCxnSpPr>
            <a:cxnSpLocks/>
          </p:cNvCxnSpPr>
          <p:nvPr/>
        </p:nvCxnSpPr>
        <p:spPr>
          <a:xfrm flipV="1">
            <a:off x="5668430" y="3246036"/>
            <a:ext cx="1818261" cy="1751333"/>
          </a:xfrm>
          <a:prstGeom prst="line">
            <a:avLst/>
          </a:prstGeom>
          <a:ln w="22225">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CB44492-BD63-3D40-9145-DC065DFF43B0}"/>
              </a:ext>
            </a:extLst>
          </p:cNvPr>
          <p:cNvSpPr txBox="1"/>
          <p:nvPr/>
        </p:nvSpPr>
        <p:spPr>
          <a:xfrm>
            <a:off x="2286000" y="1203492"/>
            <a:ext cx="4572000" cy="461665"/>
          </a:xfrm>
          <a:prstGeom prst="rect">
            <a:avLst/>
          </a:prstGeom>
          <a:noFill/>
        </p:spPr>
        <p:txBody>
          <a:bodyPr wrap="square">
            <a:spAutoFit/>
          </a:bodyPr>
          <a:lstStyle/>
          <a:p>
            <a:pPr algn="ctr"/>
            <a:r>
              <a:rPr lang="en-GB" sz="2400" dirty="0">
                <a:latin typeface="+mj-lt"/>
              </a:rPr>
              <a:t>Parametric (continuous) memory</a:t>
            </a:r>
          </a:p>
        </p:txBody>
      </p:sp>
      <p:sp>
        <p:nvSpPr>
          <p:cNvPr id="22" name="TextBox 21">
            <a:extLst>
              <a:ext uri="{FF2B5EF4-FFF2-40B4-BE49-F238E27FC236}">
                <a16:creationId xmlns:a16="http://schemas.microsoft.com/office/drawing/2014/main" id="{B9BE3294-3558-EE4C-B2E3-1C0521F941F0}"/>
              </a:ext>
            </a:extLst>
          </p:cNvPr>
          <p:cNvSpPr txBox="1"/>
          <p:nvPr/>
        </p:nvSpPr>
        <p:spPr>
          <a:xfrm>
            <a:off x="5989807" y="3682425"/>
            <a:ext cx="2392193" cy="584775"/>
          </a:xfrm>
          <a:prstGeom prst="rect">
            <a:avLst/>
          </a:prstGeom>
          <a:noFill/>
          <a:scene3d>
            <a:camera prst="orthographicFront">
              <a:rot lat="0" lon="0" rev="2700000"/>
            </a:camera>
            <a:lightRig rig="threePt" dir="t"/>
          </a:scene3d>
        </p:spPr>
        <p:txBody>
          <a:bodyPr wrap="none" rtlCol="0">
            <a:spAutoFit/>
          </a:bodyPr>
          <a:lstStyle/>
          <a:p>
            <a:r>
              <a:rPr lang="en-GB" sz="1600" dirty="0"/>
              <a:t>A locus of stable points for</a:t>
            </a:r>
          </a:p>
          <a:p>
            <a:r>
              <a:rPr lang="en-GB" sz="1600" dirty="0"/>
              <a:t>any input I!</a:t>
            </a:r>
          </a:p>
        </p:txBody>
      </p:sp>
      <p:sp>
        <p:nvSpPr>
          <p:cNvPr id="23" name="TextBox 22">
            <a:extLst>
              <a:ext uri="{FF2B5EF4-FFF2-40B4-BE49-F238E27FC236}">
                <a16:creationId xmlns:a16="http://schemas.microsoft.com/office/drawing/2014/main" id="{69FD04CE-8C6E-6641-B1B1-D6CDB079384D}"/>
              </a:ext>
            </a:extLst>
          </p:cNvPr>
          <p:cNvSpPr txBox="1"/>
          <p:nvPr/>
        </p:nvSpPr>
        <p:spPr>
          <a:xfrm>
            <a:off x="1172358" y="2234972"/>
            <a:ext cx="2885662" cy="400110"/>
          </a:xfrm>
          <a:prstGeom prst="rect">
            <a:avLst/>
          </a:prstGeom>
          <a:noFill/>
        </p:spPr>
        <p:txBody>
          <a:bodyPr wrap="none" rtlCol="0">
            <a:spAutoFit/>
          </a:bodyPr>
          <a:lstStyle/>
          <a:p>
            <a:r>
              <a:rPr lang="en-GB" sz="2000" dirty="0"/>
              <a:t>Weak recurrent excitation</a:t>
            </a:r>
          </a:p>
        </p:txBody>
      </p:sp>
      <p:sp>
        <p:nvSpPr>
          <p:cNvPr id="24" name="TextBox 23">
            <a:extLst>
              <a:ext uri="{FF2B5EF4-FFF2-40B4-BE49-F238E27FC236}">
                <a16:creationId xmlns:a16="http://schemas.microsoft.com/office/drawing/2014/main" id="{A288071C-9181-C44F-A058-A23F43098027}"/>
              </a:ext>
            </a:extLst>
          </p:cNvPr>
          <p:cNvSpPr txBox="1"/>
          <p:nvPr/>
        </p:nvSpPr>
        <p:spPr>
          <a:xfrm>
            <a:off x="5278754" y="1905000"/>
            <a:ext cx="3408046" cy="1015663"/>
          </a:xfrm>
          <a:prstGeom prst="rect">
            <a:avLst/>
          </a:prstGeom>
          <a:noFill/>
        </p:spPr>
        <p:txBody>
          <a:bodyPr wrap="square" rtlCol="0">
            <a:spAutoFit/>
          </a:bodyPr>
          <a:lstStyle/>
          <a:p>
            <a:r>
              <a:rPr lang="en-GB" sz="2000" dirty="0"/>
              <a:t>Sufficiently strong recurrent excitation, i.e. memorise continuous values perfectly</a:t>
            </a:r>
          </a:p>
        </p:txBody>
      </p:sp>
      <p:sp>
        <p:nvSpPr>
          <p:cNvPr id="5" name="TextBox 4">
            <a:extLst>
              <a:ext uri="{FF2B5EF4-FFF2-40B4-BE49-F238E27FC236}">
                <a16:creationId xmlns:a16="http://schemas.microsoft.com/office/drawing/2014/main" id="{91F6F03C-5FA3-A94B-82D0-9EE781322D7D}"/>
              </a:ext>
            </a:extLst>
          </p:cNvPr>
          <p:cNvSpPr txBox="1"/>
          <p:nvPr/>
        </p:nvSpPr>
        <p:spPr>
          <a:xfrm>
            <a:off x="3886200" y="3505200"/>
            <a:ext cx="290464" cy="369332"/>
          </a:xfrm>
          <a:prstGeom prst="rect">
            <a:avLst/>
          </a:prstGeom>
          <a:noFill/>
        </p:spPr>
        <p:txBody>
          <a:bodyPr wrap="none" rtlCol="0">
            <a:spAutoFit/>
          </a:bodyPr>
          <a:lstStyle/>
          <a:p>
            <a:r>
              <a:rPr lang="en-US" dirty="0">
                <a:solidFill>
                  <a:srgbClr val="FF0000"/>
                </a:solidFill>
              </a:rPr>
              <a:t>F</a:t>
            </a:r>
          </a:p>
        </p:txBody>
      </p:sp>
    </p:spTree>
    <p:extLst>
      <p:ext uri="{BB962C8B-B14F-4D97-AF65-F5344CB8AC3E}">
        <p14:creationId xmlns:p14="http://schemas.microsoft.com/office/powerpoint/2010/main" val="99336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6" y="457200"/>
            <a:ext cx="8000993" cy="584775"/>
          </a:xfrm>
          <a:prstGeom prst="rect">
            <a:avLst/>
          </a:prstGeom>
          <a:noFill/>
        </p:spPr>
        <p:txBody>
          <a:bodyPr wrap="square" rtlCol="0">
            <a:spAutoFit/>
          </a:bodyPr>
          <a:lstStyle/>
          <a:p>
            <a:pPr algn="ctr"/>
            <a:r>
              <a:rPr lang="en-GB" sz="3200" b="1" dirty="0"/>
              <a:t>What if the input-output function </a:t>
            </a:r>
            <a:r>
              <a:rPr lang="en-GB" sz="3200" b="1" i="1" dirty="0"/>
              <a:t>F</a:t>
            </a:r>
            <a:r>
              <a:rPr lang="en-GB" sz="3200" b="1" dirty="0"/>
              <a:t> is linear?</a:t>
            </a:r>
          </a:p>
        </p:txBody>
      </p:sp>
      <p:sp>
        <p:nvSpPr>
          <p:cNvPr id="20" name="TextBox 19">
            <a:extLst>
              <a:ext uri="{FF2B5EF4-FFF2-40B4-BE49-F238E27FC236}">
                <a16:creationId xmlns:a16="http://schemas.microsoft.com/office/drawing/2014/main" id="{CCB44492-BD63-3D40-9145-DC065DFF43B0}"/>
              </a:ext>
            </a:extLst>
          </p:cNvPr>
          <p:cNvSpPr txBox="1"/>
          <p:nvPr/>
        </p:nvSpPr>
        <p:spPr>
          <a:xfrm>
            <a:off x="2286000" y="1203492"/>
            <a:ext cx="4572000" cy="461665"/>
          </a:xfrm>
          <a:prstGeom prst="rect">
            <a:avLst/>
          </a:prstGeom>
          <a:noFill/>
        </p:spPr>
        <p:txBody>
          <a:bodyPr wrap="square">
            <a:spAutoFit/>
          </a:bodyPr>
          <a:lstStyle/>
          <a:p>
            <a:pPr algn="ctr"/>
            <a:r>
              <a:rPr lang="en-GB" sz="2400" dirty="0">
                <a:latin typeface="+mj-lt"/>
              </a:rPr>
              <a:t>Parametric (continuous) memory</a:t>
            </a:r>
          </a:p>
        </p:txBody>
      </p:sp>
      <p:pic>
        <p:nvPicPr>
          <p:cNvPr id="8" name="Picture 7" descr="Chart, histogram&#10;&#10;Description automatically generated">
            <a:extLst>
              <a:ext uri="{FF2B5EF4-FFF2-40B4-BE49-F238E27FC236}">
                <a16:creationId xmlns:a16="http://schemas.microsoft.com/office/drawing/2014/main" id="{E3E3E707-ED62-6147-BF00-66C85813A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4907"/>
            <a:ext cx="3433380" cy="2575035"/>
          </a:xfrm>
          <a:prstGeom prst="rect">
            <a:avLst/>
          </a:prstGeom>
        </p:spPr>
      </p:pic>
      <p:pic>
        <p:nvPicPr>
          <p:cNvPr id="12" name="Picture 11" descr="Chart, histogram&#10;&#10;Description automatically generated">
            <a:extLst>
              <a:ext uri="{FF2B5EF4-FFF2-40B4-BE49-F238E27FC236}">
                <a16:creationId xmlns:a16="http://schemas.microsoft.com/office/drawing/2014/main" id="{94C94BCD-09AE-8545-BEDA-113A7C3E0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24100"/>
            <a:ext cx="3585780" cy="2689335"/>
          </a:xfrm>
          <a:prstGeom prst="rect">
            <a:avLst/>
          </a:prstGeom>
        </p:spPr>
      </p:pic>
      <p:pic>
        <p:nvPicPr>
          <p:cNvPr id="21" name="Picture 20" descr="Chart, histogram&#10;&#10;Description automatically generated">
            <a:extLst>
              <a:ext uri="{FF2B5EF4-FFF2-40B4-BE49-F238E27FC236}">
                <a16:creationId xmlns:a16="http://schemas.microsoft.com/office/drawing/2014/main" id="{806061DF-0FB2-4246-8703-CBA8FE0AF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6221" y="1752600"/>
            <a:ext cx="4347780" cy="3260835"/>
          </a:xfrm>
          <a:prstGeom prst="rect">
            <a:avLst/>
          </a:prstGeom>
        </p:spPr>
      </p:pic>
      <p:sp>
        <p:nvSpPr>
          <p:cNvPr id="26" name="TextBox 25">
            <a:extLst>
              <a:ext uri="{FF2B5EF4-FFF2-40B4-BE49-F238E27FC236}">
                <a16:creationId xmlns:a16="http://schemas.microsoft.com/office/drawing/2014/main" id="{BB31217A-17C5-854D-9915-9271140F1C32}"/>
              </a:ext>
            </a:extLst>
          </p:cNvPr>
          <p:cNvSpPr txBox="1"/>
          <p:nvPr/>
        </p:nvSpPr>
        <p:spPr>
          <a:xfrm>
            <a:off x="670373" y="5181600"/>
            <a:ext cx="1473032" cy="646331"/>
          </a:xfrm>
          <a:prstGeom prst="rect">
            <a:avLst/>
          </a:prstGeom>
          <a:noFill/>
        </p:spPr>
        <p:txBody>
          <a:bodyPr wrap="none" rtlCol="0">
            <a:spAutoFit/>
          </a:bodyPr>
          <a:lstStyle/>
          <a:p>
            <a:r>
              <a:rPr lang="en-US" i="1" dirty="0">
                <a:solidFill>
                  <a:srgbClr val="0070C0"/>
                </a:solidFill>
              </a:rPr>
              <a:t>Input: 0.2</a:t>
            </a:r>
          </a:p>
          <a:p>
            <a:r>
              <a:rPr lang="en-US" i="1" dirty="0">
                <a:solidFill>
                  <a:srgbClr val="0070C0"/>
                </a:solidFill>
              </a:rPr>
              <a:t>Duration: 100</a:t>
            </a:r>
          </a:p>
        </p:txBody>
      </p:sp>
      <p:sp>
        <p:nvSpPr>
          <p:cNvPr id="27" name="TextBox 26">
            <a:extLst>
              <a:ext uri="{FF2B5EF4-FFF2-40B4-BE49-F238E27FC236}">
                <a16:creationId xmlns:a16="http://schemas.microsoft.com/office/drawing/2014/main" id="{94CCD5AF-8F41-204B-B007-7438841E86AE}"/>
              </a:ext>
            </a:extLst>
          </p:cNvPr>
          <p:cNvSpPr txBox="1"/>
          <p:nvPr/>
        </p:nvSpPr>
        <p:spPr>
          <a:xfrm>
            <a:off x="3418574" y="5181600"/>
            <a:ext cx="1473032" cy="646331"/>
          </a:xfrm>
          <a:prstGeom prst="rect">
            <a:avLst/>
          </a:prstGeom>
          <a:noFill/>
        </p:spPr>
        <p:txBody>
          <a:bodyPr wrap="none" rtlCol="0">
            <a:spAutoFit/>
          </a:bodyPr>
          <a:lstStyle/>
          <a:p>
            <a:r>
              <a:rPr lang="en-US" i="1" dirty="0">
                <a:solidFill>
                  <a:srgbClr val="0070C0"/>
                </a:solidFill>
              </a:rPr>
              <a:t>Input: 0.3</a:t>
            </a:r>
          </a:p>
          <a:p>
            <a:r>
              <a:rPr lang="en-US" i="1" dirty="0">
                <a:solidFill>
                  <a:srgbClr val="0070C0"/>
                </a:solidFill>
              </a:rPr>
              <a:t>Duration: 100</a:t>
            </a:r>
          </a:p>
        </p:txBody>
      </p:sp>
      <p:sp>
        <p:nvSpPr>
          <p:cNvPr id="28" name="TextBox 27">
            <a:extLst>
              <a:ext uri="{FF2B5EF4-FFF2-40B4-BE49-F238E27FC236}">
                <a16:creationId xmlns:a16="http://schemas.microsoft.com/office/drawing/2014/main" id="{9CDD8143-1AE5-0543-9F8B-032C21C24C0D}"/>
              </a:ext>
            </a:extLst>
          </p:cNvPr>
          <p:cNvSpPr txBox="1"/>
          <p:nvPr/>
        </p:nvSpPr>
        <p:spPr>
          <a:xfrm>
            <a:off x="6629400" y="5181599"/>
            <a:ext cx="1476686" cy="646331"/>
          </a:xfrm>
          <a:prstGeom prst="rect">
            <a:avLst/>
          </a:prstGeom>
          <a:noFill/>
        </p:spPr>
        <p:txBody>
          <a:bodyPr wrap="none" rtlCol="0">
            <a:spAutoFit/>
          </a:bodyPr>
          <a:lstStyle/>
          <a:p>
            <a:r>
              <a:rPr lang="en-US" i="1" dirty="0">
                <a:solidFill>
                  <a:srgbClr val="0070C0"/>
                </a:solidFill>
              </a:rPr>
              <a:t>Input: 0.3</a:t>
            </a:r>
          </a:p>
          <a:p>
            <a:r>
              <a:rPr lang="en-US" i="1" dirty="0">
                <a:solidFill>
                  <a:srgbClr val="0070C0"/>
                </a:solidFill>
              </a:rPr>
              <a:t>Duration: 200</a:t>
            </a:r>
          </a:p>
        </p:txBody>
      </p:sp>
    </p:spTree>
    <p:extLst>
      <p:ext uri="{BB962C8B-B14F-4D97-AF65-F5344CB8AC3E}">
        <p14:creationId xmlns:p14="http://schemas.microsoft.com/office/powerpoint/2010/main" val="399444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146" y="81023"/>
            <a:ext cx="7002683" cy="1261884"/>
          </a:xfrm>
          <a:prstGeom prst="rect">
            <a:avLst/>
          </a:prstGeom>
          <a:noFill/>
        </p:spPr>
        <p:txBody>
          <a:bodyPr wrap="square" rtlCol="0">
            <a:spAutoFit/>
          </a:bodyPr>
          <a:lstStyle/>
          <a:p>
            <a:pPr algn="ctr"/>
            <a:r>
              <a:rPr lang="en-GB" sz="3200" b="1" dirty="0">
                <a:latin typeface="+mj-lt"/>
              </a:rPr>
              <a:t>Multi-stability for memory encoding</a:t>
            </a:r>
          </a:p>
          <a:p>
            <a:pPr algn="ctr"/>
            <a:r>
              <a:rPr lang="en-GB" sz="2400" dirty="0">
                <a:latin typeface="+mj-lt"/>
              </a:rPr>
              <a:t>Parametric (continuous) memory</a:t>
            </a:r>
          </a:p>
          <a:p>
            <a:pPr algn="ctr"/>
            <a:r>
              <a:rPr lang="en-GB" sz="2000" dirty="0">
                <a:latin typeface="+mj-lt"/>
              </a:rPr>
              <a:t>Derivation</a:t>
            </a:r>
          </a:p>
        </p:txBody>
      </p:sp>
      <p:sp>
        <p:nvSpPr>
          <p:cNvPr id="3" name="Rectangle 2"/>
          <p:cNvSpPr/>
          <p:nvPr/>
        </p:nvSpPr>
        <p:spPr>
          <a:xfrm>
            <a:off x="694483" y="1425000"/>
            <a:ext cx="8160150" cy="5509200"/>
          </a:xfrm>
          <a:prstGeom prst="rect">
            <a:avLst/>
          </a:prstGeom>
        </p:spPr>
        <p:txBody>
          <a:bodyPr wrap="square">
            <a:spAutoFit/>
          </a:bodyPr>
          <a:lstStyle/>
          <a:p>
            <a:r>
              <a:rPr lang="en-GB" sz="1600" dirty="0"/>
              <a:t>Suppose F is instead linear, then </a:t>
            </a:r>
            <a:r>
              <a:rPr lang="en-GB" sz="1600" dirty="0">
                <a:solidFill>
                  <a:srgbClr val="0070C0"/>
                </a:solidFill>
                <a:latin typeface="Symbol" pitchFamily="18" charset="2"/>
              </a:rPr>
              <a:t>t</a:t>
            </a:r>
            <a:r>
              <a:rPr lang="en-GB" sz="1600" dirty="0">
                <a:solidFill>
                  <a:srgbClr val="0070C0"/>
                </a:solidFill>
              </a:rPr>
              <a:t> </a:t>
            </a:r>
            <a:r>
              <a:rPr lang="en-GB" sz="1600" dirty="0" err="1">
                <a:solidFill>
                  <a:srgbClr val="0070C0"/>
                </a:solidFill>
              </a:rPr>
              <a:t>df</a:t>
            </a:r>
            <a:r>
              <a:rPr lang="en-GB" sz="1600" dirty="0">
                <a:solidFill>
                  <a:srgbClr val="0070C0"/>
                </a:solidFill>
              </a:rPr>
              <a:t>/</a:t>
            </a:r>
            <a:r>
              <a:rPr lang="en-GB" sz="1600" dirty="0" err="1">
                <a:solidFill>
                  <a:srgbClr val="0070C0"/>
                </a:solidFill>
              </a:rPr>
              <a:t>dt</a:t>
            </a:r>
            <a:r>
              <a:rPr lang="en-GB" sz="1600" dirty="0">
                <a:solidFill>
                  <a:srgbClr val="0070C0"/>
                </a:solidFill>
              </a:rPr>
              <a:t> = - f + (</a:t>
            </a:r>
            <a:r>
              <a:rPr lang="en-GB" sz="1600" dirty="0" err="1">
                <a:solidFill>
                  <a:srgbClr val="0070C0"/>
                </a:solidFill>
              </a:rPr>
              <a:t>Wf</a:t>
            </a:r>
            <a:r>
              <a:rPr lang="en-GB" sz="1600" dirty="0">
                <a:solidFill>
                  <a:srgbClr val="0070C0"/>
                </a:solidFill>
              </a:rPr>
              <a:t> + b) = (W - 1)f + b</a:t>
            </a:r>
            <a:r>
              <a:rPr lang="en-GB" sz="1600" dirty="0"/>
              <a:t>, absorbing the leak term. </a:t>
            </a:r>
          </a:p>
          <a:p>
            <a:r>
              <a:rPr lang="en-GB" sz="1600" dirty="0"/>
              <a:t> </a:t>
            </a:r>
          </a:p>
          <a:p>
            <a:pPr marL="285750" indent="-285750">
              <a:buFont typeface="Arial" pitchFamily="34" charset="0"/>
              <a:buChar char="•"/>
            </a:pPr>
            <a:r>
              <a:rPr lang="en-GB" sz="1600" dirty="0"/>
              <a:t>If W &gt; 1, then (W - 1) &gt; 0, and the solution f amplifies exponentially without any upper bound, i.e. f keeps growing. </a:t>
            </a:r>
          </a:p>
          <a:p>
            <a:r>
              <a:rPr lang="en-GB" sz="1600" dirty="0"/>
              <a:t> </a:t>
            </a:r>
          </a:p>
          <a:p>
            <a:pPr marL="285750" indent="-285750">
              <a:buFont typeface="Arial" pitchFamily="34" charset="0"/>
              <a:buChar char="•"/>
            </a:pPr>
            <a:r>
              <a:rPr lang="en-GB" sz="1600" dirty="0"/>
              <a:t>If W &lt; 1, then (W - 1) &lt; 0, and the solution f can reach a certain stable steady state, obtained by setting </a:t>
            </a:r>
            <a:r>
              <a:rPr lang="en-GB" sz="1600" dirty="0" err="1"/>
              <a:t>df</a:t>
            </a:r>
            <a:r>
              <a:rPr lang="en-GB" sz="1600" dirty="0"/>
              <a:t>/</a:t>
            </a:r>
            <a:r>
              <a:rPr lang="en-GB" sz="1600" dirty="0" err="1"/>
              <a:t>dt</a:t>
            </a:r>
            <a:r>
              <a:rPr lang="en-GB" sz="1600" dirty="0"/>
              <a:t> = 0:  (1 - W)f = b or </a:t>
            </a:r>
          </a:p>
          <a:p>
            <a:pPr algn="ctr"/>
            <a:r>
              <a:rPr lang="en-GB" sz="1600" b="1" dirty="0" err="1">
                <a:solidFill>
                  <a:srgbClr val="0070C0"/>
                </a:solidFill>
              </a:rPr>
              <a:t>f</a:t>
            </a:r>
            <a:r>
              <a:rPr lang="en-GB" sz="1600" b="1" baseline="-25000" dirty="0" err="1">
                <a:solidFill>
                  <a:srgbClr val="0070C0"/>
                </a:solidFill>
              </a:rPr>
              <a:t>ss</a:t>
            </a:r>
            <a:r>
              <a:rPr lang="en-GB" sz="1600" b="1" dirty="0">
                <a:solidFill>
                  <a:srgbClr val="0070C0"/>
                </a:solidFill>
              </a:rPr>
              <a:t> = b/(1 - W)</a:t>
            </a:r>
            <a:endParaRPr lang="en-GB" sz="1600" dirty="0">
              <a:solidFill>
                <a:srgbClr val="0070C0"/>
              </a:solidFill>
            </a:endParaRPr>
          </a:p>
          <a:p>
            <a:endParaRPr lang="en-GB" sz="1600" dirty="0"/>
          </a:p>
          <a:p>
            <a:r>
              <a:rPr lang="en-GB" sz="1600" dirty="0"/>
              <a:t>Thus, if 0 &lt; W &lt; 1, the network can reach a steady state level which is dependent on not only the input, but can be amplified if W is closed to but smaller than 1. Furthermore, the time (constant) to reach this steady state is also dependent on W. Rewriting the equation,  </a:t>
            </a:r>
          </a:p>
          <a:p>
            <a:pPr algn="ctr"/>
            <a:r>
              <a:rPr lang="en-GB" sz="1600" dirty="0">
                <a:solidFill>
                  <a:srgbClr val="0070C0"/>
                </a:solidFill>
                <a:latin typeface="Symbol" pitchFamily="18" charset="2"/>
              </a:rPr>
              <a:t>t</a:t>
            </a:r>
            <a:r>
              <a:rPr lang="en-GB" sz="1600" dirty="0">
                <a:solidFill>
                  <a:srgbClr val="0070C0"/>
                </a:solidFill>
              </a:rPr>
              <a:t>/(1 - W) </a:t>
            </a:r>
            <a:r>
              <a:rPr lang="en-GB" sz="1600" dirty="0" err="1">
                <a:solidFill>
                  <a:srgbClr val="0070C0"/>
                </a:solidFill>
              </a:rPr>
              <a:t>df</a:t>
            </a:r>
            <a:r>
              <a:rPr lang="en-GB" sz="1600" dirty="0">
                <a:solidFill>
                  <a:srgbClr val="0070C0"/>
                </a:solidFill>
              </a:rPr>
              <a:t>/</a:t>
            </a:r>
            <a:r>
              <a:rPr lang="en-GB" sz="1600" dirty="0" err="1">
                <a:solidFill>
                  <a:srgbClr val="0070C0"/>
                </a:solidFill>
              </a:rPr>
              <a:t>dt</a:t>
            </a:r>
            <a:r>
              <a:rPr lang="en-GB" sz="1600" dirty="0">
                <a:solidFill>
                  <a:srgbClr val="0070C0"/>
                </a:solidFill>
              </a:rPr>
              <a:t> = f + b/(1 - W)</a:t>
            </a:r>
          </a:p>
          <a:p>
            <a:r>
              <a:rPr lang="en-GB" sz="1600" dirty="0"/>
              <a:t>one can see that the effective time constant </a:t>
            </a:r>
          </a:p>
          <a:p>
            <a:pPr algn="ctr"/>
            <a:r>
              <a:rPr lang="en-GB" sz="1600" b="1" dirty="0" err="1">
                <a:solidFill>
                  <a:srgbClr val="0070C0"/>
                </a:solidFill>
                <a:latin typeface="Symbol" pitchFamily="18" charset="2"/>
              </a:rPr>
              <a:t>t</a:t>
            </a:r>
            <a:r>
              <a:rPr lang="en-GB" sz="1600" b="1" baseline="-25000" dirty="0" err="1">
                <a:solidFill>
                  <a:srgbClr val="0070C0"/>
                </a:solidFill>
              </a:rPr>
              <a:t>eff</a:t>
            </a:r>
            <a:r>
              <a:rPr lang="en-GB" sz="1600" b="1" dirty="0">
                <a:solidFill>
                  <a:srgbClr val="0070C0"/>
                </a:solidFill>
              </a:rPr>
              <a:t> = </a:t>
            </a:r>
            <a:r>
              <a:rPr lang="en-GB" sz="1600" b="1" dirty="0">
                <a:solidFill>
                  <a:srgbClr val="0070C0"/>
                </a:solidFill>
                <a:latin typeface="Symbol" pitchFamily="18" charset="2"/>
              </a:rPr>
              <a:t>t</a:t>
            </a:r>
            <a:r>
              <a:rPr lang="en-GB" sz="1600" b="1" dirty="0">
                <a:solidFill>
                  <a:srgbClr val="0070C0"/>
                </a:solidFill>
              </a:rPr>
              <a:t>/(1 - W)</a:t>
            </a:r>
            <a:r>
              <a:rPr lang="en-GB" sz="1600" dirty="0"/>
              <a:t>, </a:t>
            </a:r>
          </a:p>
          <a:p>
            <a:r>
              <a:rPr lang="en-GB" sz="1600" dirty="0"/>
              <a:t>and if W is closed to 1, the dynamics will be very slow. </a:t>
            </a:r>
          </a:p>
          <a:p>
            <a:endParaRPr lang="en-GB" sz="1600" dirty="0"/>
          </a:p>
          <a:p>
            <a:endParaRPr lang="en-GB" sz="1600" dirty="0"/>
          </a:p>
          <a:p>
            <a:pPr marL="285750" indent="-285750">
              <a:buFont typeface="Arial" pitchFamily="34" charset="0"/>
              <a:buChar char="•"/>
            </a:pPr>
            <a:r>
              <a:rPr lang="en-GB" sz="1600" dirty="0"/>
              <a:t> If W = 1, then (W - 1) = 0, and the solution f can </a:t>
            </a:r>
            <a:r>
              <a:rPr lang="en-GB" sz="1600" i="1" dirty="0"/>
              <a:t>integrate information</a:t>
            </a:r>
            <a:r>
              <a:rPr lang="en-GB" sz="1600" dirty="0"/>
              <a:t> (in the form of afferent/biased input b) </a:t>
            </a:r>
            <a:r>
              <a:rPr lang="en-GB" sz="1600" i="1" dirty="0"/>
              <a:t>perfectly (i.e. no loss of information)</a:t>
            </a:r>
            <a:r>
              <a:rPr lang="en-GB" sz="1600" dirty="0"/>
              <a:t>: </a:t>
            </a:r>
          </a:p>
          <a:p>
            <a:pPr algn="ctr"/>
            <a:r>
              <a:rPr lang="en-GB" sz="1600" dirty="0">
                <a:solidFill>
                  <a:srgbClr val="0070C0"/>
                </a:solidFill>
                <a:latin typeface="Symbol" pitchFamily="18" charset="2"/>
              </a:rPr>
              <a:t>t</a:t>
            </a:r>
            <a:r>
              <a:rPr lang="en-GB" sz="1600" dirty="0">
                <a:solidFill>
                  <a:srgbClr val="0070C0"/>
                </a:solidFill>
              </a:rPr>
              <a:t> </a:t>
            </a:r>
            <a:r>
              <a:rPr lang="en-GB" sz="1600" dirty="0" err="1">
                <a:solidFill>
                  <a:srgbClr val="0070C0"/>
                </a:solidFill>
              </a:rPr>
              <a:t>df</a:t>
            </a:r>
            <a:r>
              <a:rPr lang="en-GB" sz="1600" dirty="0">
                <a:solidFill>
                  <a:srgbClr val="0070C0"/>
                </a:solidFill>
              </a:rPr>
              <a:t>/</a:t>
            </a:r>
            <a:r>
              <a:rPr lang="en-GB" sz="1600" dirty="0" err="1">
                <a:solidFill>
                  <a:srgbClr val="0070C0"/>
                </a:solidFill>
              </a:rPr>
              <a:t>dt</a:t>
            </a:r>
            <a:r>
              <a:rPr lang="en-GB" sz="1600" dirty="0">
                <a:solidFill>
                  <a:srgbClr val="0070C0"/>
                </a:solidFill>
              </a:rPr>
              <a:t> = b or </a:t>
            </a:r>
            <a:r>
              <a:rPr lang="en-GB" sz="1600" b="1" dirty="0">
                <a:solidFill>
                  <a:srgbClr val="0070C0"/>
                </a:solidFill>
              </a:rPr>
              <a:t>f = (b/</a:t>
            </a:r>
            <a:r>
              <a:rPr lang="en-GB" sz="1600" b="1" dirty="0">
                <a:solidFill>
                  <a:srgbClr val="0070C0"/>
                </a:solidFill>
                <a:latin typeface="Symbol" pitchFamily="18" charset="2"/>
              </a:rPr>
              <a:t>t</a:t>
            </a:r>
            <a:r>
              <a:rPr lang="en-GB" sz="1600" b="1" dirty="0">
                <a:solidFill>
                  <a:srgbClr val="0070C0"/>
                </a:solidFill>
              </a:rPr>
              <a:t>)t + constant</a:t>
            </a:r>
          </a:p>
          <a:p>
            <a:r>
              <a:rPr lang="en-GB" sz="1600" dirty="0"/>
              <a:t> </a:t>
            </a:r>
          </a:p>
        </p:txBody>
      </p:sp>
    </p:spTree>
    <p:extLst>
      <p:ext uri="{BB962C8B-B14F-4D97-AF65-F5344CB8AC3E}">
        <p14:creationId xmlns:p14="http://schemas.microsoft.com/office/powerpoint/2010/main" val="291574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1175"/>
            <a:ext cx="5973503" cy="6480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p:nvSpPr>
        <p:spPr bwMode="auto">
          <a:xfrm>
            <a:off x="7213441" y="623909"/>
            <a:ext cx="175871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2000" b="1" dirty="0"/>
              <a:t>Characteristics of different kinds of persistent neural activity.</a:t>
            </a:r>
            <a:r>
              <a:rPr lang="en-US" altLang="en-US" sz="2000" dirty="0"/>
              <a:t>  </a:t>
            </a:r>
          </a:p>
        </p:txBody>
      </p:sp>
      <p:sp>
        <p:nvSpPr>
          <p:cNvPr id="5" name="TextBox 4"/>
          <p:cNvSpPr txBox="1"/>
          <p:nvPr/>
        </p:nvSpPr>
        <p:spPr>
          <a:xfrm>
            <a:off x="7789763" y="6030410"/>
            <a:ext cx="1354238" cy="646331"/>
          </a:xfrm>
          <a:prstGeom prst="rect">
            <a:avLst/>
          </a:prstGeom>
          <a:noFill/>
        </p:spPr>
        <p:txBody>
          <a:bodyPr wrap="square" rtlCol="0">
            <a:spAutoFit/>
          </a:bodyPr>
          <a:lstStyle/>
          <a:p>
            <a:r>
              <a:rPr lang="en-GB" sz="1200" dirty="0"/>
              <a:t>Major and Tank, </a:t>
            </a:r>
            <a:r>
              <a:rPr lang="en-GB" sz="1200" dirty="0" err="1"/>
              <a:t>Curr</a:t>
            </a:r>
            <a:r>
              <a:rPr lang="en-GB" sz="1200" dirty="0"/>
              <a:t>. </a:t>
            </a:r>
            <a:r>
              <a:rPr lang="en-GB" sz="1200" dirty="0" err="1"/>
              <a:t>Opin</a:t>
            </a:r>
            <a:r>
              <a:rPr lang="en-GB" sz="1200" dirty="0"/>
              <a:t>. </a:t>
            </a:r>
            <a:r>
              <a:rPr lang="en-GB" sz="1200" dirty="0" err="1"/>
              <a:t>Neurobiol</a:t>
            </a:r>
            <a:r>
              <a:rPr lang="en-GB" sz="1200" dirty="0"/>
              <a:t>., 2004</a:t>
            </a:r>
          </a:p>
        </p:txBody>
      </p:sp>
    </p:spTree>
    <p:extLst>
      <p:ext uri="{BB962C8B-B14F-4D97-AF65-F5344CB8AC3E}">
        <p14:creationId xmlns:p14="http://schemas.microsoft.com/office/powerpoint/2010/main" val="241556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ortrait of Professor Norbert Wiener, American mathmematician who founded cybernetics, in classrom at MIT. ">
            <a:extLst>
              <a:ext uri="{FF2B5EF4-FFF2-40B4-BE49-F238E27FC236}">
                <a16:creationId xmlns:a16="http://schemas.microsoft.com/office/drawing/2014/main" id="{E4F1175E-A9B4-0E42-81F4-EB6C8B9A6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31352"/>
            <a:ext cx="2818913" cy="2114185"/>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4A2DB-5955-4F46-A5E0-7627D72DA244}"/>
              </a:ext>
            </a:extLst>
          </p:cNvPr>
          <p:cNvSpPr txBox="1"/>
          <p:nvPr/>
        </p:nvSpPr>
        <p:spPr>
          <a:xfrm>
            <a:off x="424249" y="4960203"/>
            <a:ext cx="3131751" cy="830997"/>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Mathematician Norbert Wiener (with his cybernetic moth-bedbug)</a:t>
            </a:r>
            <a:endParaRPr lang="en-US" sz="1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D4AC92A-D2C2-8846-B4EB-2BD379A4BD49}"/>
              </a:ext>
            </a:extLst>
          </p:cNvPr>
          <p:cNvSpPr txBox="1"/>
          <p:nvPr/>
        </p:nvSpPr>
        <p:spPr>
          <a:xfrm>
            <a:off x="1704067" y="350995"/>
            <a:ext cx="573586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Computational view of cognition</a:t>
            </a:r>
          </a:p>
        </p:txBody>
      </p:sp>
      <p:sp>
        <p:nvSpPr>
          <p:cNvPr id="5" name="TextBox 4">
            <a:extLst>
              <a:ext uri="{FF2B5EF4-FFF2-40B4-BE49-F238E27FC236}">
                <a16:creationId xmlns:a16="http://schemas.microsoft.com/office/drawing/2014/main" id="{C74C1B38-BAB2-5942-8AA9-898E262495D0}"/>
              </a:ext>
            </a:extLst>
          </p:cNvPr>
          <p:cNvSpPr txBox="1"/>
          <p:nvPr/>
        </p:nvSpPr>
        <p:spPr>
          <a:xfrm>
            <a:off x="3657600" y="4960202"/>
            <a:ext cx="2514600" cy="58477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Artificial neural networks &amp; learning algorithms</a:t>
            </a: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34CCC3F-C523-FF49-A3B2-827C61A8A974}"/>
              </a:ext>
            </a:extLst>
          </p:cNvPr>
          <p:cNvSpPr txBox="1"/>
          <p:nvPr/>
        </p:nvSpPr>
        <p:spPr>
          <a:xfrm>
            <a:off x="6858000" y="4960201"/>
            <a:ext cx="2286000" cy="830997"/>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Biologically based computational &amp; mathematical models</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D777FF8-55D5-F84E-895C-64BE027584CB}"/>
              </a:ext>
            </a:extLst>
          </p:cNvPr>
          <p:cNvSpPr txBox="1"/>
          <p:nvPr/>
        </p:nvSpPr>
        <p:spPr>
          <a:xfrm>
            <a:off x="0" y="1541621"/>
            <a:ext cx="5943599" cy="338554"/>
          </a:xfrm>
          <a:prstGeom prst="rect">
            <a:avLst/>
          </a:prstGeom>
          <a:noFill/>
        </p:spPr>
        <p:txBody>
          <a:bodyPr wrap="square" rtlCol="0">
            <a:spAutoFit/>
          </a:bodyPr>
          <a:lstStyle/>
          <a:p>
            <a:pPr algn="ctr"/>
            <a:r>
              <a:rPr lang="en-GB" sz="1600" b="1" dirty="0">
                <a:latin typeface="Arial" panose="020B0604020202020204" pitchFamily="34" charset="0"/>
                <a:cs typeface="Arial" panose="020B0604020202020204" pitchFamily="34" charset="0"/>
              </a:rPr>
              <a:t>Cybernetics (1940’s) and Artificial intelligence (AI) (1950’s)</a:t>
            </a:r>
            <a:endParaRPr lang="en-US" sz="16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FD5642B-3CAD-834B-A550-860CD9F835FB}"/>
              </a:ext>
            </a:extLst>
          </p:cNvPr>
          <p:cNvSpPr txBox="1"/>
          <p:nvPr/>
        </p:nvSpPr>
        <p:spPr>
          <a:xfrm>
            <a:off x="6248401" y="1295400"/>
            <a:ext cx="2895599" cy="584775"/>
          </a:xfrm>
          <a:prstGeom prst="rect">
            <a:avLst/>
          </a:prstGeom>
          <a:noFill/>
        </p:spPr>
        <p:txBody>
          <a:bodyPr wrap="square" rtlCol="0">
            <a:spAutoFit/>
          </a:bodyPr>
          <a:lstStyle/>
          <a:p>
            <a:pPr algn="ctr"/>
            <a:r>
              <a:rPr lang="en-GB" sz="1600" b="1" dirty="0">
                <a:latin typeface="Arial" panose="020B0604020202020204" pitchFamily="34" charset="0"/>
                <a:cs typeface="Arial" panose="020B0604020202020204" pitchFamily="34" charset="0"/>
              </a:rPr>
              <a:t>Computational Neuroscience (1980’s)</a:t>
            </a:r>
            <a:endParaRPr lang="en-US" sz="1600" b="1" dirty="0">
              <a:latin typeface="Arial" panose="020B0604020202020204" pitchFamily="34" charset="0"/>
              <a:cs typeface="Arial" panose="020B0604020202020204" pitchFamily="34" charset="0"/>
            </a:endParaRPr>
          </a:p>
        </p:txBody>
      </p:sp>
      <p:sp>
        <p:nvSpPr>
          <p:cNvPr id="4" name="Right Arrow 3">
            <a:extLst>
              <a:ext uri="{FF2B5EF4-FFF2-40B4-BE49-F238E27FC236}">
                <a16:creationId xmlns:a16="http://schemas.microsoft.com/office/drawing/2014/main" id="{78433B0C-DDEE-654E-BC97-B4E269128A41}"/>
              </a:ext>
            </a:extLst>
          </p:cNvPr>
          <p:cNvSpPr/>
          <p:nvPr/>
        </p:nvSpPr>
        <p:spPr>
          <a:xfrm>
            <a:off x="990600" y="1918038"/>
            <a:ext cx="7467600" cy="381000"/>
          </a:xfrm>
          <a:prstGeom prst="rightArrow">
            <a:avLst>
              <a:gd name="adj1" fmla="val 50000"/>
              <a:gd name="adj2" fmla="val 106216"/>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Image result for birth of AI dartmouth 1956">
            <a:extLst>
              <a:ext uri="{FF2B5EF4-FFF2-40B4-BE49-F238E27FC236}">
                <a16:creationId xmlns:a16="http://schemas.microsoft.com/office/drawing/2014/main" id="{9DBE791C-9C85-2E4E-8A75-8A9F803F9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686" y="2731353"/>
            <a:ext cx="2818913" cy="216415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computational neuroscience">
            <a:extLst>
              <a:ext uri="{FF2B5EF4-FFF2-40B4-BE49-F238E27FC236}">
                <a16:creationId xmlns:a16="http://schemas.microsoft.com/office/drawing/2014/main" id="{038BD720-1476-F840-ACC4-2FFF55BE8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765153"/>
            <a:ext cx="1905000" cy="2127546"/>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4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13C1BBF-CC14-EC46-978B-38ED3E3D21FA}"/>
              </a:ext>
            </a:extLst>
          </p:cNvPr>
          <p:cNvSpPr/>
          <p:nvPr/>
        </p:nvSpPr>
        <p:spPr>
          <a:xfrm>
            <a:off x="7315204" y="1608894"/>
            <a:ext cx="1111187" cy="11111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 name="Curved Connector 3">
            <a:extLst>
              <a:ext uri="{FF2B5EF4-FFF2-40B4-BE49-F238E27FC236}">
                <a16:creationId xmlns:a16="http://schemas.microsoft.com/office/drawing/2014/main" id="{4A4A7050-FD42-1E4F-8855-B8E7DE18E1AD}"/>
              </a:ext>
            </a:extLst>
          </p:cNvPr>
          <p:cNvCxnSpPr>
            <a:cxnSpLocks/>
            <a:stCxn id="3" idx="6"/>
            <a:endCxn id="3" idx="0"/>
          </p:cNvCxnSpPr>
          <p:nvPr/>
        </p:nvCxnSpPr>
        <p:spPr>
          <a:xfrm flipH="1" flipV="1">
            <a:off x="7870798" y="1608894"/>
            <a:ext cx="555593" cy="555583"/>
          </a:xfrm>
          <a:prstGeom prst="curvedConnector4">
            <a:avLst>
              <a:gd name="adj1" fmla="val -41145"/>
              <a:gd name="adj2" fmla="val 141146"/>
            </a:avLst>
          </a:prstGeom>
          <a:ln w="44450">
            <a:tailEnd type="oval"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388B41B-E475-CE45-90AE-4CABADBEB275}"/>
              </a:ext>
            </a:extLst>
          </p:cNvPr>
          <p:cNvSpPr txBox="1"/>
          <p:nvPr/>
        </p:nvSpPr>
        <p:spPr>
          <a:xfrm>
            <a:off x="8345369" y="1089322"/>
            <a:ext cx="389850" cy="369332"/>
          </a:xfrm>
          <a:prstGeom prst="rect">
            <a:avLst/>
          </a:prstGeom>
          <a:noFill/>
        </p:spPr>
        <p:txBody>
          <a:bodyPr wrap="none" rtlCol="0">
            <a:spAutoFit/>
          </a:bodyPr>
          <a:lstStyle/>
          <a:p>
            <a:r>
              <a:rPr lang="en-GB" dirty="0"/>
              <a:t>W</a:t>
            </a:r>
          </a:p>
        </p:txBody>
      </p:sp>
      <p:sp>
        <p:nvSpPr>
          <p:cNvPr id="6" name="TextBox 5">
            <a:extLst>
              <a:ext uri="{FF2B5EF4-FFF2-40B4-BE49-F238E27FC236}">
                <a16:creationId xmlns:a16="http://schemas.microsoft.com/office/drawing/2014/main" id="{4D6A5498-DB4D-8643-8607-25E6A476E80C}"/>
              </a:ext>
            </a:extLst>
          </p:cNvPr>
          <p:cNvSpPr txBox="1"/>
          <p:nvPr/>
        </p:nvSpPr>
        <p:spPr>
          <a:xfrm>
            <a:off x="7699094" y="1982522"/>
            <a:ext cx="255198" cy="369332"/>
          </a:xfrm>
          <a:prstGeom prst="rect">
            <a:avLst/>
          </a:prstGeom>
          <a:noFill/>
        </p:spPr>
        <p:txBody>
          <a:bodyPr wrap="none" rtlCol="0">
            <a:spAutoFit/>
          </a:bodyPr>
          <a:lstStyle/>
          <a:p>
            <a:r>
              <a:rPr lang="en-GB" dirty="0"/>
              <a:t>f</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6EA2D1-0217-854A-9409-366795A9C7B2}"/>
                  </a:ext>
                </a:extLst>
              </p:cNvPr>
              <p:cNvSpPr txBox="1"/>
              <p:nvPr/>
            </p:nvSpPr>
            <p:spPr>
              <a:xfrm>
                <a:off x="3754669" y="1066800"/>
                <a:ext cx="203959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0070C0"/>
                              </a:solidFill>
                              <a:latin typeface="Cambria Math" panose="02040503050406030204" pitchFamily="18" charset="0"/>
                            </a:rPr>
                          </m:ctrlPr>
                        </m:fPr>
                        <m:num>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𝑥</m:t>
                          </m:r>
                        </m:num>
                        <m:den>
                          <m:r>
                            <a:rPr lang="en-US"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𝑡</m:t>
                          </m:r>
                        </m:den>
                      </m:f>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𝑓</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𝜏</m:t>
                      </m:r>
                      <m:r>
                        <a:rPr lang="en-US" b="0" i="1" smtClean="0">
                          <a:solidFill>
                            <a:srgbClr val="0070C0"/>
                          </a:solidFill>
                          <a:latin typeface="Cambria Math" panose="02040503050406030204" pitchFamily="18" charset="0"/>
                          <a:ea typeface="Cambria Math" panose="02040503050406030204" pitchFamily="18" charset="0"/>
                        </a:rPr>
                        <m:t>)</m:t>
                      </m:r>
                    </m:oMath>
                  </m:oMathPara>
                </a14:m>
                <a:endParaRPr lang="en-US" b="0" dirty="0">
                  <a:solidFill>
                    <a:srgbClr val="0070C0"/>
                  </a:solidFill>
                </a:endParaRPr>
              </a:p>
            </p:txBody>
          </p:sp>
        </mc:Choice>
        <mc:Fallback xmlns="">
          <p:sp>
            <p:nvSpPr>
              <p:cNvPr id="9" name="TextBox 8">
                <a:extLst>
                  <a:ext uri="{FF2B5EF4-FFF2-40B4-BE49-F238E27FC236}">
                    <a16:creationId xmlns:a16="http://schemas.microsoft.com/office/drawing/2014/main" id="{6A6EA2D1-0217-854A-9409-366795A9C7B2}"/>
                  </a:ext>
                </a:extLst>
              </p:cNvPr>
              <p:cNvSpPr txBox="1">
                <a:spLocks noRot="1" noChangeAspect="1" noMove="1" noResize="1" noEditPoints="1" noAdjustHandles="1" noChangeArrowheads="1" noChangeShapeType="1" noTextEdit="1"/>
              </p:cNvSpPr>
              <p:nvPr/>
            </p:nvSpPr>
            <p:spPr>
              <a:xfrm>
                <a:off x="3754669" y="1066800"/>
                <a:ext cx="2039597" cy="525913"/>
              </a:xfrm>
              <a:prstGeom prst="rect">
                <a:avLst/>
              </a:prstGeom>
              <a:blipFill>
                <a:blip r:embed="rId3"/>
                <a:stretch>
                  <a:fillRect l="-2469" t="-2381" r="-370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D10435-E700-464A-9796-F31F80081E98}"/>
                  </a:ext>
                </a:extLst>
              </p:cNvPr>
              <p:cNvSpPr txBox="1"/>
              <p:nvPr/>
            </p:nvSpPr>
            <p:spPr>
              <a:xfrm>
                <a:off x="3712700" y="1864788"/>
                <a:ext cx="2059795" cy="56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𝑓</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rgbClr val="0070C0"/>
                          </a:solidFill>
                          <a:latin typeface="Cambria Math" panose="02040503050406030204" pitchFamily="18" charset="0"/>
                        </a:rPr>
                        <m:t>=</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1</m:t>
                          </m:r>
                        </m:num>
                        <m:den>
                          <m:r>
                            <a:rPr lang="en-US" b="0" i="1" smtClean="0">
                              <a:solidFill>
                                <a:srgbClr val="0070C0"/>
                              </a:solidFill>
                              <a:latin typeface="Cambria Math" panose="02040503050406030204" pitchFamily="18" charset="0"/>
                            </a:rPr>
                            <m:t>1+</m:t>
                          </m:r>
                          <m:func>
                            <m:funcPr>
                              <m:ctrlPr>
                                <a:rPr lang="en-US" b="0" i="1" smtClean="0">
                                  <a:solidFill>
                                    <a:srgbClr val="0070C0"/>
                                  </a:solidFill>
                                  <a:latin typeface="Cambria Math" panose="02040503050406030204" pitchFamily="18" charset="0"/>
                                </a:rPr>
                              </m:ctrlPr>
                            </m:funcPr>
                            <m:fName>
                              <m:r>
                                <m:rPr>
                                  <m:sty m:val="p"/>
                                </m:rPr>
                                <a:rPr lang="en-US" b="0" i="0" smtClean="0">
                                  <a:solidFill>
                                    <a:srgbClr val="0070C0"/>
                                  </a:solidFill>
                                  <a:latin typeface="Cambria Math" panose="02040503050406030204" pitchFamily="18" charset="0"/>
                                </a:rPr>
                                <m:t>exp</m:t>
                              </m:r>
                            </m:fName>
                            <m:e>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𝑥</m:t>
                                  </m:r>
                                </m:e>
                              </m:d>
                            </m:e>
                          </m:func>
                        </m:den>
                      </m:f>
                    </m:oMath>
                  </m:oMathPara>
                </a14:m>
                <a:endParaRPr lang="en-US" dirty="0">
                  <a:solidFill>
                    <a:srgbClr val="0070C0"/>
                  </a:solidFill>
                </a:endParaRPr>
              </a:p>
            </p:txBody>
          </p:sp>
        </mc:Choice>
        <mc:Fallback xmlns="">
          <p:sp>
            <p:nvSpPr>
              <p:cNvPr id="10" name="TextBox 9">
                <a:extLst>
                  <a:ext uri="{FF2B5EF4-FFF2-40B4-BE49-F238E27FC236}">
                    <a16:creationId xmlns:a16="http://schemas.microsoft.com/office/drawing/2014/main" id="{A9D10435-E700-464A-9796-F31F80081E98}"/>
                  </a:ext>
                </a:extLst>
              </p:cNvPr>
              <p:cNvSpPr txBox="1">
                <a:spLocks noRot="1" noChangeAspect="1" noMove="1" noResize="1" noEditPoints="1" noAdjustHandles="1" noChangeArrowheads="1" noChangeShapeType="1" noTextEdit="1"/>
              </p:cNvSpPr>
              <p:nvPr/>
            </p:nvSpPr>
            <p:spPr>
              <a:xfrm>
                <a:off x="3712700" y="1864788"/>
                <a:ext cx="2059795" cy="567015"/>
              </a:xfrm>
              <a:prstGeom prst="rect">
                <a:avLst/>
              </a:prstGeom>
              <a:blipFill>
                <a:blip r:embed="rId4"/>
                <a:stretch>
                  <a:fillRect l="-3681" t="-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3D0076-0052-4E4F-ABEC-35D73A5B0C63}"/>
                  </a:ext>
                </a:extLst>
              </p:cNvPr>
              <p:cNvSpPr txBox="1"/>
              <p:nvPr/>
            </p:nvSpPr>
            <p:spPr>
              <a:xfrm>
                <a:off x="741117" y="2754868"/>
                <a:ext cx="4362348" cy="369332"/>
              </a:xfrm>
              <a:prstGeom prst="rect">
                <a:avLst/>
              </a:prstGeom>
              <a:noFill/>
            </p:spPr>
            <p:txBody>
              <a:bodyPr wrap="none" rtlCol="0">
                <a:spAutoFit/>
              </a:bodyPr>
              <a:lstStyle/>
              <a:p>
                <a:r>
                  <a:rPr lang="en-US" dirty="0"/>
                  <a:t>For some inhibitory feedback delay of </a:t>
                </a:r>
                <a:r>
                  <a:rPr lang="en-US" dirty="0">
                    <a:solidFill>
                      <a:schemeClr val="tx1"/>
                    </a:solidFill>
                  </a:rPr>
                  <a:t>time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𝜏</m:t>
                    </m:r>
                  </m:oMath>
                </a14:m>
                <a:endParaRPr lang="en-US" dirty="0"/>
              </a:p>
            </p:txBody>
          </p:sp>
        </mc:Choice>
        <mc:Fallback xmlns="">
          <p:sp>
            <p:nvSpPr>
              <p:cNvPr id="11" name="TextBox 10">
                <a:extLst>
                  <a:ext uri="{FF2B5EF4-FFF2-40B4-BE49-F238E27FC236}">
                    <a16:creationId xmlns:a16="http://schemas.microsoft.com/office/drawing/2014/main" id="{E93D0076-0052-4E4F-ABEC-35D73A5B0C63}"/>
                  </a:ext>
                </a:extLst>
              </p:cNvPr>
              <p:cNvSpPr txBox="1">
                <a:spLocks noRot="1" noChangeAspect="1" noMove="1" noResize="1" noEditPoints="1" noAdjustHandles="1" noChangeArrowheads="1" noChangeShapeType="1" noTextEdit="1"/>
              </p:cNvSpPr>
              <p:nvPr/>
            </p:nvSpPr>
            <p:spPr>
              <a:xfrm>
                <a:off x="741117" y="2754868"/>
                <a:ext cx="4362348" cy="369332"/>
              </a:xfrm>
              <a:prstGeom prst="rect">
                <a:avLst/>
              </a:prstGeom>
              <a:blipFill>
                <a:blip r:embed="rId5"/>
                <a:stretch>
                  <a:fillRect l="-1163" t="-6452" b="-2258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E5A3035-CBE2-2A49-B6E7-B01B71560F3D}"/>
              </a:ext>
            </a:extLst>
          </p:cNvPr>
          <p:cNvSpPr txBox="1"/>
          <p:nvPr/>
        </p:nvSpPr>
        <p:spPr>
          <a:xfrm>
            <a:off x="741117" y="457200"/>
            <a:ext cx="7965066" cy="369332"/>
          </a:xfrm>
          <a:prstGeom prst="rect">
            <a:avLst/>
          </a:prstGeom>
          <a:noFill/>
        </p:spPr>
        <p:txBody>
          <a:bodyPr wrap="none" rtlCol="0">
            <a:spAutoFit/>
          </a:bodyPr>
          <a:lstStyle/>
          <a:p>
            <a:r>
              <a:rPr lang="en-US" b="1" dirty="0"/>
              <a:t>Example: A simple self-inhibitory feedback population of neurons with time delay</a:t>
            </a:r>
          </a:p>
        </p:txBody>
      </p:sp>
      <p:pic>
        <p:nvPicPr>
          <p:cNvPr id="14" name="Picture 13" descr="Chart&#10;&#10;Description automatically generated">
            <a:extLst>
              <a:ext uri="{FF2B5EF4-FFF2-40B4-BE49-F238E27FC236}">
                <a16:creationId xmlns:a16="http://schemas.microsoft.com/office/drawing/2014/main" id="{06005878-74DB-7842-A766-3FD220CF89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353" y="3521049"/>
            <a:ext cx="3816585" cy="2581342"/>
          </a:xfrm>
          <a:prstGeom prst="rect">
            <a:avLst/>
          </a:prstGeom>
        </p:spPr>
      </p:pic>
      <p:pic>
        <p:nvPicPr>
          <p:cNvPr id="16" name="Picture 15" descr="Chart, histogram, rectangle&#10;&#10;Description automatically generated">
            <a:extLst>
              <a:ext uri="{FF2B5EF4-FFF2-40B4-BE49-F238E27FC236}">
                <a16:creationId xmlns:a16="http://schemas.microsoft.com/office/drawing/2014/main" id="{6851B24D-3EC4-2443-9362-314336C340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2615" y="3555389"/>
            <a:ext cx="3816585" cy="2547002"/>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9CB6D85-EDD4-F448-9DA9-D42C6DF0007B}"/>
                  </a:ext>
                </a:extLst>
              </p:cNvPr>
              <p:cNvSpPr txBox="1"/>
              <p:nvPr/>
            </p:nvSpPr>
            <p:spPr>
              <a:xfrm>
                <a:off x="322613" y="4476381"/>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7" name="TextBox 16">
                <a:extLst>
                  <a:ext uri="{FF2B5EF4-FFF2-40B4-BE49-F238E27FC236}">
                    <a16:creationId xmlns:a16="http://schemas.microsoft.com/office/drawing/2014/main" id="{29CB6D85-EDD4-F448-9DA9-D42C6DF0007B}"/>
                  </a:ext>
                </a:extLst>
              </p:cNvPr>
              <p:cNvSpPr txBox="1">
                <a:spLocks noRot="1" noChangeAspect="1" noMove="1" noResize="1" noEditPoints="1" noAdjustHandles="1" noChangeArrowheads="1" noChangeShapeType="1" noTextEdit="1"/>
              </p:cNvSpPr>
              <p:nvPr/>
            </p:nvSpPr>
            <p:spPr>
              <a:xfrm>
                <a:off x="322613" y="4476381"/>
                <a:ext cx="36798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A1E8E1-66CA-CC4C-A169-9B9C96FA8CF1}"/>
                  </a:ext>
                </a:extLst>
              </p:cNvPr>
              <p:cNvSpPr txBox="1"/>
              <p:nvPr/>
            </p:nvSpPr>
            <p:spPr>
              <a:xfrm>
                <a:off x="4267200" y="6183051"/>
                <a:ext cx="1339662" cy="369332"/>
              </a:xfrm>
              <a:prstGeom prst="rect">
                <a:avLst/>
              </a:prstGeom>
              <a:noFill/>
            </p:spPr>
            <p:txBody>
              <a:bodyPr wrap="none" rtlCol="0">
                <a:spAutoFit/>
              </a:bodyPr>
              <a:lstStyle/>
              <a:p>
                <a:r>
                  <a:rPr lang="en-US" i="1" dirty="0"/>
                  <a:t>Time </a:t>
                </a:r>
                <a14:m>
                  <m:oMath xmlns:m="http://schemas.openxmlformats.org/officeDocument/2006/math">
                    <m:r>
                      <a:rPr lang="en-US" b="0" i="1" smtClean="0">
                        <a:latin typeface="Cambria Math" panose="02040503050406030204" pitchFamily="18" charset="0"/>
                      </a:rPr>
                      <m:t>𝑡</m:t>
                    </m:r>
                  </m:oMath>
                </a14:m>
                <a:r>
                  <a:rPr lang="en-US" i="1" dirty="0"/>
                  <a:t> (</a:t>
                </a:r>
                <a:r>
                  <a:rPr lang="en-US" i="1" dirty="0" err="1"/>
                  <a:t>a.u</a:t>
                </a:r>
                <a:r>
                  <a:rPr lang="en-US" i="1" dirty="0"/>
                  <a:t>.)</a:t>
                </a:r>
              </a:p>
            </p:txBody>
          </p:sp>
        </mc:Choice>
        <mc:Fallback xmlns="">
          <p:sp>
            <p:nvSpPr>
              <p:cNvPr id="18" name="TextBox 17">
                <a:extLst>
                  <a:ext uri="{FF2B5EF4-FFF2-40B4-BE49-F238E27FC236}">
                    <a16:creationId xmlns:a16="http://schemas.microsoft.com/office/drawing/2014/main" id="{BAA1E8E1-66CA-CC4C-A169-9B9C96FA8CF1}"/>
                  </a:ext>
                </a:extLst>
              </p:cNvPr>
              <p:cNvSpPr txBox="1">
                <a:spLocks noRot="1" noChangeAspect="1" noMove="1" noResize="1" noEditPoints="1" noAdjustHandles="1" noChangeArrowheads="1" noChangeShapeType="1" noTextEdit="1"/>
              </p:cNvSpPr>
              <p:nvPr/>
            </p:nvSpPr>
            <p:spPr>
              <a:xfrm>
                <a:off x="4267200" y="6183051"/>
                <a:ext cx="1339662" cy="369332"/>
              </a:xfrm>
              <a:prstGeom prst="rect">
                <a:avLst/>
              </a:prstGeom>
              <a:blipFill>
                <a:blip r:embed="rId9"/>
                <a:stretch>
                  <a:fillRect l="-3774" t="-6667" r="-283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D79B93A-02EC-D548-A81E-3AC71848D32B}"/>
                  </a:ext>
                </a:extLst>
              </p:cNvPr>
              <p:cNvSpPr txBox="1"/>
              <p:nvPr/>
            </p:nvSpPr>
            <p:spPr>
              <a:xfrm>
                <a:off x="2057400" y="5093501"/>
                <a:ext cx="1600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ea typeface="Cambria Math" panose="02040503050406030204" pitchFamily="18" charset="0"/>
                        </a:rPr>
                        <m:t>𝜏</m:t>
                      </m:r>
                      <m:r>
                        <a:rPr lang="en-US" b="0" i="1" smtClean="0">
                          <a:solidFill>
                            <a:srgbClr val="0070C0"/>
                          </a:solidFill>
                          <a:latin typeface="Cambria Math" panose="02040503050406030204" pitchFamily="18" charset="0"/>
                          <a:ea typeface="Cambria Math" panose="02040503050406030204" pitchFamily="18" charset="0"/>
                        </a:rPr>
                        <m:t>=0.5 (</m:t>
                      </m:r>
                      <m:r>
                        <a:rPr lang="en-US" b="0" i="1" smtClean="0">
                          <a:solidFill>
                            <a:srgbClr val="0070C0"/>
                          </a:solidFill>
                          <a:latin typeface="Cambria Math" panose="02040503050406030204" pitchFamily="18" charset="0"/>
                          <a:ea typeface="Cambria Math" panose="02040503050406030204" pitchFamily="18" charset="0"/>
                        </a:rPr>
                        <m:t>𝑎</m:t>
                      </m:r>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𝑢</m:t>
                      </m:r>
                      <m:r>
                        <a:rPr lang="en-US" b="0" i="1"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4D79B93A-02EC-D548-A81E-3AC71848D32B}"/>
                  </a:ext>
                </a:extLst>
              </p:cNvPr>
              <p:cNvSpPr txBox="1">
                <a:spLocks noRot="1" noChangeAspect="1" noMove="1" noResize="1" noEditPoints="1" noAdjustHandles="1" noChangeArrowheads="1" noChangeShapeType="1" noTextEdit="1"/>
              </p:cNvSpPr>
              <p:nvPr/>
            </p:nvSpPr>
            <p:spPr>
              <a:xfrm>
                <a:off x="2057400" y="5093501"/>
                <a:ext cx="1600200" cy="369332"/>
              </a:xfrm>
              <a:prstGeom prst="rect">
                <a:avLst/>
              </a:prstGeom>
              <a:blipFill>
                <a:blip r:embed="rId10"/>
                <a:stretch>
                  <a:fillRect r="-79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C470F8-CA25-F741-A4E7-FFFA4AAF92EE}"/>
                  </a:ext>
                </a:extLst>
              </p:cNvPr>
              <p:cNvSpPr txBox="1"/>
              <p:nvPr/>
            </p:nvSpPr>
            <p:spPr>
              <a:xfrm>
                <a:off x="6522340" y="5064440"/>
                <a:ext cx="16002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ea typeface="Cambria Math" panose="02040503050406030204" pitchFamily="18" charset="0"/>
                        </a:rPr>
                        <m:t>𝜏</m:t>
                      </m:r>
                      <m:r>
                        <a:rPr lang="en-US" b="0" i="1" smtClean="0">
                          <a:solidFill>
                            <a:srgbClr val="0070C0"/>
                          </a:solidFill>
                          <a:latin typeface="Cambria Math" panose="02040503050406030204" pitchFamily="18" charset="0"/>
                          <a:ea typeface="Cambria Math" panose="02040503050406030204" pitchFamily="18" charset="0"/>
                        </a:rPr>
                        <m:t>=3.0 (</m:t>
                      </m:r>
                      <m:r>
                        <a:rPr lang="en-US" b="0" i="1" smtClean="0">
                          <a:solidFill>
                            <a:srgbClr val="0070C0"/>
                          </a:solidFill>
                          <a:latin typeface="Cambria Math" panose="02040503050406030204" pitchFamily="18" charset="0"/>
                          <a:ea typeface="Cambria Math" panose="02040503050406030204" pitchFamily="18" charset="0"/>
                        </a:rPr>
                        <m:t>𝑎</m:t>
                      </m:r>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𝑢</m:t>
                      </m:r>
                      <m:r>
                        <a:rPr lang="en-US" b="0" i="1"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C6C470F8-CA25-F741-A4E7-FFFA4AAF92EE}"/>
                  </a:ext>
                </a:extLst>
              </p:cNvPr>
              <p:cNvSpPr txBox="1">
                <a:spLocks noRot="1" noChangeAspect="1" noMove="1" noResize="1" noEditPoints="1" noAdjustHandles="1" noChangeArrowheads="1" noChangeShapeType="1" noTextEdit="1"/>
              </p:cNvSpPr>
              <p:nvPr/>
            </p:nvSpPr>
            <p:spPr>
              <a:xfrm>
                <a:off x="6522340" y="5064440"/>
                <a:ext cx="1600200" cy="369332"/>
              </a:xfrm>
              <a:prstGeom prst="rect">
                <a:avLst/>
              </a:prstGeom>
              <a:blipFill>
                <a:blip r:embed="rId11"/>
                <a:stretch>
                  <a:fillRect r="-787" b="-166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6229C53-9F2E-9C46-9823-14CE29C2C5FE}"/>
              </a:ext>
            </a:extLst>
          </p:cNvPr>
          <p:cNvSpPr txBox="1"/>
          <p:nvPr/>
        </p:nvSpPr>
        <p:spPr>
          <a:xfrm>
            <a:off x="2057400" y="4756582"/>
            <a:ext cx="1463734" cy="369332"/>
          </a:xfrm>
          <a:prstGeom prst="rect">
            <a:avLst/>
          </a:prstGeom>
          <a:noFill/>
        </p:spPr>
        <p:txBody>
          <a:bodyPr wrap="none" rtlCol="0">
            <a:spAutoFit/>
          </a:bodyPr>
          <a:lstStyle/>
          <a:p>
            <a:r>
              <a:rPr lang="en-US" dirty="0">
                <a:solidFill>
                  <a:srgbClr val="0070C0"/>
                </a:solidFill>
              </a:rPr>
              <a:t>Fast feedback</a:t>
            </a:r>
          </a:p>
        </p:txBody>
      </p:sp>
      <p:sp>
        <p:nvSpPr>
          <p:cNvPr id="19" name="TextBox 18">
            <a:extLst>
              <a:ext uri="{FF2B5EF4-FFF2-40B4-BE49-F238E27FC236}">
                <a16:creationId xmlns:a16="http://schemas.microsoft.com/office/drawing/2014/main" id="{FE841C89-4260-5840-B7EA-D1BFD8D89532}"/>
              </a:ext>
            </a:extLst>
          </p:cNvPr>
          <p:cNvSpPr txBox="1"/>
          <p:nvPr/>
        </p:nvSpPr>
        <p:spPr>
          <a:xfrm>
            <a:off x="6537266" y="4724400"/>
            <a:ext cx="1534138" cy="369332"/>
          </a:xfrm>
          <a:prstGeom prst="rect">
            <a:avLst/>
          </a:prstGeom>
          <a:noFill/>
        </p:spPr>
        <p:txBody>
          <a:bodyPr wrap="none" rtlCol="0">
            <a:spAutoFit/>
          </a:bodyPr>
          <a:lstStyle/>
          <a:p>
            <a:r>
              <a:rPr lang="en-US" dirty="0">
                <a:solidFill>
                  <a:srgbClr val="0070C0"/>
                </a:solidFill>
              </a:rPr>
              <a:t>Slow feedback</a:t>
            </a:r>
          </a:p>
        </p:txBody>
      </p:sp>
    </p:spTree>
    <p:extLst>
      <p:ext uri="{BB962C8B-B14F-4D97-AF65-F5344CB8AC3E}">
        <p14:creationId xmlns:p14="http://schemas.microsoft.com/office/powerpoint/2010/main" val="440268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7859" y="2453833"/>
            <a:ext cx="6192456" cy="1077218"/>
          </a:xfrm>
          <a:prstGeom prst="rect">
            <a:avLst/>
          </a:prstGeom>
          <a:noFill/>
        </p:spPr>
        <p:txBody>
          <a:bodyPr wrap="square" rtlCol="0">
            <a:spAutoFit/>
          </a:bodyPr>
          <a:lstStyle/>
          <a:p>
            <a:pPr algn="ctr"/>
            <a:r>
              <a:rPr lang="en-GB" sz="3200" b="1" dirty="0"/>
              <a:t>What if we have 2 populations of neurons interacting?</a:t>
            </a:r>
          </a:p>
        </p:txBody>
      </p:sp>
    </p:spTree>
    <p:extLst>
      <p:ext uri="{BB962C8B-B14F-4D97-AF65-F5344CB8AC3E}">
        <p14:creationId xmlns:p14="http://schemas.microsoft.com/office/powerpoint/2010/main" val="2583660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0233"/>
          </a:xfrm>
        </p:spPr>
        <p:txBody>
          <a:bodyPr>
            <a:normAutofit/>
          </a:bodyPr>
          <a:lstStyle/>
          <a:p>
            <a:r>
              <a:rPr lang="en-GB" sz="2800" b="1" dirty="0"/>
              <a:t>Refresher: Complex numbers</a:t>
            </a:r>
          </a:p>
        </p:txBody>
      </p:sp>
      <mc:AlternateContent xmlns:mc="http://schemas.openxmlformats.org/markup-compatibility/2006" xmlns:a14="http://schemas.microsoft.com/office/drawing/2010/main">
        <mc:Choice Requires="a14">
          <p:sp>
            <p:nvSpPr>
              <p:cNvPr id="3" name="TextBox 2"/>
              <p:cNvSpPr txBox="1"/>
              <p:nvPr/>
            </p:nvSpPr>
            <p:spPr>
              <a:xfrm>
                <a:off x="729206" y="1220868"/>
                <a:ext cx="8055980" cy="866969"/>
              </a:xfrm>
              <a:prstGeom prst="rect">
                <a:avLst/>
              </a:prstGeom>
              <a:noFill/>
            </p:spPr>
            <p:txBody>
              <a:bodyPr wrap="square" rtlCol="0">
                <a:spAutoFit/>
              </a:bodyPr>
              <a:lstStyle/>
              <a:p>
                <a:r>
                  <a:rPr lang="en-GB" sz="2400" dirty="0"/>
                  <a:t>i</a:t>
                </a:r>
                <a:r>
                  <a:rPr lang="en-GB" sz="2400" baseline="30000" dirty="0"/>
                  <a:t>2</a:t>
                </a:r>
                <a:r>
                  <a:rPr lang="en-GB" sz="2400" dirty="0"/>
                  <a:t> = </a:t>
                </a:r>
                <a:r>
                  <a:rPr lang="en-GB" sz="2400" dirty="0">
                    <a:latin typeface="Symbol" pitchFamily="18" charset="2"/>
                  </a:rPr>
                  <a:t>-</a:t>
                </a:r>
                <a:r>
                  <a:rPr lang="en-GB" sz="2400" dirty="0"/>
                  <a:t>1 or </a:t>
                </a:r>
                <a:r>
                  <a:rPr lang="en-GB" sz="2400" dirty="0" err="1"/>
                  <a:t>i</a:t>
                </a:r>
                <a:r>
                  <a:rPr lang="en-GB" sz="2400" dirty="0"/>
                  <a:t> =</a:t>
                </a:r>
                <a14:m>
                  <m:oMath xmlns:m="http://schemas.openxmlformats.org/officeDocument/2006/math">
                    <m:rad>
                      <m:radPr>
                        <m:degHide m:val="on"/>
                        <m:ctrlPr>
                          <a:rPr lang="en-GB" sz="2400" i="1" smtClean="0">
                            <a:latin typeface="Cambria Math" panose="02040503050406030204" pitchFamily="18" charset="0"/>
                            <a:ea typeface="Cambria Math"/>
                          </a:rPr>
                        </m:ctrlPr>
                      </m:radPr>
                      <m:deg/>
                      <m:e>
                        <m:r>
                          <a:rPr lang="en-GB" sz="2400" b="0" i="1" smtClean="0">
                            <a:latin typeface="Cambria Math"/>
                            <a:ea typeface="Cambria Math"/>
                          </a:rPr>
                          <m:t>−1</m:t>
                        </m:r>
                      </m:e>
                    </m:rad>
                  </m:oMath>
                </a14:m>
                <a:endParaRPr lang="en-GB" sz="2400" dirty="0"/>
              </a:p>
              <a:p>
                <a:r>
                  <a:rPr lang="en-GB" sz="2400" dirty="0"/>
                  <a:t>In general: x + </a:t>
                </a:r>
                <a:r>
                  <a:rPr lang="en-GB" sz="2400" dirty="0" err="1"/>
                  <a:t>iy</a:t>
                </a:r>
                <a:r>
                  <a:rPr lang="en-GB" sz="2400" dirty="0"/>
                  <a:t> where x is real (Re) while </a:t>
                </a:r>
                <a:r>
                  <a:rPr lang="en-GB" sz="2400" dirty="0" err="1"/>
                  <a:t>iy</a:t>
                </a:r>
                <a:r>
                  <a:rPr lang="en-GB" sz="2400" dirty="0"/>
                  <a:t> is imaginary (</a:t>
                </a:r>
                <a:r>
                  <a:rPr lang="en-GB" sz="2400" dirty="0" err="1"/>
                  <a:t>Im</a:t>
                </a:r>
                <a:r>
                  <a:rPr lang="en-GB" sz="24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729206" y="1220868"/>
                <a:ext cx="8055980" cy="866969"/>
              </a:xfrm>
              <a:prstGeom prst="rect">
                <a:avLst/>
              </a:prstGeom>
              <a:blipFill rotWithShape="1">
                <a:blip r:embed="rId2"/>
                <a:stretch>
                  <a:fillRect l="-1211" t="-2817" b="-15493"/>
                </a:stretch>
              </a:blipFill>
            </p:spPr>
            <p:txBody>
              <a:bodyPr/>
              <a:lstStyle/>
              <a:p>
                <a:r>
                  <a:rPr lang="en-GB">
                    <a:noFill/>
                  </a:rPr>
                  <a:t> </a:t>
                </a:r>
              </a:p>
            </p:txBody>
          </p:sp>
        </mc:Fallback>
      </mc:AlternateContent>
      <p:pic>
        <p:nvPicPr>
          <p:cNvPr id="2052" name="Picture 4" descr="File:Complex conjugate picture.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473" y="2763023"/>
            <a:ext cx="1898250" cy="26702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96628" y="4179784"/>
            <a:ext cx="1851949" cy="923330"/>
          </a:xfrm>
          <a:prstGeom prst="rect">
            <a:avLst/>
          </a:prstGeom>
          <a:noFill/>
        </p:spPr>
        <p:txBody>
          <a:bodyPr wrap="square" rtlCol="0">
            <a:spAutoFit/>
          </a:bodyPr>
          <a:lstStyle/>
          <a:p>
            <a:r>
              <a:rPr lang="en-GB" dirty="0"/>
              <a:t>Geometric representation: Complex plane</a:t>
            </a:r>
          </a:p>
        </p:txBody>
      </p:sp>
      <p:sp>
        <p:nvSpPr>
          <p:cNvPr id="5" name="Rectangle 4"/>
          <p:cNvSpPr/>
          <p:nvPr/>
        </p:nvSpPr>
        <p:spPr>
          <a:xfrm>
            <a:off x="810229" y="5537401"/>
            <a:ext cx="7731888" cy="1077218"/>
          </a:xfrm>
          <a:prstGeom prst="rect">
            <a:avLst/>
          </a:prstGeom>
        </p:spPr>
        <p:txBody>
          <a:bodyPr wrap="square">
            <a:spAutoFit/>
          </a:bodyPr>
          <a:lstStyle/>
          <a:p>
            <a:r>
              <a:rPr lang="en-GB" sz="1600" dirty="0"/>
              <a:t>Imaginary numbers, useful for the construction of non-real complex numbers, have essential concrete applications in a variety of scientific and related areas such as dynamical systems theory, signal processing, control theory, electromagnetism, fluid dynamics, quantum mechanics, cartography, and vibration analysis.  </a:t>
            </a:r>
          </a:p>
        </p:txBody>
      </p:sp>
      <p:cxnSp>
        <p:nvCxnSpPr>
          <p:cNvPr id="7" name="Straight Arrow Connector 6"/>
          <p:cNvCxnSpPr/>
          <p:nvPr/>
        </p:nvCxnSpPr>
        <p:spPr>
          <a:xfrm flipV="1">
            <a:off x="2054506" y="1932973"/>
            <a:ext cx="167833" cy="32409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2803003" y="1932973"/>
            <a:ext cx="178443" cy="32409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30994" y="2257063"/>
            <a:ext cx="421077" cy="369332"/>
          </a:xfrm>
          <a:prstGeom prst="rect">
            <a:avLst/>
          </a:prstGeom>
          <a:noFill/>
        </p:spPr>
        <p:txBody>
          <a:bodyPr wrap="none" rtlCol="0">
            <a:spAutoFit/>
          </a:bodyPr>
          <a:lstStyle/>
          <a:p>
            <a:r>
              <a:rPr lang="en-GB" dirty="0">
                <a:solidFill>
                  <a:schemeClr val="accent6">
                    <a:lumMod val="75000"/>
                  </a:schemeClr>
                </a:solidFill>
              </a:rPr>
              <a:t>Re</a:t>
            </a:r>
          </a:p>
        </p:txBody>
      </p:sp>
      <p:sp>
        <p:nvSpPr>
          <p:cNvPr id="16" name="TextBox 15"/>
          <p:cNvSpPr txBox="1"/>
          <p:nvPr/>
        </p:nvSpPr>
        <p:spPr>
          <a:xfrm>
            <a:off x="2852508" y="2257063"/>
            <a:ext cx="426720" cy="369332"/>
          </a:xfrm>
          <a:prstGeom prst="rect">
            <a:avLst/>
          </a:prstGeom>
          <a:noFill/>
          <a:ln>
            <a:solidFill>
              <a:schemeClr val="bg1"/>
            </a:solidFill>
          </a:ln>
        </p:spPr>
        <p:txBody>
          <a:bodyPr wrap="none" rtlCol="0">
            <a:spAutoFit/>
          </a:bodyPr>
          <a:lstStyle/>
          <a:p>
            <a:r>
              <a:rPr lang="en-GB" dirty="0" err="1">
                <a:solidFill>
                  <a:schemeClr val="accent6">
                    <a:lumMod val="75000"/>
                  </a:schemeClr>
                </a:solidFill>
              </a:rPr>
              <a:t>Im</a:t>
            </a:r>
            <a:endParaRPr lang="en-GB" dirty="0">
              <a:solidFill>
                <a:schemeClr val="accent6">
                  <a:lumMod val="75000"/>
                </a:schemeClr>
              </a:solidFill>
            </a:endParaRPr>
          </a:p>
        </p:txBody>
      </p:sp>
    </p:spTree>
    <p:extLst>
      <p:ext uri="{BB962C8B-B14F-4D97-AF65-F5344CB8AC3E}">
        <p14:creationId xmlns:p14="http://schemas.microsoft.com/office/powerpoint/2010/main" val="1542635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28600"/>
            <a:ext cx="7655571" cy="646331"/>
          </a:xfrm>
          <a:prstGeom prst="rect">
            <a:avLst/>
          </a:prstGeom>
          <a:noFill/>
        </p:spPr>
        <p:txBody>
          <a:bodyPr wrap="square" rtlCol="0">
            <a:spAutoFit/>
          </a:bodyPr>
          <a:lstStyle/>
          <a:p>
            <a:r>
              <a:rPr lang="en-GB" b="1" u="sng" dirty="0">
                <a:latin typeface="Arial" pitchFamily="34" charset="0"/>
                <a:cs typeface="Arial" pitchFamily="34" charset="0"/>
              </a:rPr>
              <a:t>Example:</a:t>
            </a:r>
            <a:r>
              <a:rPr lang="en-GB" dirty="0">
                <a:latin typeface="Arial" pitchFamily="34" charset="0"/>
                <a:cs typeface="Arial" pitchFamily="34" charset="0"/>
              </a:rPr>
              <a:t> Stability and state space in 2-dimensional </a:t>
            </a:r>
            <a:r>
              <a:rPr lang="en-GB" i="1" dirty="0">
                <a:latin typeface="Arial" pitchFamily="34" charset="0"/>
                <a:cs typeface="Arial" pitchFamily="34" charset="0"/>
              </a:rPr>
              <a:t>linear</a:t>
            </a:r>
            <a:r>
              <a:rPr lang="en-GB" dirty="0">
                <a:latin typeface="Arial" pitchFamily="34" charset="0"/>
                <a:cs typeface="Arial" pitchFamily="34" charset="0"/>
              </a:rPr>
              <a:t> systems. </a:t>
            </a:r>
          </a:p>
          <a:p>
            <a:r>
              <a:rPr lang="en-GB" dirty="0">
                <a:latin typeface="Arial" pitchFamily="34" charset="0"/>
                <a:cs typeface="Arial" pitchFamily="34" charset="0"/>
              </a:rPr>
              <a:t>d</a:t>
            </a:r>
            <a:r>
              <a:rPr lang="en-GB" b="1" dirty="0">
                <a:latin typeface="Arial" pitchFamily="34" charset="0"/>
                <a:cs typeface="Arial" pitchFamily="34" charset="0"/>
              </a:rPr>
              <a:t>f</a:t>
            </a:r>
            <a:r>
              <a:rPr lang="en-GB" dirty="0">
                <a:latin typeface="Arial" pitchFamily="34" charset="0"/>
                <a:cs typeface="Arial" pitchFamily="34" charset="0"/>
              </a:rPr>
              <a:t>/dt = </a:t>
            </a:r>
            <a:r>
              <a:rPr lang="en-GB" b="1" dirty="0" err="1">
                <a:latin typeface="Arial" pitchFamily="34" charset="0"/>
                <a:cs typeface="Arial" pitchFamily="34" charset="0"/>
              </a:rPr>
              <a:t>W</a:t>
            </a:r>
            <a:r>
              <a:rPr lang="en-GB" sz="1600" b="1" dirty="0" err="1">
                <a:latin typeface="Arial" pitchFamily="34" charset="0"/>
                <a:cs typeface="Arial" pitchFamily="34" charset="0"/>
              </a:rPr>
              <a:t>●</a:t>
            </a:r>
            <a:r>
              <a:rPr lang="en-GB" b="1" dirty="0" err="1">
                <a:latin typeface="Arial" pitchFamily="34" charset="0"/>
                <a:cs typeface="Arial" pitchFamily="34" charset="0"/>
              </a:rPr>
              <a:t>f</a:t>
            </a:r>
            <a:r>
              <a:rPr lang="en-GB" dirty="0">
                <a:latin typeface="Arial" pitchFamily="34" charset="0"/>
                <a:cs typeface="Arial" pitchFamily="34" charset="0"/>
              </a:rPr>
              <a:t> + </a:t>
            </a:r>
            <a:r>
              <a:rPr lang="en-GB" b="1" dirty="0">
                <a:latin typeface="Arial" pitchFamily="34" charset="0"/>
                <a:cs typeface="Arial" pitchFamily="34" charset="0"/>
              </a:rPr>
              <a:t>B</a:t>
            </a:r>
            <a:r>
              <a:rPr lang="en-GB" sz="1600" dirty="0">
                <a:latin typeface="Arial" pitchFamily="34" charset="0"/>
                <a:cs typeface="Arial" pitchFamily="34" charset="0"/>
              </a:rPr>
              <a:t>, where </a:t>
            </a:r>
            <a:r>
              <a:rPr lang="en-GB" b="1" dirty="0">
                <a:latin typeface="Arial" pitchFamily="34" charset="0"/>
                <a:cs typeface="Arial" pitchFamily="34" charset="0"/>
              </a:rPr>
              <a:t>f</a:t>
            </a:r>
            <a:r>
              <a:rPr lang="en-GB" dirty="0">
                <a:latin typeface="Arial" pitchFamily="34" charset="0"/>
                <a:cs typeface="Arial" pitchFamily="34" charset="0"/>
              </a:rPr>
              <a:t>=(f</a:t>
            </a:r>
            <a:r>
              <a:rPr lang="en-GB" baseline="-25000" dirty="0">
                <a:latin typeface="Arial" pitchFamily="34" charset="0"/>
                <a:cs typeface="Arial" pitchFamily="34" charset="0"/>
              </a:rPr>
              <a:t>1</a:t>
            </a:r>
            <a:r>
              <a:rPr lang="en-GB" dirty="0">
                <a:latin typeface="Arial" pitchFamily="34" charset="0"/>
                <a:cs typeface="Arial" pitchFamily="34" charset="0"/>
              </a:rPr>
              <a:t>, f</a:t>
            </a:r>
            <a:r>
              <a:rPr lang="en-GB" baseline="-25000" dirty="0">
                <a:latin typeface="Arial" pitchFamily="34" charset="0"/>
                <a:cs typeface="Arial" pitchFamily="34" charset="0"/>
              </a:rPr>
              <a:t>2</a:t>
            </a:r>
            <a:r>
              <a:rPr lang="en-GB" dirty="0">
                <a:latin typeface="Arial" pitchFamily="34" charset="0"/>
                <a:cs typeface="Arial" pitchFamily="34" charset="0"/>
              </a:rPr>
              <a:t>)</a:t>
            </a:r>
            <a:r>
              <a:rPr lang="en-GB" sz="1600" dirty="0">
                <a:latin typeface="Arial" pitchFamily="34" charset="0"/>
                <a:cs typeface="Arial" pitchFamily="34" charset="0"/>
              </a:rPr>
              <a:t>, absorbing the leak term and the time constant. </a:t>
            </a:r>
            <a:endParaRPr lang="en-US" sz="1600" dirty="0">
              <a:latin typeface="Arial" pitchFamily="34" charset="0"/>
              <a:cs typeface="Arial" pitchFamily="34" charset="0"/>
            </a:endParaRPr>
          </a:p>
        </p:txBody>
      </p:sp>
      <mc:AlternateContent xmlns:mc="http://schemas.openxmlformats.org/markup-compatibility/2006">
        <mc:Choice xmlns:a14="http://schemas.microsoft.com/office/drawing/2010/main" Requires="a14">
          <p:sp>
            <p:nvSpPr>
              <p:cNvPr id="5" name="Rectangle 3"/>
              <p:cNvSpPr>
                <a:spLocks noChangeArrowheads="1"/>
              </p:cNvSpPr>
              <p:nvPr/>
            </p:nvSpPr>
            <p:spPr bwMode="auto">
              <a:xfrm>
                <a:off x="548217" y="5126912"/>
                <a:ext cx="8429092" cy="14262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lvl="0" defTabSz="914400" fontAlgn="base">
                  <a:lnSpc>
                    <a:spcPct val="114000"/>
                  </a:lnSpc>
                  <a:spcBef>
                    <a:spcPct val="0"/>
                  </a:spcBef>
                  <a:spcAft>
                    <a:spcPct val="0"/>
                  </a:spcAft>
                </a:pPr>
                <a:r>
                  <a:rPr lang="en-GB" sz="1600" dirty="0">
                    <a:solidFill>
                      <a:srgbClr val="000000"/>
                    </a:solidFill>
                    <a:latin typeface="Arial" pitchFamily="34" charset="0"/>
                    <a:ea typeface="Arial Unicode MS" pitchFamily="34" charset="-128"/>
                    <a:cs typeface="Arial" pitchFamily="34" charset="0"/>
                  </a:rPr>
                  <a:t>First note that we can always define a new set of coordinates such that the “origin” lies on (b</a:t>
                </a:r>
                <a:r>
                  <a:rPr lang="en-GB" sz="1600" baseline="-25000" dirty="0">
                    <a:solidFill>
                      <a:srgbClr val="000000"/>
                    </a:solidFill>
                    <a:latin typeface="Arial" pitchFamily="34" charset="0"/>
                    <a:ea typeface="Arial Unicode MS" pitchFamily="34" charset="-128"/>
                    <a:cs typeface="Arial" pitchFamily="34" charset="0"/>
                  </a:rPr>
                  <a:t>1</a:t>
                </a:r>
                <a:r>
                  <a:rPr lang="en-GB" sz="1600" dirty="0">
                    <a:solidFill>
                      <a:srgbClr val="000000"/>
                    </a:solidFill>
                    <a:latin typeface="Arial" pitchFamily="34" charset="0"/>
                    <a:ea typeface="Arial Unicode MS" pitchFamily="34" charset="-128"/>
                    <a:cs typeface="Arial" pitchFamily="34" charset="0"/>
                  </a:rPr>
                  <a:t>, b</a:t>
                </a:r>
                <a:r>
                  <a:rPr lang="en-GB" sz="1600" baseline="-25000" dirty="0">
                    <a:solidFill>
                      <a:srgbClr val="000000"/>
                    </a:solidFill>
                    <a:latin typeface="Arial" pitchFamily="34" charset="0"/>
                    <a:ea typeface="Arial Unicode MS" pitchFamily="34" charset="-128"/>
                    <a:cs typeface="Arial" pitchFamily="34" charset="0"/>
                  </a:rPr>
                  <a:t>2</a:t>
                </a:r>
                <a:r>
                  <a:rPr lang="en-GB" sz="1600" dirty="0">
                    <a:solidFill>
                      <a:srgbClr val="000000"/>
                    </a:solidFill>
                    <a:latin typeface="Arial" pitchFamily="34" charset="0"/>
                    <a:ea typeface="Arial Unicode MS" pitchFamily="34" charset="-128"/>
                    <a:cs typeface="Arial" pitchFamily="34" charset="0"/>
                  </a:rPr>
                  <a:t>). This simplifies the equation to </a:t>
                </a:r>
                <a:r>
                  <a:rPr lang="en-GB" sz="1600" dirty="0" err="1">
                    <a:latin typeface="Arial" pitchFamily="34" charset="0"/>
                    <a:cs typeface="Arial" pitchFamily="34" charset="0"/>
                  </a:rPr>
                  <a:t>d</a:t>
                </a:r>
                <a:r>
                  <a:rPr lang="en-GB" sz="1600" b="1" dirty="0" err="1">
                    <a:latin typeface="Arial" pitchFamily="34" charset="0"/>
                    <a:cs typeface="Arial" pitchFamily="34" charset="0"/>
                  </a:rPr>
                  <a:t>f</a:t>
                </a:r>
                <a:r>
                  <a:rPr lang="en-GB" sz="1600" dirty="0">
                    <a:latin typeface="Arial" pitchFamily="34" charset="0"/>
                    <a:cs typeface="Arial" pitchFamily="34" charset="0"/>
                  </a:rPr>
                  <a:t>/</a:t>
                </a:r>
                <a:r>
                  <a:rPr lang="en-GB" sz="1600" dirty="0" err="1">
                    <a:latin typeface="Arial" pitchFamily="34" charset="0"/>
                    <a:cs typeface="Arial" pitchFamily="34" charset="0"/>
                  </a:rPr>
                  <a:t>dt</a:t>
                </a:r>
                <a:r>
                  <a:rPr lang="en-GB" sz="1600" dirty="0">
                    <a:latin typeface="Arial" pitchFamily="34" charset="0"/>
                    <a:cs typeface="Arial" pitchFamily="34" charset="0"/>
                  </a:rPr>
                  <a:t> = </a:t>
                </a:r>
                <a:r>
                  <a:rPr lang="en-GB" sz="1600" b="1" dirty="0" err="1">
                    <a:latin typeface="Arial" pitchFamily="34" charset="0"/>
                    <a:cs typeface="Arial" pitchFamily="34" charset="0"/>
                  </a:rPr>
                  <a:t>W●f</a:t>
                </a:r>
                <a:r>
                  <a:rPr lang="en-GB" sz="1600" dirty="0">
                    <a:latin typeface="Arial" pitchFamily="34" charset="0"/>
                    <a:cs typeface="Arial" pitchFamily="34" charset="0"/>
                  </a:rPr>
                  <a:t>. Then determine the steady states of the system by setting d</a:t>
                </a:r>
                <a:r>
                  <a:rPr lang="en-GB" sz="1600" b="1" dirty="0">
                    <a:latin typeface="Arial" pitchFamily="34" charset="0"/>
                    <a:cs typeface="Arial" pitchFamily="34" charset="0"/>
                  </a:rPr>
                  <a:t>f</a:t>
                </a:r>
                <a:r>
                  <a:rPr lang="en-GB" sz="1600" dirty="0">
                    <a:latin typeface="Arial" pitchFamily="34" charset="0"/>
                    <a:cs typeface="Arial" pitchFamily="34" charset="0"/>
                  </a:rPr>
                  <a:t>/dt = 0. Next, find the </a:t>
                </a:r>
                <a:r>
                  <a:rPr lang="en-GB" sz="1600" dirty="0" err="1">
                    <a:latin typeface="Arial" pitchFamily="34" charset="0"/>
                    <a:cs typeface="Arial" pitchFamily="34" charset="0"/>
                  </a:rPr>
                  <a:t>Jacobian</a:t>
                </a:r>
                <a:r>
                  <a:rPr lang="en-GB" sz="1600" dirty="0">
                    <a:latin typeface="Arial" pitchFamily="34" charset="0"/>
                    <a:cs typeface="Arial" pitchFamily="34" charset="0"/>
                  </a:rPr>
                  <a:t> matrix </a:t>
                </a:r>
                <a14:m>
                  <m:oMath xmlns:m="http://schemas.openxmlformats.org/officeDocument/2006/math">
                    <m:r>
                      <a:rPr lang="en-GB" sz="1600" i="1">
                        <a:latin typeface="Cambria Math"/>
                      </a:rPr>
                      <m:t>𝐽</m:t>
                    </m:r>
                  </m:oMath>
                </a14:m>
                <a:r>
                  <a:rPr lang="en-GB" sz="1600" dirty="0">
                    <a:latin typeface="Arial" pitchFamily="34" charset="0"/>
                    <a:cs typeface="Arial" pitchFamily="34" charset="0"/>
                  </a:rPr>
                  <a:t> of matrix W at the steady state. </a:t>
                </a:r>
                <a:r>
                  <a:rPr kumimoji="0" lang="en-GB" sz="1600" b="0" i="0" u="none" strike="noStrike" cap="none" normalizeH="0" baseline="0" dirty="0">
                    <a:ln>
                      <a:noFill/>
                    </a:ln>
                    <a:solidFill>
                      <a:srgbClr val="000000"/>
                    </a:solidFill>
                    <a:effectLst/>
                    <a:latin typeface="Arial" pitchFamily="34" charset="0"/>
                    <a:ea typeface="Arial Unicode MS" pitchFamily="34" charset="-128"/>
                    <a:cs typeface="Arial" pitchFamily="34" charset="0"/>
                  </a:rPr>
                  <a:t>The stability </a:t>
                </a:r>
                <a:r>
                  <a:rPr lang="en-GB" sz="1600" dirty="0">
                    <a:solidFill>
                      <a:srgbClr val="000000"/>
                    </a:solidFill>
                    <a:latin typeface="Arial" pitchFamily="34" charset="0"/>
                    <a:ea typeface="Arial Unicode MS" pitchFamily="34" charset="-128"/>
                    <a:cs typeface="Arial" pitchFamily="34" charset="0"/>
                  </a:rPr>
                  <a:t>of the system will depend on the characteristics of the eigenvalues of this </a:t>
                </a:r>
                <a:r>
                  <a:rPr lang="en-GB" sz="1600" dirty="0" err="1">
                    <a:solidFill>
                      <a:srgbClr val="000000"/>
                    </a:solidFill>
                    <a:latin typeface="Arial" pitchFamily="34" charset="0"/>
                    <a:ea typeface="Arial Unicode MS" pitchFamily="34" charset="-128"/>
                    <a:cs typeface="Arial" pitchFamily="34" charset="0"/>
                  </a:rPr>
                  <a:t>Jacobian</a:t>
                </a:r>
                <a:r>
                  <a:rPr lang="en-GB" sz="1600" dirty="0">
                    <a:solidFill>
                      <a:srgbClr val="000000"/>
                    </a:solidFill>
                    <a:latin typeface="Arial" pitchFamily="34" charset="0"/>
                    <a:ea typeface="Arial Unicode MS" pitchFamily="34" charset="-128"/>
                    <a:cs typeface="Arial" pitchFamily="34" charset="0"/>
                  </a:rPr>
                  <a:t> matrix at the steady state. </a:t>
                </a:r>
              </a:p>
            </p:txBody>
          </p:sp>
        </mc:Choice>
        <mc:Fallback>
          <p:sp>
            <p:nvSpPr>
              <p:cNvPr id="5" name="Rectangle 3"/>
              <p:cNvSpPr>
                <a:spLocks noRot="1" noChangeAspect="1" noMove="1" noResize="1" noEditPoints="1" noAdjustHandles="1" noChangeArrowheads="1" noChangeShapeType="1" noTextEdit="1"/>
              </p:cNvSpPr>
              <p:nvPr/>
            </p:nvSpPr>
            <p:spPr bwMode="auto">
              <a:xfrm>
                <a:off x="548217" y="5126912"/>
                <a:ext cx="8429092" cy="1426288"/>
              </a:xfrm>
              <a:prstGeom prst="rect">
                <a:avLst/>
              </a:prstGeom>
              <a:blipFill>
                <a:blip r:embed="rId2"/>
                <a:stretch>
                  <a:fillRect l="-451" t="-885" r="-301" b="-885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Oval 6"/>
          <p:cNvSpPr/>
          <p:nvPr/>
        </p:nvSpPr>
        <p:spPr>
          <a:xfrm>
            <a:off x="2743129" y="1670603"/>
            <a:ext cx="740776" cy="7133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Curved Connector 7"/>
          <p:cNvCxnSpPr>
            <a:stCxn id="7" idx="6"/>
            <a:endCxn id="7" idx="0"/>
          </p:cNvCxnSpPr>
          <p:nvPr/>
        </p:nvCxnSpPr>
        <p:spPr>
          <a:xfrm flipH="1" flipV="1">
            <a:off x="3113517" y="1670603"/>
            <a:ext cx="370388" cy="356692"/>
          </a:xfrm>
          <a:prstGeom prst="curvedConnector4">
            <a:avLst>
              <a:gd name="adj1" fmla="val -61719"/>
              <a:gd name="adj2" fmla="val 16408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585462" y="1301271"/>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10" name="TextBox 9"/>
          <p:cNvSpPr txBox="1"/>
          <p:nvPr/>
        </p:nvSpPr>
        <p:spPr>
          <a:xfrm>
            <a:off x="2974695" y="1804941"/>
            <a:ext cx="381891" cy="369332"/>
          </a:xfrm>
          <a:prstGeom prst="rect">
            <a:avLst/>
          </a:prstGeom>
          <a:noFill/>
        </p:spPr>
        <p:txBody>
          <a:bodyPr wrap="square" rtlCol="0">
            <a:spAutoFit/>
          </a:bodyPr>
          <a:lstStyle/>
          <a:p>
            <a:r>
              <a:rPr lang="en-GB" dirty="0"/>
              <a:t>f</a:t>
            </a:r>
            <a:r>
              <a:rPr lang="en-GB" baseline="-25000" dirty="0"/>
              <a:t>2</a:t>
            </a:r>
            <a:endParaRPr lang="en-GB" dirty="0"/>
          </a:p>
        </p:txBody>
      </p:sp>
      <p:sp>
        <p:nvSpPr>
          <p:cNvPr id="11" name="Oval 10"/>
          <p:cNvSpPr/>
          <p:nvPr/>
        </p:nvSpPr>
        <p:spPr>
          <a:xfrm>
            <a:off x="1529679" y="1672528"/>
            <a:ext cx="740776" cy="7133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2" name="Curved Connector 11"/>
          <p:cNvCxnSpPr>
            <a:stCxn id="11" idx="2"/>
            <a:endCxn id="11" idx="0"/>
          </p:cNvCxnSpPr>
          <p:nvPr/>
        </p:nvCxnSpPr>
        <p:spPr>
          <a:xfrm rot="10800000" flipH="1">
            <a:off x="1529679" y="1672528"/>
            <a:ext cx="370388" cy="356692"/>
          </a:xfrm>
          <a:prstGeom prst="curvedConnector4">
            <a:avLst>
              <a:gd name="adj1" fmla="val -61719"/>
              <a:gd name="adj2" fmla="val 16408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91521" y="1301271"/>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4" name="TextBox 13"/>
          <p:cNvSpPr txBox="1"/>
          <p:nvPr/>
        </p:nvSpPr>
        <p:spPr>
          <a:xfrm>
            <a:off x="1761245" y="1806866"/>
            <a:ext cx="381891" cy="369332"/>
          </a:xfrm>
          <a:prstGeom prst="rect">
            <a:avLst/>
          </a:prstGeom>
          <a:noFill/>
        </p:spPr>
        <p:txBody>
          <a:bodyPr wrap="square" rtlCol="0">
            <a:spAutoFit/>
          </a:bodyPr>
          <a:lstStyle/>
          <a:p>
            <a:r>
              <a:rPr lang="en-GB" dirty="0"/>
              <a:t>f</a:t>
            </a:r>
            <a:r>
              <a:rPr lang="en-GB" baseline="-25000" dirty="0"/>
              <a:t>1</a:t>
            </a:r>
            <a:endParaRPr lang="en-GB" dirty="0"/>
          </a:p>
        </p:txBody>
      </p:sp>
      <p:cxnSp>
        <p:nvCxnSpPr>
          <p:cNvPr id="16" name="Curved Connector 15"/>
          <p:cNvCxnSpPr>
            <a:stCxn id="11" idx="7"/>
            <a:endCxn id="7" idx="1"/>
          </p:cNvCxnSpPr>
          <p:nvPr/>
        </p:nvCxnSpPr>
        <p:spPr>
          <a:xfrm rot="5400000" flipH="1" flipV="1">
            <a:off x="2505830" y="1431218"/>
            <a:ext cx="1925" cy="689642"/>
          </a:xfrm>
          <a:prstGeom prst="curvedConnector3">
            <a:avLst>
              <a:gd name="adj1" fmla="val 8383169"/>
            </a:avLst>
          </a:prstGeom>
          <a:ln w="44450">
            <a:tailEnd type="triangle" w="lg" len="lg"/>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7" idx="3"/>
            <a:endCxn id="11" idx="5"/>
          </p:cNvCxnSpPr>
          <p:nvPr/>
        </p:nvCxnSpPr>
        <p:spPr>
          <a:xfrm rot="5400000">
            <a:off x="2505830" y="1935655"/>
            <a:ext cx="1925" cy="689642"/>
          </a:xfrm>
          <a:prstGeom prst="curvedConnector3">
            <a:avLst>
              <a:gd name="adj1" fmla="val 9585870"/>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73280" y="1264558"/>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25" name="TextBox 24"/>
          <p:cNvSpPr txBox="1"/>
          <p:nvPr/>
        </p:nvSpPr>
        <p:spPr>
          <a:xfrm>
            <a:off x="2270455" y="2420637"/>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26" name="TextBox 25"/>
          <p:cNvSpPr txBox="1"/>
          <p:nvPr/>
        </p:nvSpPr>
        <p:spPr>
          <a:xfrm>
            <a:off x="1410851" y="4358843"/>
            <a:ext cx="651617" cy="369332"/>
          </a:xfrm>
          <a:prstGeom prst="rect">
            <a:avLst/>
          </a:prstGeom>
          <a:noFill/>
        </p:spPr>
        <p:txBody>
          <a:bodyPr wrap="square" rtlCol="0">
            <a:spAutoFit/>
          </a:bodyPr>
          <a:lstStyle/>
          <a:p>
            <a:r>
              <a:rPr lang="en-GB" dirty="0">
                <a:latin typeface="Arial" pitchFamily="34" charset="0"/>
                <a:cs typeface="Arial" pitchFamily="34" charset="0"/>
              </a:rPr>
              <a:t> = </a:t>
            </a:r>
            <a:endParaRPr lang="en-GB" dirty="0"/>
          </a:p>
        </p:txBody>
      </p:sp>
      <p:sp>
        <p:nvSpPr>
          <p:cNvPr id="27" name="TextBox 26"/>
          <p:cNvSpPr txBox="1"/>
          <p:nvPr/>
        </p:nvSpPr>
        <p:spPr>
          <a:xfrm>
            <a:off x="1946720" y="4138538"/>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28" name="TextBox 27"/>
          <p:cNvSpPr txBox="1"/>
          <p:nvPr/>
        </p:nvSpPr>
        <p:spPr>
          <a:xfrm>
            <a:off x="2526389" y="4138538"/>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29" name="TextBox 28"/>
          <p:cNvSpPr txBox="1"/>
          <p:nvPr/>
        </p:nvSpPr>
        <p:spPr>
          <a:xfrm>
            <a:off x="2516569" y="4583668"/>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30" name="TextBox 29"/>
          <p:cNvSpPr txBox="1"/>
          <p:nvPr/>
        </p:nvSpPr>
        <p:spPr>
          <a:xfrm>
            <a:off x="1941580" y="4576452"/>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31" name="Left Bracket 30"/>
          <p:cNvSpPr/>
          <p:nvPr/>
        </p:nvSpPr>
        <p:spPr>
          <a:xfrm>
            <a:off x="1900422" y="4218731"/>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Right Bracket 31"/>
          <p:cNvSpPr/>
          <p:nvPr/>
        </p:nvSpPr>
        <p:spPr>
          <a:xfrm>
            <a:off x="3096238" y="4218731"/>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TextBox 32"/>
          <p:cNvSpPr txBox="1"/>
          <p:nvPr/>
        </p:nvSpPr>
        <p:spPr>
          <a:xfrm>
            <a:off x="1008215" y="4196413"/>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34" name="TextBox 33"/>
          <p:cNvSpPr txBox="1"/>
          <p:nvPr/>
        </p:nvSpPr>
        <p:spPr>
          <a:xfrm>
            <a:off x="1008216" y="4567671"/>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35" name="TextBox 34"/>
          <p:cNvSpPr txBox="1"/>
          <p:nvPr/>
        </p:nvSpPr>
        <p:spPr>
          <a:xfrm>
            <a:off x="3244115" y="4163613"/>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36" name="TextBox 35"/>
          <p:cNvSpPr txBox="1"/>
          <p:nvPr/>
        </p:nvSpPr>
        <p:spPr>
          <a:xfrm>
            <a:off x="3244116" y="4534871"/>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39" name="Left Bracket 38"/>
          <p:cNvSpPr/>
          <p:nvPr/>
        </p:nvSpPr>
        <p:spPr>
          <a:xfrm>
            <a:off x="1003385" y="4196413"/>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0" name="Right Bracket 39"/>
          <p:cNvSpPr/>
          <p:nvPr/>
        </p:nvSpPr>
        <p:spPr>
          <a:xfrm>
            <a:off x="1293140" y="4215867"/>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1" name="Right Bracket 40"/>
          <p:cNvSpPr/>
          <p:nvPr/>
        </p:nvSpPr>
        <p:spPr>
          <a:xfrm>
            <a:off x="3525045" y="4223503"/>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2" name="Left Bracket 41"/>
          <p:cNvSpPr/>
          <p:nvPr/>
        </p:nvSpPr>
        <p:spPr>
          <a:xfrm>
            <a:off x="3244116" y="4215867"/>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3" name="TextBox 42"/>
          <p:cNvSpPr txBox="1"/>
          <p:nvPr/>
        </p:nvSpPr>
        <p:spPr>
          <a:xfrm>
            <a:off x="3574483" y="4290489"/>
            <a:ext cx="590309" cy="461665"/>
          </a:xfrm>
          <a:prstGeom prst="rect">
            <a:avLst/>
          </a:prstGeom>
          <a:noFill/>
        </p:spPr>
        <p:txBody>
          <a:bodyPr wrap="square" rtlCol="0">
            <a:spAutoFit/>
          </a:bodyPr>
          <a:lstStyle/>
          <a:p>
            <a:r>
              <a:rPr lang="en-GB" sz="2400" dirty="0">
                <a:solidFill>
                  <a:srgbClr val="000000"/>
                </a:solidFill>
                <a:latin typeface="Symbol" pitchFamily="18" charset="2"/>
                <a:ea typeface="Arial Unicode MS" pitchFamily="34" charset="-128"/>
                <a:cs typeface="Arial" pitchFamily="34" charset="0"/>
              </a:rPr>
              <a:t>+</a:t>
            </a:r>
            <a:endParaRPr lang="en-GB" sz="2400" dirty="0"/>
          </a:p>
        </p:txBody>
      </p:sp>
      <p:sp>
        <p:nvSpPr>
          <p:cNvPr id="44" name="TextBox 43"/>
          <p:cNvSpPr txBox="1"/>
          <p:nvPr/>
        </p:nvSpPr>
        <p:spPr>
          <a:xfrm>
            <a:off x="3940540" y="4165538"/>
            <a:ext cx="569849" cy="369332"/>
          </a:xfrm>
          <a:prstGeom prst="rect">
            <a:avLst/>
          </a:prstGeom>
          <a:noFill/>
        </p:spPr>
        <p:txBody>
          <a:bodyPr wrap="square" rtlCol="0">
            <a:spAutoFit/>
          </a:bodyPr>
          <a:lstStyle/>
          <a:p>
            <a:r>
              <a:rPr lang="en-GB" dirty="0"/>
              <a:t>b</a:t>
            </a:r>
            <a:r>
              <a:rPr lang="en-GB" baseline="-25000" dirty="0"/>
              <a:t>1</a:t>
            </a:r>
            <a:endParaRPr lang="en-GB" dirty="0"/>
          </a:p>
        </p:txBody>
      </p:sp>
      <p:sp>
        <p:nvSpPr>
          <p:cNvPr id="45" name="TextBox 44"/>
          <p:cNvSpPr txBox="1"/>
          <p:nvPr/>
        </p:nvSpPr>
        <p:spPr>
          <a:xfrm>
            <a:off x="3940541" y="4536796"/>
            <a:ext cx="569849" cy="369332"/>
          </a:xfrm>
          <a:prstGeom prst="rect">
            <a:avLst/>
          </a:prstGeom>
          <a:noFill/>
        </p:spPr>
        <p:txBody>
          <a:bodyPr wrap="square" rtlCol="0">
            <a:spAutoFit/>
          </a:bodyPr>
          <a:lstStyle/>
          <a:p>
            <a:r>
              <a:rPr lang="en-GB" dirty="0"/>
              <a:t>b</a:t>
            </a:r>
            <a:r>
              <a:rPr lang="en-GB" baseline="-25000" dirty="0"/>
              <a:t>2</a:t>
            </a:r>
            <a:endParaRPr lang="en-GB" dirty="0"/>
          </a:p>
        </p:txBody>
      </p:sp>
      <p:sp>
        <p:nvSpPr>
          <p:cNvPr id="46" name="Right Bracket 45"/>
          <p:cNvSpPr/>
          <p:nvPr/>
        </p:nvSpPr>
        <p:spPr>
          <a:xfrm>
            <a:off x="4244620" y="4225428"/>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Left Bracket 46"/>
          <p:cNvSpPr/>
          <p:nvPr/>
        </p:nvSpPr>
        <p:spPr>
          <a:xfrm>
            <a:off x="3940541" y="4217792"/>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 name="TextBox 2"/>
              <p:cNvSpPr txBox="1"/>
              <p:nvPr/>
            </p:nvSpPr>
            <p:spPr>
              <a:xfrm>
                <a:off x="609600" y="4224096"/>
                <a:ext cx="393539"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a:rPr>
                            <m:t>𝑑</m:t>
                          </m:r>
                        </m:num>
                        <m:den>
                          <m:r>
                            <a:rPr lang="en-GB" b="0" i="1" smtClean="0">
                              <a:latin typeface="Cambria Math"/>
                            </a:rPr>
                            <m:t>𝑑𝑡</m:t>
                          </m:r>
                        </m:den>
                      </m:f>
                    </m:oMath>
                  </m:oMathPara>
                </a14:m>
                <a:endParaRPr lang="en-GB" dirty="0"/>
              </a:p>
            </p:txBody>
          </p:sp>
        </mc:Choice>
        <mc:Fallback>
          <p:sp>
            <p:nvSpPr>
              <p:cNvPr id="3" name="TextBox 2"/>
              <p:cNvSpPr txBox="1">
                <a:spLocks noRot="1" noChangeAspect="1" noMove="1" noResize="1" noEditPoints="1" noAdjustHandles="1" noChangeArrowheads="1" noChangeShapeType="1" noTextEdit="1"/>
              </p:cNvSpPr>
              <p:nvPr/>
            </p:nvSpPr>
            <p:spPr>
              <a:xfrm>
                <a:off x="609600" y="4224096"/>
                <a:ext cx="393539" cy="618246"/>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5093317" y="4085826"/>
                <a:ext cx="3593483" cy="10195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a:rPr>
                        <m:t>𝐽</m:t>
                      </m:r>
                      <m:r>
                        <a:rPr lang="en-GB" sz="1400" b="0" i="1" smtClean="0">
                          <a:latin typeface="Cambria Math"/>
                        </a:rPr>
                        <m:t>=</m:t>
                      </m:r>
                      <m:d>
                        <m:dPr>
                          <m:begChr m:val="["/>
                          <m:endChr m:val="]"/>
                          <m:ctrlPr>
                            <a:rPr lang="en-GB" sz="1400" b="0" i="1" smtClean="0">
                              <a:latin typeface="Cambria Math" panose="02040503050406030204" pitchFamily="18" charset="0"/>
                            </a:rPr>
                          </m:ctrlPr>
                        </m:dPr>
                        <m:e>
                          <m:m>
                            <m:mPr>
                              <m:mcs>
                                <m:mc>
                                  <m:mcPr>
                                    <m:count m:val="2"/>
                                    <m:mcJc m:val="center"/>
                                  </m:mcPr>
                                </m:mc>
                              </m:mcs>
                              <m:ctrlPr>
                                <a:rPr lang="en-GB" sz="1400" b="0" i="1" smtClean="0">
                                  <a:latin typeface="Cambria Math" panose="02040503050406030204" pitchFamily="18" charset="0"/>
                                </a:rPr>
                              </m:ctrlPr>
                            </m:mPr>
                            <m:mr>
                              <m:e>
                                <m:f>
                                  <m:fPr>
                                    <m:ctrlPr>
                                      <a:rPr lang="en-GB" sz="1400" b="0" i="1" smtClean="0">
                                        <a:latin typeface="Cambria Math" panose="02040503050406030204" pitchFamily="18" charset="0"/>
                                      </a:rPr>
                                    </m:ctrlPr>
                                  </m:fPr>
                                  <m:num>
                                    <m:r>
                                      <m:rPr>
                                        <m:brk m:alnAt="7"/>
                                      </m:rPr>
                                      <a:rPr lang="en-GB" sz="1400" b="0" i="1" smtClean="0">
                                        <a:latin typeface="Cambria Math"/>
                                      </a:rPr>
                                      <m:t>𝜕</m:t>
                                    </m:r>
                                    <m:r>
                                      <a:rPr lang="en-GB" sz="1400" b="0" i="1" smtClean="0">
                                        <a:latin typeface="Cambria Math"/>
                                      </a:rPr>
                                      <m:t>(</m:t>
                                    </m:r>
                                    <m:sSub>
                                      <m:sSubPr>
                                        <m:ctrlPr>
                                          <a:rPr lang="en-GB" sz="1400" b="0" i="1" smtClean="0">
                                            <a:latin typeface="Cambria Math" panose="02040503050406030204" pitchFamily="18" charset="0"/>
                                          </a:rPr>
                                        </m:ctrlPr>
                                      </m:sSubPr>
                                      <m:e>
                                        <m:r>
                                          <a:rPr lang="en-GB" sz="1400" b="0" i="1" smtClean="0">
                                            <a:latin typeface="Cambria Math"/>
                                          </a:rPr>
                                          <m:t>𝑊</m:t>
                                        </m:r>
                                      </m:e>
                                      <m:sub>
                                        <m:r>
                                          <a:rPr lang="en-GB" sz="1400" b="0" i="1" smtClean="0">
                                            <a:latin typeface="Cambria Math"/>
                                          </a:rPr>
                                          <m:t>11</m:t>
                                        </m:r>
                                      </m:sub>
                                    </m:sSub>
                                    <m:sSub>
                                      <m:sSubPr>
                                        <m:ctrlPr>
                                          <a:rPr lang="en-GB" sz="1400" b="0" i="1" smtClean="0">
                                            <a:latin typeface="Cambria Math" panose="02040503050406030204" pitchFamily="18" charset="0"/>
                                          </a:rPr>
                                        </m:ctrlPr>
                                      </m:sSubPr>
                                      <m:e>
                                        <m:r>
                                          <a:rPr lang="en-GB" sz="1400" b="0" i="1" smtClean="0">
                                            <a:latin typeface="Cambria Math"/>
                                          </a:rPr>
                                          <m:t>𝑓</m:t>
                                        </m:r>
                                      </m:e>
                                      <m:sub>
                                        <m:r>
                                          <a:rPr lang="en-GB" sz="1400" b="0" i="1" smtClean="0">
                                            <a:latin typeface="Cambria Math"/>
                                          </a:rPr>
                                          <m:t>1</m:t>
                                        </m:r>
                                      </m:sub>
                                    </m:sSub>
                                    <m:r>
                                      <m:rPr>
                                        <m:brk m:alnAt="7"/>
                                      </m:rPr>
                                      <a:rPr lang="en-GB" sz="1400" b="0" i="1" smtClean="0">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i="1">
                                            <a:latin typeface="Cambria Math"/>
                                          </a:rPr>
                                          <m:t>1</m:t>
                                        </m:r>
                                        <m:r>
                                          <a:rPr lang="en-GB" sz="1400" b="0" i="1" smtClean="0">
                                            <a:latin typeface="Cambria Math"/>
                                          </a:rPr>
                                          <m:t>2</m:t>
                                        </m:r>
                                      </m:sub>
                                    </m:sSub>
                                    <m:sSub>
                                      <m:sSubPr>
                                        <m:ctrlPr>
                                          <a:rPr lang="en-GB" sz="1400" i="1">
                                            <a:latin typeface="Cambria Math" panose="02040503050406030204" pitchFamily="18" charset="0"/>
                                          </a:rPr>
                                        </m:ctrlPr>
                                      </m:sSubPr>
                                      <m:e>
                                        <m:r>
                                          <a:rPr lang="en-GB" sz="1400" i="1">
                                            <a:latin typeface="Cambria Math"/>
                                          </a:rPr>
                                          <m:t>𝑓</m:t>
                                        </m:r>
                                      </m:e>
                                      <m:sub>
                                        <m:r>
                                          <a:rPr lang="en-GB" sz="1400" b="0" i="1" smtClean="0">
                                            <a:latin typeface="Cambria Math"/>
                                          </a:rPr>
                                          <m:t>2</m:t>
                                        </m:r>
                                      </m:sub>
                                    </m:sSub>
                                    <m:r>
                                      <m:rPr>
                                        <m:brk m:alnAt="7"/>
                                      </m:rPr>
                                      <a:rPr lang="en-GB" sz="1400" b="0" i="1" smtClean="0">
                                        <a:latin typeface="Cambria Math"/>
                                      </a:rPr>
                                      <m:t>)</m:t>
                                    </m:r>
                                  </m:num>
                                  <m:den>
                                    <m:r>
                                      <m:rPr>
                                        <m:brk m:alnAt="7"/>
                                      </m:rPr>
                                      <a:rPr lang="en-GB" sz="1400" b="0" i="1" smtClean="0">
                                        <a:latin typeface="Cambria Math"/>
                                      </a:rPr>
                                      <m:t>𝜕</m:t>
                                    </m:r>
                                    <m:sSub>
                                      <m:sSubPr>
                                        <m:ctrlPr>
                                          <a:rPr lang="en-GB" sz="1400" b="0" i="1" smtClean="0">
                                            <a:latin typeface="Cambria Math" panose="02040503050406030204" pitchFamily="18" charset="0"/>
                                          </a:rPr>
                                        </m:ctrlPr>
                                      </m:sSubPr>
                                      <m:e>
                                        <m:r>
                                          <a:rPr lang="en-GB" sz="1400" b="0" i="1" smtClean="0">
                                            <a:latin typeface="Cambria Math"/>
                                          </a:rPr>
                                          <m:t>𝑓</m:t>
                                        </m:r>
                                      </m:e>
                                      <m:sub>
                                        <m:r>
                                          <a:rPr lang="en-GB" sz="1400" b="0" i="1" smtClean="0">
                                            <a:latin typeface="Cambria Math"/>
                                          </a:rPr>
                                          <m:t>1</m:t>
                                        </m:r>
                                      </m:sub>
                                    </m:sSub>
                                  </m:den>
                                </m:f>
                              </m:e>
                              <m:e>
                                <m:f>
                                  <m:fPr>
                                    <m:ctrlPr>
                                      <a:rPr lang="en-GB" sz="1400" i="1">
                                        <a:latin typeface="Cambria Math" panose="02040503050406030204" pitchFamily="18" charset="0"/>
                                      </a:rPr>
                                    </m:ctrlPr>
                                  </m:fPr>
                                  <m:num>
                                    <m:r>
                                      <m:rPr>
                                        <m:brk m:alnAt="7"/>
                                      </m:rPr>
                                      <a:rPr lang="en-GB" sz="1400" i="1">
                                        <a:latin typeface="Cambria Math"/>
                                      </a:rPr>
                                      <m:t>𝜕</m:t>
                                    </m:r>
                                    <m: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i="1">
                                            <a:latin typeface="Cambria Math"/>
                                          </a:rPr>
                                          <m:t>11</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1</m:t>
                                        </m:r>
                                      </m:sub>
                                    </m:sSub>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i="1">
                                            <a:latin typeface="Cambria Math"/>
                                          </a:rPr>
                                          <m:t>12</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2</m:t>
                                        </m:r>
                                      </m:sub>
                                    </m:sSub>
                                    <m:r>
                                      <m:rPr>
                                        <m:brk m:alnAt="7"/>
                                      </m:rPr>
                                      <a:rPr lang="en-GB" sz="1400" i="1">
                                        <a:latin typeface="Cambria Math"/>
                                      </a:rPr>
                                      <m:t>)</m:t>
                                    </m:r>
                                  </m:num>
                                  <m:den>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𝑓</m:t>
                                        </m:r>
                                      </m:e>
                                      <m:sub>
                                        <m:r>
                                          <a:rPr lang="en-GB" sz="1400" b="0" i="1" smtClean="0">
                                            <a:latin typeface="Cambria Math"/>
                                          </a:rPr>
                                          <m:t>2</m:t>
                                        </m:r>
                                      </m:sub>
                                    </m:sSub>
                                  </m:den>
                                </m:f>
                              </m:e>
                            </m:mr>
                            <m:mr>
                              <m:e>
                                <m:f>
                                  <m:fPr>
                                    <m:ctrlPr>
                                      <a:rPr lang="en-GB" sz="1400" i="1">
                                        <a:latin typeface="Cambria Math" panose="02040503050406030204" pitchFamily="18" charset="0"/>
                                      </a:rPr>
                                    </m:ctrlPr>
                                  </m:fPr>
                                  <m:num>
                                    <m:r>
                                      <m:rPr>
                                        <m:brk m:alnAt="7"/>
                                      </m:rPr>
                                      <a:rPr lang="en-GB" sz="1400" i="1">
                                        <a:latin typeface="Cambria Math"/>
                                      </a:rPr>
                                      <m:t>𝜕</m:t>
                                    </m:r>
                                    <m: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b="0" i="1" smtClean="0">
                                            <a:latin typeface="Cambria Math"/>
                                          </a:rPr>
                                          <m:t>2</m:t>
                                        </m:r>
                                        <m:r>
                                          <a:rPr lang="en-GB" sz="1400" i="1">
                                            <a:latin typeface="Cambria Math"/>
                                          </a:rPr>
                                          <m:t>1</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1</m:t>
                                        </m:r>
                                      </m:sub>
                                    </m:sSub>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b="0" i="1" smtClean="0">
                                            <a:latin typeface="Cambria Math"/>
                                          </a:rPr>
                                          <m:t>2</m:t>
                                        </m:r>
                                        <m:r>
                                          <a:rPr lang="en-GB" sz="1400" i="1">
                                            <a:latin typeface="Cambria Math"/>
                                          </a:rPr>
                                          <m:t>2</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2</m:t>
                                        </m:r>
                                      </m:sub>
                                    </m:sSub>
                                    <m:r>
                                      <m:rPr>
                                        <m:brk m:alnAt="7"/>
                                      </m:rPr>
                                      <a:rPr lang="en-GB" sz="1400" i="1">
                                        <a:latin typeface="Cambria Math"/>
                                      </a:rPr>
                                      <m:t>)</m:t>
                                    </m:r>
                                  </m:num>
                                  <m:den>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1</m:t>
                                        </m:r>
                                      </m:sub>
                                    </m:sSub>
                                  </m:den>
                                </m:f>
                              </m:e>
                              <m:e>
                                <m:f>
                                  <m:fPr>
                                    <m:ctrlPr>
                                      <a:rPr lang="en-GB" sz="1400" i="1">
                                        <a:latin typeface="Cambria Math" panose="02040503050406030204" pitchFamily="18" charset="0"/>
                                      </a:rPr>
                                    </m:ctrlPr>
                                  </m:fPr>
                                  <m:num>
                                    <m:r>
                                      <m:rPr>
                                        <m:brk m:alnAt="7"/>
                                      </m:rPr>
                                      <a:rPr lang="en-GB" sz="1400" i="1">
                                        <a:latin typeface="Cambria Math"/>
                                      </a:rPr>
                                      <m:t>𝜕</m:t>
                                    </m:r>
                                    <m: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b="0" i="1" smtClean="0">
                                            <a:latin typeface="Cambria Math"/>
                                          </a:rPr>
                                          <m:t>2</m:t>
                                        </m:r>
                                        <m:r>
                                          <a:rPr lang="en-GB" sz="1400" i="1">
                                            <a:latin typeface="Cambria Math"/>
                                          </a:rPr>
                                          <m:t>1</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1</m:t>
                                        </m:r>
                                      </m:sub>
                                    </m:sSub>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𝑊</m:t>
                                        </m:r>
                                      </m:e>
                                      <m:sub>
                                        <m:r>
                                          <a:rPr lang="en-GB" sz="1400" b="0" i="1" smtClean="0">
                                            <a:latin typeface="Cambria Math"/>
                                          </a:rPr>
                                          <m:t>2</m:t>
                                        </m:r>
                                        <m:r>
                                          <a:rPr lang="en-GB" sz="1400" i="1">
                                            <a:latin typeface="Cambria Math"/>
                                          </a:rPr>
                                          <m:t>2</m:t>
                                        </m:r>
                                      </m:sub>
                                    </m:sSub>
                                    <m:sSub>
                                      <m:sSubPr>
                                        <m:ctrlPr>
                                          <a:rPr lang="en-GB" sz="1400" i="1">
                                            <a:latin typeface="Cambria Math" panose="02040503050406030204" pitchFamily="18" charset="0"/>
                                          </a:rPr>
                                        </m:ctrlPr>
                                      </m:sSubPr>
                                      <m:e>
                                        <m:r>
                                          <a:rPr lang="en-GB" sz="1400" i="1">
                                            <a:latin typeface="Cambria Math"/>
                                          </a:rPr>
                                          <m:t>𝑓</m:t>
                                        </m:r>
                                      </m:e>
                                      <m:sub>
                                        <m:r>
                                          <a:rPr lang="en-GB" sz="1400" i="1">
                                            <a:latin typeface="Cambria Math"/>
                                          </a:rPr>
                                          <m:t>2</m:t>
                                        </m:r>
                                      </m:sub>
                                    </m:sSub>
                                    <m:r>
                                      <m:rPr>
                                        <m:brk m:alnAt="7"/>
                                      </m:rPr>
                                      <a:rPr lang="en-GB" sz="1400" i="1">
                                        <a:latin typeface="Cambria Math"/>
                                      </a:rPr>
                                      <m:t>)</m:t>
                                    </m:r>
                                  </m:num>
                                  <m:den>
                                    <m:r>
                                      <m:rPr>
                                        <m:brk m:alnAt="7"/>
                                      </m:rPr>
                                      <a:rPr lang="en-GB" sz="1400" i="1">
                                        <a:latin typeface="Cambria Math"/>
                                      </a:rPr>
                                      <m:t>𝜕</m:t>
                                    </m:r>
                                    <m:sSub>
                                      <m:sSubPr>
                                        <m:ctrlPr>
                                          <a:rPr lang="en-GB" sz="1400" i="1">
                                            <a:latin typeface="Cambria Math" panose="02040503050406030204" pitchFamily="18" charset="0"/>
                                          </a:rPr>
                                        </m:ctrlPr>
                                      </m:sSubPr>
                                      <m:e>
                                        <m:r>
                                          <a:rPr lang="en-GB" sz="1400" i="1">
                                            <a:latin typeface="Cambria Math"/>
                                          </a:rPr>
                                          <m:t>𝑓</m:t>
                                        </m:r>
                                      </m:e>
                                      <m:sub>
                                        <m:r>
                                          <a:rPr lang="en-GB" sz="1400" b="0" i="1" smtClean="0">
                                            <a:latin typeface="Cambria Math"/>
                                          </a:rPr>
                                          <m:t>2</m:t>
                                        </m:r>
                                      </m:sub>
                                    </m:sSub>
                                  </m:den>
                                </m:f>
                              </m:e>
                            </m:mr>
                          </m:m>
                        </m:e>
                      </m:d>
                    </m:oMath>
                  </m:oMathPara>
                </a14:m>
                <a:endParaRPr lang="en-GB" sz="1400" dirty="0"/>
              </a:p>
            </p:txBody>
          </p:sp>
        </mc:Choice>
        <mc:Fallback>
          <p:sp>
            <p:nvSpPr>
              <p:cNvPr id="4" name="TextBox 3"/>
              <p:cNvSpPr txBox="1">
                <a:spLocks noRot="1" noChangeAspect="1" noMove="1" noResize="1" noEditPoints="1" noAdjustHandles="1" noChangeArrowheads="1" noChangeShapeType="1" noTextEdit="1"/>
              </p:cNvSpPr>
              <p:nvPr/>
            </p:nvSpPr>
            <p:spPr>
              <a:xfrm>
                <a:off x="5093317" y="4085826"/>
                <a:ext cx="3593483" cy="1019574"/>
              </a:xfrm>
              <a:prstGeom prst="rect">
                <a:avLst/>
              </a:prstGeom>
              <a:blipFill>
                <a:blip r:embed="rId4"/>
                <a:stretch>
                  <a:fillRect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648200" y="3122113"/>
                <a:ext cx="3593829" cy="369332"/>
              </a:xfrm>
              <a:prstGeom prst="rect">
                <a:avLst/>
              </a:prstGeom>
              <a:noFill/>
            </p:spPr>
            <p:txBody>
              <a:bodyPr wrap="square" rtlCol="0">
                <a:spAutoFit/>
              </a:bodyPr>
              <a:lstStyle/>
              <a:p>
                <a:r>
                  <a:rPr lang="en-GB" dirty="0"/>
                  <a:t>evaluated at steady state </a:t>
                </a:r>
                <a14:m>
                  <m:oMath xmlns:m="http://schemas.openxmlformats.org/officeDocument/2006/math">
                    <m:d>
                      <m:dPr>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sSub>
                              <m:sSubPr>
                                <m:ctrlPr>
                                  <a:rPr lang="en-GB" i="1" smtClean="0">
                                    <a:latin typeface="Cambria Math" panose="02040503050406030204" pitchFamily="18" charset="0"/>
                                  </a:rPr>
                                </m:ctrlPr>
                              </m:sSubPr>
                              <m:e>
                                <m:r>
                                  <a:rPr lang="en-GB" b="0" i="1" smtClean="0">
                                    <a:latin typeface="Cambria Math"/>
                                  </a:rPr>
                                  <m:t>𝑓</m:t>
                                </m:r>
                              </m:e>
                              <m:sub>
                                <m:r>
                                  <a:rPr lang="en-GB" b="0" i="1" smtClean="0">
                                    <a:latin typeface="Cambria Math"/>
                                  </a:rPr>
                                  <m:t>1</m:t>
                                </m:r>
                              </m:sub>
                            </m:sSub>
                          </m:e>
                          <m:sup>
                            <m:r>
                              <a:rPr lang="en-GB" b="0" i="1" smtClean="0">
                                <a:latin typeface="Cambria Math"/>
                              </a:rPr>
                              <m:t>∗</m:t>
                            </m:r>
                          </m:sup>
                        </m:sSup>
                        <m:r>
                          <a:rPr lang="en-GB" b="0" i="1" smtClean="0">
                            <a:latin typeface="Cambria Math"/>
                          </a:rPr>
                          <m:t>, </m:t>
                        </m:r>
                        <m:sSup>
                          <m:sSupPr>
                            <m:ctrlPr>
                              <a:rPr lang="en-GB" b="0" i="1" smtClean="0">
                                <a:latin typeface="Cambria Math" panose="02040503050406030204" pitchFamily="18" charset="0"/>
                              </a:rPr>
                            </m:ctrlPr>
                          </m:sSupPr>
                          <m:e>
                            <m:sSub>
                              <m:sSubPr>
                                <m:ctrlPr>
                                  <a:rPr lang="en-GB" b="0" i="1" smtClean="0">
                                    <a:latin typeface="Cambria Math" panose="02040503050406030204" pitchFamily="18" charset="0"/>
                                  </a:rPr>
                                </m:ctrlPr>
                              </m:sSubPr>
                              <m:e>
                                <m:r>
                                  <a:rPr lang="en-GB" b="0" i="1" smtClean="0">
                                    <a:latin typeface="Cambria Math"/>
                                  </a:rPr>
                                  <m:t>𝑓</m:t>
                                </m:r>
                              </m:e>
                              <m:sub>
                                <m:r>
                                  <a:rPr lang="en-GB" b="0" i="1" smtClean="0">
                                    <a:latin typeface="Cambria Math"/>
                                  </a:rPr>
                                  <m:t>2</m:t>
                                </m:r>
                              </m:sub>
                            </m:sSub>
                          </m:e>
                          <m:sup>
                            <m:r>
                              <a:rPr lang="en-GB" b="0" i="1" smtClean="0">
                                <a:latin typeface="Cambria Math"/>
                              </a:rPr>
                              <m:t>∗</m:t>
                            </m:r>
                          </m:sup>
                        </m:sSup>
                      </m:e>
                    </m:d>
                  </m:oMath>
                </a14:m>
                <a:endParaRPr lang="en-GB" dirty="0"/>
              </a:p>
            </p:txBody>
          </p:sp>
        </mc:Choice>
        <mc:Fallback>
          <p:sp>
            <p:nvSpPr>
              <p:cNvPr id="6" name="TextBox 5"/>
              <p:cNvSpPr txBox="1">
                <a:spLocks noRot="1" noChangeAspect="1" noMove="1" noResize="1" noEditPoints="1" noAdjustHandles="1" noChangeArrowheads="1" noChangeShapeType="1" noTextEdit="1"/>
              </p:cNvSpPr>
              <p:nvPr/>
            </p:nvSpPr>
            <p:spPr>
              <a:xfrm>
                <a:off x="4648200" y="3122113"/>
                <a:ext cx="3593829" cy="369332"/>
              </a:xfrm>
              <a:prstGeom prst="rect">
                <a:avLst/>
              </a:prstGeom>
              <a:blipFill>
                <a:blip r:embed="rId5"/>
                <a:stretch>
                  <a:fillRect l="-1767"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695049" y="1174256"/>
                <a:ext cx="2180725" cy="646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smtClean="0">
                              <a:solidFill>
                                <a:prstClr val="black"/>
                              </a:solidFill>
                              <a:latin typeface="Cambria Math" panose="02040503050406030204" pitchFamily="18" charset="0"/>
                            </a:rPr>
                          </m:ctrlPr>
                        </m:fPr>
                        <m:num>
                          <m:r>
                            <a:rPr lang="en-GB" i="1" smtClean="0">
                              <a:solidFill>
                                <a:prstClr val="black"/>
                              </a:solidFill>
                              <a:latin typeface="Cambria Math"/>
                            </a:rPr>
                            <m:t>𝑑</m:t>
                          </m:r>
                        </m:num>
                        <m:den>
                          <m:r>
                            <a:rPr lang="en-GB" i="1" smtClean="0">
                              <a:solidFill>
                                <a:prstClr val="black"/>
                              </a:solidFill>
                              <a:latin typeface="Cambria Math"/>
                            </a:rPr>
                            <m:t>𝑑</m:t>
                          </m:r>
                          <m:r>
                            <a:rPr lang="en-GB" b="0" i="1" smtClean="0">
                              <a:solidFill>
                                <a:prstClr val="black"/>
                              </a:solidFill>
                              <a:latin typeface="Cambria Math"/>
                            </a:rPr>
                            <m:t>𝑡</m:t>
                          </m:r>
                        </m:den>
                      </m:f>
                      <m:d>
                        <m:dPr>
                          <m:begChr m:val="["/>
                          <m:endChr m:val="]"/>
                          <m:ctrlPr>
                            <a:rPr lang="en-GB" i="1" smtClean="0">
                              <a:solidFill>
                                <a:prstClr val="black"/>
                              </a:solidFill>
                              <a:latin typeface="Cambria Math" panose="02040503050406030204" pitchFamily="18" charset="0"/>
                            </a:rPr>
                          </m:ctrlPr>
                        </m:dPr>
                        <m:e>
                          <m:m>
                            <m:mPr>
                              <m:mcs>
                                <m:mc>
                                  <m:mcPr>
                                    <m:count m:val="1"/>
                                    <m:mcJc m:val="center"/>
                                  </m:mcPr>
                                </m:mc>
                              </m:mcs>
                              <m:ctrlPr>
                                <a:rPr lang="en-GB" i="1" smtClean="0">
                                  <a:solidFill>
                                    <a:prstClr val="black"/>
                                  </a:solidFill>
                                  <a:latin typeface="Cambria Math" panose="02040503050406030204" pitchFamily="18" charset="0"/>
                                </a:rPr>
                              </m:ctrlPr>
                            </m:mP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e>
                            </m:m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e>
                            </m:mr>
                          </m:m>
                        </m:e>
                      </m:d>
                      <m:r>
                        <a:rPr lang="en-GB" b="0" i="1" smtClean="0">
                          <a:solidFill>
                            <a:prstClr val="black"/>
                          </a:solidFill>
                          <a:latin typeface="Cambria Math"/>
                        </a:rPr>
                        <m:t>=</m:t>
                      </m:r>
                      <m:d>
                        <m:dPr>
                          <m:begChr m:val="["/>
                          <m:endChr m:val="]"/>
                          <m:ctrlPr>
                            <a:rPr lang="en-GB" b="0" i="1" smtClean="0">
                              <a:solidFill>
                                <a:prstClr val="black"/>
                              </a:solidFill>
                              <a:latin typeface="Cambria Math" panose="02040503050406030204" pitchFamily="18" charset="0"/>
                            </a:rPr>
                          </m:ctrlPr>
                        </m:dPr>
                        <m:e>
                          <m:m>
                            <m:mPr>
                              <m:mcs>
                                <m:mc>
                                  <m:mcPr>
                                    <m:count m:val="1"/>
                                    <m:mcJc m:val="center"/>
                                  </m:mcPr>
                                </m:mc>
                              </m:mcs>
                              <m:ctrlPr>
                                <a:rPr lang="en-GB" b="0" i="1" smtClean="0">
                                  <a:solidFill>
                                    <a:prstClr val="black"/>
                                  </a:solidFill>
                                  <a:latin typeface="Cambria Math" panose="02040503050406030204" pitchFamily="18" charset="0"/>
                                </a:rPr>
                              </m:ctrlPr>
                            </m:mPr>
                            <m:mr>
                              <m:e>
                                <m:r>
                                  <m:rPr>
                                    <m:brk m:alnAt="7"/>
                                  </m:rPr>
                                  <a:rPr lang="en-GB" b="0" i="1" smtClean="0">
                                    <a:solidFill>
                                      <a:prstClr val="black"/>
                                    </a:solidFill>
                                    <a:latin typeface="Cambria Math"/>
                                  </a:rPr>
                                  <m:t>𝐹</m:t>
                                </m:r>
                                <m: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r>
                                  <m:rPr>
                                    <m:brk m:alnAt="7"/>
                                  </m:rP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r>
                                  <m:rPr>
                                    <m:brk m:alnAt="7"/>
                                  </m:rPr>
                                  <a:rPr lang="en-GB" b="0" i="1" smtClean="0">
                                    <a:solidFill>
                                      <a:prstClr val="black"/>
                                    </a:solidFill>
                                    <a:latin typeface="Cambria Math"/>
                                  </a:rPr>
                                  <m:t>)</m:t>
                                </m:r>
                              </m:e>
                            </m:mr>
                            <m:mr>
                              <m:e>
                                <m:r>
                                  <a:rPr lang="en-GB" b="0" i="1" smtClean="0">
                                    <a:solidFill>
                                      <a:prstClr val="black"/>
                                    </a:solidFill>
                                    <a:latin typeface="Cambria Math"/>
                                  </a:rPr>
                                  <m:t>𝐺</m:t>
                                </m:r>
                                <m: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r>
                                  <m:rPr>
                                    <m:brk m:alnAt="7"/>
                                  </m:rP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r>
                                  <a:rPr lang="en-GB" b="0" i="1" smtClean="0">
                                    <a:solidFill>
                                      <a:prstClr val="black"/>
                                    </a:solidFill>
                                    <a:latin typeface="Cambria Math"/>
                                  </a:rPr>
                                  <m:t>)</m:t>
                                </m:r>
                              </m:e>
                            </m:mr>
                          </m:m>
                        </m:e>
                      </m:d>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4695049" y="1174256"/>
                <a:ext cx="2180725" cy="646780"/>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4648200" y="1959535"/>
                <a:ext cx="3137334" cy="1012265"/>
              </a:xfrm>
              <a:prstGeom prst="rect">
                <a:avLst/>
              </a:prstGeom>
            </p:spPr>
            <p:txBody>
              <a:bodyPr wrap="none">
                <a:spAutoFit/>
              </a:bodyPr>
              <a:lstStyle/>
              <a:p>
                <a:r>
                  <a:rPr lang="en-GB" dirty="0"/>
                  <a:t>Jacobian matrix, </a:t>
                </a:r>
                <a14:m>
                  <m:oMath xmlns:m="http://schemas.openxmlformats.org/officeDocument/2006/math">
                    <m:r>
                      <a:rPr lang="en-GB" b="0" i="1" smtClean="0">
                        <a:latin typeface="Cambria Math"/>
                      </a:rPr>
                      <m:t>𝐽</m:t>
                    </m:r>
                    <m:r>
                      <a:rPr lang="en-GB" b="0" i="1" smtClean="0">
                        <a:latin typeface="Cambria Math"/>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f>
                                <m:fPr>
                                  <m:ctrlPr>
                                    <a:rPr lang="en-GB" b="0" i="1" smtClean="0">
                                      <a:latin typeface="Cambria Math" panose="02040503050406030204" pitchFamily="18" charset="0"/>
                                    </a:rPr>
                                  </m:ctrlPr>
                                </m:fPr>
                                <m:num>
                                  <m:r>
                                    <m:rPr>
                                      <m:brk m:alnAt="7"/>
                                    </m:rP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a:rPr>
                                        <m:t>𝐹</m:t>
                                      </m:r>
                                    </m:e>
                                    <m:sub>
                                      <m:r>
                                        <a:rPr lang="en-GB" b="0" i="1" smtClean="0">
                                          <a:latin typeface="Cambria Math"/>
                                        </a:rPr>
                                        <m:t>1</m:t>
                                      </m:r>
                                    </m:sub>
                                  </m:sSub>
                                </m:num>
                                <m:den>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a:rPr>
                                        <m:t>𝑓</m:t>
                                      </m:r>
                                    </m:e>
                                    <m:sub>
                                      <m:r>
                                        <a:rPr lang="en-GB" b="0" i="1" smtClean="0">
                                          <a:latin typeface="Cambria Math"/>
                                        </a:rPr>
                                        <m:t>1</m:t>
                                      </m:r>
                                    </m:sub>
                                  </m:sSub>
                                </m:den>
                              </m:f>
                            </m:e>
                            <m:e>
                              <m:f>
                                <m:fPr>
                                  <m:ctrlPr>
                                    <a:rPr lang="en-GB" i="1">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𝐹</m:t>
                                      </m:r>
                                    </m:e>
                                    <m:sub>
                                      <m:r>
                                        <a:rPr lang="en-GB" i="1">
                                          <a:latin typeface="Cambria Math"/>
                                        </a:rPr>
                                        <m:t>1</m:t>
                                      </m:r>
                                    </m:sub>
                                  </m:sSub>
                                </m:num>
                                <m:den>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𝑓</m:t>
                                      </m:r>
                                    </m:e>
                                    <m:sub>
                                      <m:r>
                                        <a:rPr lang="en-GB" b="0" i="1" smtClean="0">
                                          <a:latin typeface="Cambria Math"/>
                                        </a:rPr>
                                        <m:t>2</m:t>
                                      </m:r>
                                    </m:sub>
                                  </m:sSub>
                                </m:den>
                              </m:f>
                            </m:e>
                          </m:mr>
                          <m:mr>
                            <m:e>
                              <m:f>
                                <m:fPr>
                                  <m:ctrlPr>
                                    <a:rPr lang="en-GB" i="1">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𝐹</m:t>
                                      </m:r>
                                    </m:e>
                                    <m:sub>
                                      <m:r>
                                        <a:rPr lang="en-GB" b="0" i="1" smtClean="0">
                                          <a:latin typeface="Cambria Math"/>
                                        </a:rPr>
                                        <m:t>2</m:t>
                                      </m:r>
                                    </m:sub>
                                  </m:sSub>
                                </m:num>
                                <m:den>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𝑓</m:t>
                                      </m:r>
                                    </m:e>
                                    <m:sub>
                                      <m:r>
                                        <a:rPr lang="en-GB" i="1">
                                          <a:latin typeface="Cambria Math"/>
                                        </a:rPr>
                                        <m:t>1</m:t>
                                      </m:r>
                                    </m:sub>
                                  </m:sSub>
                                </m:den>
                              </m:f>
                            </m:e>
                            <m:e>
                              <m:f>
                                <m:fPr>
                                  <m:ctrlPr>
                                    <a:rPr lang="en-GB" i="1">
                                      <a:latin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𝐹</m:t>
                                      </m:r>
                                    </m:e>
                                    <m:sub>
                                      <m:r>
                                        <a:rPr lang="en-GB" b="0" i="1" smtClean="0">
                                          <a:latin typeface="Cambria Math"/>
                                        </a:rPr>
                                        <m:t>2</m:t>
                                      </m:r>
                                    </m:sub>
                                  </m:sSub>
                                </m:num>
                                <m:den>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i="1">
                                          <a:latin typeface="Cambria Math"/>
                                        </a:rPr>
                                        <m:t>𝑓</m:t>
                                      </m:r>
                                    </m:e>
                                    <m:sub>
                                      <m:r>
                                        <a:rPr lang="en-GB" i="1">
                                          <a:latin typeface="Cambria Math"/>
                                        </a:rPr>
                                        <m:t>2</m:t>
                                      </m:r>
                                    </m:sub>
                                  </m:sSub>
                                </m:den>
                              </m:f>
                            </m:e>
                          </m:mr>
                        </m:m>
                      </m:e>
                    </m:d>
                  </m:oMath>
                </a14:m>
                <a:endParaRPr lang="en-GB" dirty="0"/>
              </a:p>
            </p:txBody>
          </p:sp>
        </mc:Choice>
        <mc:Fallback>
          <p:sp>
            <p:nvSpPr>
              <p:cNvPr id="18" name="Rectangle 17"/>
              <p:cNvSpPr>
                <a:spLocks noRot="1" noChangeAspect="1" noMove="1" noResize="1" noEditPoints="1" noAdjustHandles="1" noChangeArrowheads="1" noChangeShapeType="1" noTextEdit="1"/>
              </p:cNvSpPr>
              <p:nvPr/>
            </p:nvSpPr>
            <p:spPr>
              <a:xfrm>
                <a:off x="4648200" y="1959535"/>
                <a:ext cx="3137334" cy="1012265"/>
              </a:xfrm>
              <a:prstGeom prst="rect">
                <a:avLst/>
              </a:prstGeom>
              <a:blipFill>
                <a:blip r:embed="rId7"/>
                <a:stretch>
                  <a:fillRect l="-2024" b="-123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CBB5EDF-DF3A-4F4F-BD57-680D8C52B7C2}"/>
              </a:ext>
            </a:extLst>
          </p:cNvPr>
          <p:cNvSpPr txBox="1"/>
          <p:nvPr/>
        </p:nvSpPr>
        <p:spPr>
          <a:xfrm>
            <a:off x="6982029" y="1174256"/>
            <a:ext cx="2089803" cy="646331"/>
          </a:xfrm>
          <a:prstGeom prst="rect">
            <a:avLst/>
          </a:prstGeom>
          <a:noFill/>
        </p:spPr>
        <p:txBody>
          <a:bodyPr wrap="none" rtlCol="0">
            <a:spAutoFit/>
          </a:bodyPr>
          <a:lstStyle/>
          <a:p>
            <a:r>
              <a:rPr lang="en-US" i="1" dirty="0">
                <a:solidFill>
                  <a:srgbClr val="0070C0"/>
                </a:solidFill>
              </a:rPr>
              <a:t>2 coupled equations</a:t>
            </a:r>
          </a:p>
          <a:p>
            <a:r>
              <a:rPr lang="en-US" i="1" dirty="0">
                <a:solidFill>
                  <a:srgbClr val="0070C0"/>
                </a:solidFill>
              </a:rPr>
              <a:t>in matrix form</a:t>
            </a:r>
          </a:p>
        </p:txBody>
      </p:sp>
      <p:sp>
        <p:nvSpPr>
          <p:cNvPr id="48" name="TextBox 47">
            <a:extLst>
              <a:ext uri="{FF2B5EF4-FFF2-40B4-BE49-F238E27FC236}">
                <a16:creationId xmlns:a16="http://schemas.microsoft.com/office/drawing/2014/main" id="{2DDA4E02-C4D0-0544-9A84-AC391929B4CD}"/>
              </a:ext>
            </a:extLst>
          </p:cNvPr>
          <p:cNvSpPr txBox="1"/>
          <p:nvPr/>
        </p:nvSpPr>
        <p:spPr>
          <a:xfrm>
            <a:off x="599017" y="3459832"/>
            <a:ext cx="3774285" cy="646331"/>
          </a:xfrm>
          <a:prstGeom prst="rect">
            <a:avLst/>
          </a:prstGeom>
          <a:noFill/>
        </p:spPr>
        <p:txBody>
          <a:bodyPr wrap="square" rtlCol="0">
            <a:spAutoFit/>
          </a:bodyPr>
          <a:lstStyle/>
          <a:p>
            <a:r>
              <a:rPr lang="en-US" i="1" dirty="0">
                <a:solidFill>
                  <a:srgbClr val="0070C0"/>
                </a:solidFill>
              </a:rPr>
              <a:t>For linear coupled equations in matrix form</a:t>
            </a:r>
          </a:p>
        </p:txBody>
      </p:sp>
    </p:spTree>
    <p:extLst>
      <p:ext uri="{BB962C8B-B14F-4D97-AF65-F5344CB8AC3E}">
        <p14:creationId xmlns:p14="http://schemas.microsoft.com/office/powerpoint/2010/main" val="55413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354" y="1120319"/>
            <a:ext cx="7662440" cy="4513415"/>
          </a:xfrm>
          <a:prstGeom prst="rect">
            <a:avLst/>
          </a:prstGeom>
        </p:spPr>
        <p:txBody>
          <a:bodyPr wrap="square">
            <a:spAutoFit/>
          </a:bodyPr>
          <a:lstStyle/>
          <a:p>
            <a:pPr lvl="0" algn="just" defTabSz="914400" fontAlgn="base">
              <a:lnSpc>
                <a:spcPct val="114000"/>
              </a:lnSpc>
              <a:spcBef>
                <a:spcPct val="0"/>
              </a:spcBef>
              <a:spcAft>
                <a:spcPct val="0"/>
              </a:spcAft>
            </a:pPr>
            <a:r>
              <a:rPr lang="en-GB" dirty="0">
                <a:solidFill>
                  <a:srgbClr val="000000"/>
                </a:solidFill>
                <a:latin typeface="Arial" pitchFamily="34" charset="0"/>
                <a:ea typeface="Arial Unicode MS" pitchFamily="34" charset="-128"/>
                <a:cs typeface="Arial" pitchFamily="34" charset="0"/>
              </a:rPr>
              <a:t>In 2-D phase space, there are </a:t>
            </a:r>
            <a:r>
              <a:rPr lang="en-GB" b="1" dirty="0">
                <a:solidFill>
                  <a:srgbClr val="000000"/>
                </a:solidFill>
                <a:latin typeface="Arial" pitchFamily="34" charset="0"/>
                <a:ea typeface="Arial Unicode MS" pitchFamily="34" charset="-128"/>
                <a:cs typeface="Arial" pitchFamily="34" charset="0"/>
              </a:rPr>
              <a:t>4 cases</a:t>
            </a:r>
            <a:r>
              <a:rPr lang="en-GB" dirty="0">
                <a:solidFill>
                  <a:srgbClr val="000000"/>
                </a:solidFill>
                <a:latin typeface="Arial" pitchFamily="34" charset="0"/>
                <a:ea typeface="Arial Unicode MS" pitchFamily="34" charset="-128"/>
                <a:cs typeface="Arial" pitchFamily="34" charset="0"/>
              </a:rPr>
              <a:t>: </a:t>
            </a:r>
          </a:p>
          <a:p>
            <a:pPr lvl="0" algn="just" defTabSz="914400" fontAlgn="base">
              <a:lnSpc>
                <a:spcPct val="114000"/>
              </a:lnSpc>
              <a:spcBef>
                <a:spcPct val="0"/>
              </a:spcBef>
              <a:spcAft>
                <a:spcPct val="0"/>
              </a:spcAft>
            </a:pPr>
            <a:endParaRPr lang="en-GB" dirty="0">
              <a:solidFill>
                <a:srgbClr val="000000"/>
              </a:solidFill>
              <a:latin typeface="Arial" pitchFamily="34" charset="0"/>
              <a:ea typeface="Arial Unicode MS" pitchFamily="34" charset="-128"/>
              <a:cs typeface="Arial" pitchFamily="34" charset="0"/>
            </a:endParaRPr>
          </a:p>
          <a:p>
            <a:pPr marL="400050" lvl="0" indent="-400050" algn="just" defTabSz="914400" fontAlgn="base">
              <a:lnSpc>
                <a:spcPct val="114000"/>
              </a:lnSpc>
              <a:spcBef>
                <a:spcPct val="0"/>
              </a:spcBef>
              <a:spcAft>
                <a:spcPct val="0"/>
              </a:spcAft>
              <a:buFontTx/>
              <a:buAutoNum type="romanLcParenBoth"/>
            </a:pPr>
            <a:r>
              <a:rPr lang="en-GB" b="1" i="1" dirty="0">
                <a:solidFill>
                  <a:srgbClr val="000000"/>
                </a:solidFill>
                <a:latin typeface="Arial" pitchFamily="34" charset="0"/>
                <a:ea typeface="Arial Unicode MS" pitchFamily="34" charset="-128"/>
                <a:cs typeface="Arial" pitchFamily="34" charset="0"/>
              </a:rPr>
              <a:t>Spiral point</a:t>
            </a:r>
            <a:r>
              <a:rPr lang="en-GB" dirty="0">
                <a:solidFill>
                  <a:srgbClr val="000000"/>
                </a:solidFill>
                <a:latin typeface="Arial" pitchFamily="34" charset="0"/>
                <a:ea typeface="Arial Unicode MS" pitchFamily="34" charset="-128"/>
                <a:cs typeface="Arial" pitchFamily="34" charset="0"/>
              </a:rPr>
              <a:t>, which can result in damped (or amplifying) oscillation of the system. Requires the eigenvalues to be </a:t>
            </a:r>
            <a:r>
              <a:rPr lang="en-GB" i="1" dirty="0">
                <a:solidFill>
                  <a:srgbClr val="000000"/>
                </a:solidFill>
                <a:latin typeface="Arial" pitchFamily="34" charset="0"/>
                <a:ea typeface="Arial Unicode MS" pitchFamily="34" charset="-128"/>
                <a:cs typeface="Arial" pitchFamily="34" charset="0"/>
              </a:rPr>
              <a:t>both real (both negative for damped, and positive for amplifying) and non-zero imaginary parts</a:t>
            </a:r>
            <a:r>
              <a:rPr lang="en-GB" dirty="0">
                <a:solidFill>
                  <a:srgbClr val="000000"/>
                </a:solidFill>
                <a:latin typeface="Arial" pitchFamily="34" charset="0"/>
                <a:ea typeface="Arial Unicode MS" pitchFamily="34" charset="-128"/>
                <a:cs typeface="Arial" pitchFamily="34" charset="0"/>
              </a:rPr>
              <a:t>; </a:t>
            </a:r>
          </a:p>
          <a:p>
            <a:pPr marL="400050" lvl="0" indent="-400050" algn="just" defTabSz="914400" fontAlgn="base">
              <a:lnSpc>
                <a:spcPct val="114000"/>
              </a:lnSpc>
              <a:spcBef>
                <a:spcPct val="0"/>
              </a:spcBef>
              <a:spcAft>
                <a:spcPct val="0"/>
              </a:spcAft>
              <a:buFontTx/>
              <a:buAutoNum type="romanLcParenBoth"/>
            </a:pPr>
            <a:r>
              <a:rPr lang="en-GB" b="1" i="1" dirty="0">
                <a:solidFill>
                  <a:srgbClr val="000000"/>
                </a:solidFill>
                <a:latin typeface="Arial" pitchFamily="34" charset="0"/>
                <a:ea typeface="Arial Unicode MS" pitchFamily="34" charset="-128"/>
                <a:cs typeface="Arial" pitchFamily="34" charset="0"/>
              </a:rPr>
              <a:t>Node</a:t>
            </a:r>
            <a:r>
              <a:rPr lang="en-GB" dirty="0">
                <a:solidFill>
                  <a:srgbClr val="000000"/>
                </a:solidFill>
                <a:latin typeface="Arial" pitchFamily="34" charset="0"/>
                <a:ea typeface="Arial Unicode MS" pitchFamily="34" charset="-128"/>
                <a:cs typeface="Arial" pitchFamily="34" charset="0"/>
              </a:rPr>
              <a:t>, which can result in strictly attracting towards (or repelling away) from certain activity level. Requires </a:t>
            </a:r>
            <a:r>
              <a:rPr lang="en-GB" i="1" dirty="0">
                <a:solidFill>
                  <a:srgbClr val="000000"/>
                </a:solidFill>
                <a:latin typeface="Arial" pitchFamily="34" charset="0"/>
                <a:ea typeface="Arial Unicode MS" pitchFamily="34" charset="-128"/>
                <a:cs typeface="Arial" pitchFamily="34" charset="0"/>
              </a:rPr>
              <a:t>both eigenvalue to be strictly negative (or positive) with no imaginary parts</a:t>
            </a:r>
            <a:r>
              <a:rPr lang="en-GB" dirty="0">
                <a:solidFill>
                  <a:srgbClr val="000000"/>
                </a:solidFill>
                <a:latin typeface="Arial" pitchFamily="34" charset="0"/>
                <a:ea typeface="Arial Unicode MS" pitchFamily="34" charset="-128"/>
                <a:cs typeface="Arial" pitchFamily="34" charset="0"/>
              </a:rPr>
              <a:t>; </a:t>
            </a:r>
          </a:p>
          <a:p>
            <a:pPr marL="400050" lvl="0" indent="-400050" algn="just" defTabSz="914400" fontAlgn="base">
              <a:lnSpc>
                <a:spcPct val="114000"/>
              </a:lnSpc>
              <a:spcBef>
                <a:spcPct val="0"/>
              </a:spcBef>
              <a:spcAft>
                <a:spcPct val="0"/>
              </a:spcAft>
              <a:buFontTx/>
              <a:buAutoNum type="romanLcParenBoth"/>
            </a:pPr>
            <a:r>
              <a:rPr lang="en-GB" b="1" i="1" dirty="0">
                <a:solidFill>
                  <a:srgbClr val="000000"/>
                </a:solidFill>
                <a:latin typeface="Arial" pitchFamily="34" charset="0"/>
                <a:ea typeface="Arial Unicode MS" pitchFamily="34" charset="-128"/>
                <a:cs typeface="Arial" pitchFamily="34" charset="0"/>
              </a:rPr>
              <a:t>Saddle point</a:t>
            </a:r>
            <a:r>
              <a:rPr lang="en-GB" dirty="0">
                <a:solidFill>
                  <a:srgbClr val="000000"/>
                </a:solidFill>
                <a:latin typeface="Arial" pitchFamily="34" charset="0"/>
                <a:ea typeface="Arial Unicode MS" pitchFamily="34" charset="-128"/>
                <a:cs typeface="Arial" pitchFamily="34" charset="0"/>
              </a:rPr>
              <a:t>, which can result in a mixture of attracting and repelling dynamics. Requires </a:t>
            </a:r>
            <a:r>
              <a:rPr lang="en-GB" i="1" dirty="0">
                <a:solidFill>
                  <a:srgbClr val="000000"/>
                </a:solidFill>
                <a:latin typeface="Arial" pitchFamily="34" charset="0"/>
                <a:ea typeface="Arial Unicode MS" pitchFamily="34" charset="-128"/>
                <a:cs typeface="Arial" pitchFamily="34" charset="0"/>
              </a:rPr>
              <a:t>one eigenvalue to be strictly positive and the other negative, none with imaginary parts</a:t>
            </a:r>
            <a:r>
              <a:rPr lang="en-GB" dirty="0">
                <a:solidFill>
                  <a:srgbClr val="000000"/>
                </a:solidFill>
                <a:latin typeface="Arial" pitchFamily="34" charset="0"/>
                <a:ea typeface="Arial Unicode MS" pitchFamily="34" charset="-128"/>
                <a:cs typeface="Arial" pitchFamily="34" charset="0"/>
              </a:rPr>
              <a:t>; </a:t>
            </a:r>
          </a:p>
          <a:p>
            <a:pPr marL="400050" lvl="0" indent="-400050" algn="just" defTabSz="914400" fontAlgn="base">
              <a:lnSpc>
                <a:spcPct val="114000"/>
              </a:lnSpc>
              <a:spcBef>
                <a:spcPct val="0"/>
              </a:spcBef>
              <a:spcAft>
                <a:spcPct val="0"/>
              </a:spcAft>
              <a:buFontTx/>
              <a:buAutoNum type="romanLcParenBoth"/>
            </a:pPr>
            <a:r>
              <a:rPr lang="en-GB" b="1" i="1" dirty="0" err="1">
                <a:solidFill>
                  <a:srgbClr val="000000"/>
                </a:solidFill>
                <a:latin typeface="Arial" pitchFamily="34" charset="0"/>
                <a:ea typeface="Arial Unicode MS" pitchFamily="34" charset="-128"/>
                <a:cs typeface="Arial" pitchFamily="34" charset="0"/>
              </a:rPr>
              <a:t>Center</a:t>
            </a:r>
            <a:r>
              <a:rPr lang="en-GB" dirty="0">
                <a:solidFill>
                  <a:srgbClr val="000000"/>
                </a:solidFill>
                <a:latin typeface="Arial" pitchFamily="34" charset="0"/>
                <a:ea typeface="Arial Unicode MS" pitchFamily="34" charset="-128"/>
                <a:cs typeface="Arial" pitchFamily="34" charset="0"/>
              </a:rPr>
              <a:t>, which can result in oscillatory behaviour. Requires </a:t>
            </a:r>
            <a:r>
              <a:rPr lang="en-GB" i="1" dirty="0">
                <a:solidFill>
                  <a:srgbClr val="000000"/>
                </a:solidFill>
                <a:latin typeface="Arial" pitchFamily="34" charset="0"/>
                <a:ea typeface="Arial Unicode MS" pitchFamily="34" charset="-128"/>
                <a:cs typeface="Arial" pitchFamily="34" charset="0"/>
              </a:rPr>
              <a:t>both eigenvalues to be strictly imaginary with no real parts</a:t>
            </a:r>
            <a:r>
              <a:rPr lang="en-GB" dirty="0">
                <a:solidFill>
                  <a:srgbClr val="000000"/>
                </a:solidFill>
                <a:latin typeface="Arial" pitchFamily="34" charset="0"/>
                <a:ea typeface="Arial Unicode MS" pitchFamily="34" charset="-128"/>
                <a:cs typeface="Arial" pitchFamily="34" charset="0"/>
              </a:rPr>
              <a:t>. </a:t>
            </a:r>
            <a:endParaRPr lang="en-GB" dirty="0">
              <a:latin typeface="Arial" pitchFamily="34" charset="0"/>
              <a:cs typeface="Arial" pitchFamily="34" charset="0"/>
            </a:endParaRPr>
          </a:p>
        </p:txBody>
      </p:sp>
    </p:spTree>
    <p:extLst>
      <p:ext uri="{BB962C8B-B14F-4D97-AF65-F5344CB8AC3E}">
        <p14:creationId xmlns:p14="http://schemas.microsoft.com/office/powerpoint/2010/main" val="2316352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Connector 73"/>
          <p:cNvCxnSpPr/>
          <p:nvPr/>
        </p:nvCxnSpPr>
        <p:spPr>
          <a:xfrm flipV="1">
            <a:off x="1498856" y="4919526"/>
            <a:ext cx="1925934" cy="771992"/>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1966268" y="4625582"/>
            <a:ext cx="1177019" cy="1420168"/>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5260304" y="4854211"/>
            <a:ext cx="1925934" cy="771992"/>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634089" y="4642338"/>
            <a:ext cx="1177019" cy="1420168"/>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5274861" y="2392366"/>
            <a:ext cx="1925934" cy="771992"/>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5634090" y="2078325"/>
            <a:ext cx="1177019" cy="1420168"/>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440256" y="2389882"/>
            <a:ext cx="1925934" cy="771992"/>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1805651" y="2059904"/>
            <a:ext cx="1177019" cy="1420168"/>
          </a:xfrm>
          <a:prstGeom prst="line">
            <a:avLst/>
          </a:prstGeom>
          <a:ln>
            <a:solidFill>
              <a:schemeClr val="accent4">
                <a:lumMod val="60000"/>
                <a:lumOff val="4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47429" y="107602"/>
            <a:ext cx="8703971" cy="830997"/>
          </a:xfrm>
          <a:prstGeom prst="rect">
            <a:avLst/>
          </a:prstGeom>
          <a:noFill/>
        </p:spPr>
        <p:txBody>
          <a:bodyPr wrap="square" rtlCol="0">
            <a:spAutoFit/>
          </a:bodyPr>
          <a:lstStyle/>
          <a:p>
            <a:r>
              <a:rPr lang="en-GB" sz="2400" dirty="0">
                <a:latin typeface="Arial" pitchFamily="34" charset="0"/>
                <a:cs typeface="Arial" pitchFamily="34" charset="0"/>
              </a:rPr>
              <a:t>Stability and state space in 2-dimensional linear systems. </a:t>
            </a:r>
          </a:p>
          <a:p>
            <a:r>
              <a:rPr lang="en-GB" sz="2400" dirty="0" err="1">
                <a:latin typeface="Arial" pitchFamily="34" charset="0"/>
                <a:cs typeface="Arial" pitchFamily="34" charset="0"/>
              </a:rPr>
              <a:t>d</a:t>
            </a:r>
            <a:r>
              <a:rPr lang="en-GB" sz="2400" b="1" dirty="0" err="1">
                <a:latin typeface="Arial" pitchFamily="34" charset="0"/>
                <a:cs typeface="Arial" pitchFamily="34" charset="0"/>
              </a:rPr>
              <a:t>f</a:t>
            </a:r>
            <a:r>
              <a:rPr lang="en-GB" sz="2400" dirty="0">
                <a:latin typeface="Arial" pitchFamily="34" charset="0"/>
                <a:cs typeface="Arial" pitchFamily="34" charset="0"/>
              </a:rPr>
              <a:t>/</a:t>
            </a:r>
            <a:r>
              <a:rPr lang="en-GB" sz="2400" dirty="0" err="1">
                <a:latin typeface="Arial" pitchFamily="34" charset="0"/>
                <a:cs typeface="Arial" pitchFamily="34" charset="0"/>
              </a:rPr>
              <a:t>dt</a:t>
            </a:r>
            <a:r>
              <a:rPr lang="en-GB" sz="2400" dirty="0">
                <a:latin typeface="Arial" pitchFamily="34" charset="0"/>
                <a:cs typeface="Arial" pitchFamily="34" charset="0"/>
              </a:rPr>
              <a:t> = </a:t>
            </a:r>
            <a:r>
              <a:rPr lang="en-GB" sz="2400" b="1" dirty="0" err="1">
                <a:latin typeface="Arial" pitchFamily="34" charset="0"/>
                <a:cs typeface="Arial" pitchFamily="34" charset="0"/>
              </a:rPr>
              <a:t>W●f</a:t>
            </a:r>
            <a:r>
              <a:rPr lang="en-GB" sz="2400" dirty="0">
                <a:latin typeface="Arial" pitchFamily="34" charset="0"/>
                <a:cs typeface="Arial" pitchFamily="34" charset="0"/>
              </a:rPr>
              <a:t> + </a:t>
            </a:r>
            <a:r>
              <a:rPr lang="en-GB" sz="2400" b="1" dirty="0">
                <a:latin typeface="Arial" pitchFamily="34" charset="0"/>
                <a:cs typeface="Arial" pitchFamily="34" charset="0"/>
              </a:rPr>
              <a:t>B</a:t>
            </a:r>
            <a:r>
              <a:rPr lang="en-GB" sz="2400" dirty="0">
                <a:latin typeface="Arial" pitchFamily="34" charset="0"/>
                <a:cs typeface="Arial" pitchFamily="34" charset="0"/>
              </a:rPr>
              <a:t>, </a:t>
            </a:r>
            <a:r>
              <a:rPr lang="en-GB" sz="2400" b="1" dirty="0">
                <a:latin typeface="Arial" pitchFamily="34" charset="0"/>
                <a:cs typeface="Arial" pitchFamily="34" charset="0"/>
              </a:rPr>
              <a:t>f</a:t>
            </a:r>
            <a:r>
              <a:rPr lang="en-GB" sz="2400" dirty="0">
                <a:latin typeface="Arial" pitchFamily="34" charset="0"/>
                <a:cs typeface="Arial" pitchFamily="34" charset="0"/>
              </a:rPr>
              <a:t>=(f</a:t>
            </a:r>
            <a:r>
              <a:rPr lang="en-GB" sz="2400" baseline="-25000" dirty="0">
                <a:latin typeface="Arial" pitchFamily="34" charset="0"/>
                <a:cs typeface="Arial" pitchFamily="34" charset="0"/>
              </a:rPr>
              <a:t>1</a:t>
            </a:r>
            <a:r>
              <a:rPr lang="en-GB" sz="2400" dirty="0">
                <a:latin typeface="Arial" pitchFamily="34" charset="0"/>
                <a:cs typeface="Arial" pitchFamily="34" charset="0"/>
              </a:rPr>
              <a:t>, f</a:t>
            </a:r>
            <a:r>
              <a:rPr lang="en-GB" sz="2400" baseline="-25000" dirty="0">
                <a:latin typeface="Arial" pitchFamily="34" charset="0"/>
                <a:cs typeface="Arial" pitchFamily="34" charset="0"/>
              </a:rPr>
              <a:t>2</a:t>
            </a:r>
            <a:r>
              <a:rPr lang="en-GB" sz="2400" dirty="0">
                <a:latin typeface="Arial" pitchFamily="34" charset="0"/>
                <a:cs typeface="Arial" pitchFamily="34" charset="0"/>
              </a:rPr>
              <a:t>). </a:t>
            </a:r>
            <a:r>
              <a:rPr lang="en-GB" sz="1600" dirty="0">
                <a:latin typeface="Arial" pitchFamily="34" charset="0"/>
                <a:cs typeface="Arial" pitchFamily="34" charset="0"/>
              </a:rPr>
              <a:t>2-D systems have 2 eigenvalues and 2 eigenvectors.</a:t>
            </a:r>
            <a:endParaRPr lang="en-US" sz="1600" dirty="0">
              <a:latin typeface="Arial" pitchFamily="34" charset="0"/>
              <a:cs typeface="Arial" pitchFamily="34" charset="0"/>
            </a:endParaRPr>
          </a:p>
        </p:txBody>
      </p:sp>
      <p:sp>
        <p:nvSpPr>
          <p:cNvPr id="5" name="Freeform 4"/>
          <p:cNvSpPr/>
          <p:nvPr/>
        </p:nvSpPr>
        <p:spPr>
          <a:xfrm>
            <a:off x="1641208" y="2059904"/>
            <a:ext cx="1513952" cy="1321358"/>
          </a:xfrm>
          <a:custGeom>
            <a:avLst/>
            <a:gdLst>
              <a:gd name="connsiteX0" fmla="*/ 569407 w 1513952"/>
              <a:gd name="connsiteY0" fmla="*/ 0 h 1321358"/>
              <a:gd name="connsiteX1" fmla="*/ 1162260 w 1513952"/>
              <a:gd name="connsiteY1" fmla="*/ 160774 h 1321358"/>
              <a:gd name="connsiteX2" fmla="*/ 1493855 w 1513952"/>
              <a:gd name="connsiteY2" fmla="*/ 522514 h 1321358"/>
              <a:gd name="connsiteX3" fmla="*/ 1282840 w 1513952"/>
              <a:gd name="connsiteY3" fmla="*/ 1095270 h 1321358"/>
              <a:gd name="connsiteX4" fmla="*/ 700035 w 1513952"/>
              <a:gd name="connsiteY4" fmla="*/ 1316334 h 1321358"/>
              <a:gd name="connsiteX5" fmla="*/ 207666 w 1513952"/>
              <a:gd name="connsiteY5" fmla="*/ 1065125 h 1321358"/>
              <a:gd name="connsiteX6" fmla="*/ 6699 w 1513952"/>
              <a:gd name="connsiteY6" fmla="*/ 723481 h 1321358"/>
              <a:gd name="connsiteX7" fmla="*/ 167473 w 1513952"/>
              <a:gd name="connsiteY7" fmla="*/ 291402 h 1321358"/>
              <a:gd name="connsiteX8" fmla="*/ 619649 w 1513952"/>
              <a:gd name="connsiteY8" fmla="*/ 170822 h 1321358"/>
              <a:gd name="connsiteX9" fmla="*/ 1152211 w 1513952"/>
              <a:gd name="connsiteY9" fmla="*/ 381837 h 1321358"/>
              <a:gd name="connsiteX10" fmla="*/ 1262743 w 1513952"/>
              <a:gd name="connsiteY10" fmla="*/ 703385 h 1321358"/>
              <a:gd name="connsiteX11" fmla="*/ 1021583 w 1513952"/>
              <a:gd name="connsiteY11" fmla="*/ 994787 h 1321358"/>
              <a:gd name="connsiteX12" fmla="*/ 710084 w 1513952"/>
              <a:gd name="connsiteY12" fmla="*/ 1055077 h 1321358"/>
              <a:gd name="connsiteX13" fmla="*/ 378488 w 1513952"/>
              <a:gd name="connsiteY13" fmla="*/ 884255 h 1321358"/>
              <a:gd name="connsiteX14" fmla="*/ 278005 w 1513952"/>
              <a:gd name="connsiteY14" fmla="*/ 612949 h 1321358"/>
              <a:gd name="connsiteX15" fmla="*/ 418682 w 1513952"/>
              <a:gd name="connsiteY15" fmla="*/ 371789 h 1321358"/>
              <a:gd name="connsiteX16" fmla="*/ 780422 w 1513952"/>
              <a:gd name="connsiteY16" fmla="*/ 381837 h 1321358"/>
              <a:gd name="connsiteX17" fmla="*/ 991438 w 1513952"/>
              <a:gd name="connsiteY17" fmla="*/ 512466 h 1321358"/>
              <a:gd name="connsiteX18" fmla="*/ 1031631 w 1513952"/>
              <a:gd name="connsiteY18" fmla="*/ 713433 h 1321358"/>
              <a:gd name="connsiteX19" fmla="*/ 860809 w 1513952"/>
              <a:gd name="connsiteY19" fmla="*/ 864158 h 1321358"/>
              <a:gd name="connsiteX20" fmla="*/ 569407 w 1513952"/>
              <a:gd name="connsiteY20" fmla="*/ 773723 h 1321358"/>
              <a:gd name="connsiteX21" fmla="*/ 539262 w 1513952"/>
              <a:gd name="connsiteY21" fmla="*/ 622998 h 1321358"/>
              <a:gd name="connsiteX22" fmla="*/ 639745 w 1513952"/>
              <a:gd name="connsiteY22" fmla="*/ 562708 h 1321358"/>
              <a:gd name="connsiteX23" fmla="*/ 850761 w 1513952"/>
              <a:gd name="connsiteY23" fmla="*/ 562708 h 1321358"/>
              <a:gd name="connsiteX24" fmla="*/ 880906 w 1513952"/>
              <a:gd name="connsiteY24" fmla="*/ 673240 h 13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3952" h="1321358">
                <a:moveTo>
                  <a:pt x="569407" y="0"/>
                </a:moveTo>
                <a:cubicBezTo>
                  <a:pt x="788796" y="36844"/>
                  <a:pt x="1008185" y="73688"/>
                  <a:pt x="1162260" y="160774"/>
                </a:cubicBezTo>
                <a:cubicBezTo>
                  <a:pt x="1316335" y="247860"/>
                  <a:pt x="1473758" y="366765"/>
                  <a:pt x="1493855" y="522514"/>
                </a:cubicBezTo>
                <a:cubicBezTo>
                  <a:pt x="1513952" y="678263"/>
                  <a:pt x="1415143" y="962967"/>
                  <a:pt x="1282840" y="1095270"/>
                </a:cubicBezTo>
                <a:cubicBezTo>
                  <a:pt x="1150537" y="1227573"/>
                  <a:pt x="879231" y="1321358"/>
                  <a:pt x="700035" y="1316334"/>
                </a:cubicBezTo>
                <a:cubicBezTo>
                  <a:pt x="520839" y="1311310"/>
                  <a:pt x="323222" y="1163934"/>
                  <a:pt x="207666" y="1065125"/>
                </a:cubicBezTo>
                <a:cubicBezTo>
                  <a:pt x="92110" y="966316"/>
                  <a:pt x="13398" y="852435"/>
                  <a:pt x="6699" y="723481"/>
                </a:cubicBezTo>
                <a:cubicBezTo>
                  <a:pt x="0" y="594527"/>
                  <a:pt x="65315" y="383512"/>
                  <a:pt x="167473" y="291402"/>
                </a:cubicBezTo>
                <a:cubicBezTo>
                  <a:pt x="269631" y="199292"/>
                  <a:pt x="455526" y="155750"/>
                  <a:pt x="619649" y="170822"/>
                </a:cubicBezTo>
                <a:cubicBezTo>
                  <a:pt x="783772" y="185894"/>
                  <a:pt x="1045029" y="293077"/>
                  <a:pt x="1152211" y="381837"/>
                </a:cubicBezTo>
                <a:cubicBezTo>
                  <a:pt x="1259393" y="470598"/>
                  <a:pt x="1284514" y="601227"/>
                  <a:pt x="1262743" y="703385"/>
                </a:cubicBezTo>
                <a:cubicBezTo>
                  <a:pt x="1240972" y="805543"/>
                  <a:pt x="1113693" y="936172"/>
                  <a:pt x="1021583" y="994787"/>
                </a:cubicBezTo>
                <a:cubicBezTo>
                  <a:pt x="929473" y="1053402"/>
                  <a:pt x="817266" y="1073499"/>
                  <a:pt x="710084" y="1055077"/>
                </a:cubicBezTo>
                <a:cubicBezTo>
                  <a:pt x="602902" y="1036655"/>
                  <a:pt x="450501" y="957943"/>
                  <a:pt x="378488" y="884255"/>
                </a:cubicBezTo>
                <a:cubicBezTo>
                  <a:pt x="306475" y="810567"/>
                  <a:pt x="271306" y="698360"/>
                  <a:pt x="278005" y="612949"/>
                </a:cubicBezTo>
                <a:cubicBezTo>
                  <a:pt x="284704" y="527538"/>
                  <a:pt x="334946" y="410308"/>
                  <a:pt x="418682" y="371789"/>
                </a:cubicBezTo>
                <a:cubicBezTo>
                  <a:pt x="502418" y="333270"/>
                  <a:pt x="684963" y="358391"/>
                  <a:pt x="780422" y="381837"/>
                </a:cubicBezTo>
                <a:cubicBezTo>
                  <a:pt x="875881" y="405283"/>
                  <a:pt x="949570" y="457200"/>
                  <a:pt x="991438" y="512466"/>
                </a:cubicBezTo>
                <a:cubicBezTo>
                  <a:pt x="1033306" y="567732"/>
                  <a:pt x="1053402" y="654818"/>
                  <a:pt x="1031631" y="713433"/>
                </a:cubicBezTo>
                <a:cubicBezTo>
                  <a:pt x="1009860" y="772048"/>
                  <a:pt x="937846" y="854110"/>
                  <a:pt x="860809" y="864158"/>
                </a:cubicBezTo>
                <a:cubicBezTo>
                  <a:pt x="783772" y="874206"/>
                  <a:pt x="622998" y="813916"/>
                  <a:pt x="569407" y="773723"/>
                </a:cubicBezTo>
                <a:cubicBezTo>
                  <a:pt x="515816" y="733530"/>
                  <a:pt x="527539" y="658167"/>
                  <a:pt x="539262" y="622998"/>
                </a:cubicBezTo>
                <a:cubicBezTo>
                  <a:pt x="550985" y="587829"/>
                  <a:pt x="587829" y="572756"/>
                  <a:pt x="639745" y="562708"/>
                </a:cubicBezTo>
                <a:cubicBezTo>
                  <a:pt x="691661" y="552660"/>
                  <a:pt x="810568" y="544286"/>
                  <a:pt x="850761" y="562708"/>
                </a:cubicBezTo>
                <a:cubicBezTo>
                  <a:pt x="890954" y="581130"/>
                  <a:pt x="885930" y="627185"/>
                  <a:pt x="880906" y="673240"/>
                </a:cubicBez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Oval 5"/>
          <p:cNvSpPr/>
          <p:nvPr/>
        </p:nvSpPr>
        <p:spPr>
          <a:xfrm>
            <a:off x="2341243" y="2713048"/>
            <a:ext cx="120580" cy="13062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54778" y="5174893"/>
            <a:ext cx="120580" cy="13062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290268" y="5109578"/>
            <a:ext cx="120580" cy="13062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169682" y="2703000"/>
            <a:ext cx="120580" cy="130629"/>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526586" y="2843678"/>
            <a:ext cx="592853" cy="53758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310358" y="2059904"/>
            <a:ext cx="673239" cy="65314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395958" y="2059904"/>
            <a:ext cx="723481" cy="65314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6310358" y="2843677"/>
            <a:ext cx="673239" cy="63639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0" name="Arc 19"/>
          <p:cNvSpPr/>
          <p:nvPr/>
        </p:nvSpPr>
        <p:spPr>
          <a:xfrm>
            <a:off x="884248" y="5305522"/>
            <a:ext cx="1577575" cy="1316334"/>
          </a:xfrm>
          <a:prstGeom prst="arc">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flipH="1">
            <a:off x="2707178" y="5305522"/>
            <a:ext cx="1666368" cy="1316334"/>
          </a:xfrm>
          <a:prstGeom prst="arc">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flipH="1" flipV="1">
            <a:off x="2675358" y="3607350"/>
            <a:ext cx="1666368" cy="1569218"/>
          </a:xfrm>
          <a:prstGeom prst="arc">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flipV="1">
            <a:off x="884248" y="3607350"/>
            <a:ext cx="1577575" cy="1569218"/>
          </a:xfrm>
          <a:prstGeom prst="arc">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5312228" y="4498304"/>
            <a:ext cx="1947706" cy="1406769"/>
          </a:xfrm>
          <a:custGeom>
            <a:avLst/>
            <a:gdLst>
              <a:gd name="connsiteX0" fmla="*/ 23446 w 1947706"/>
              <a:gd name="connsiteY0" fmla="*/ 666541 h 1406769"/>
              <a:gd name="connsiteX1" fmla="*/ 264607 w 1947706"/>
              <a:gd name="connsiteY1" fmla="*/ 174171 h 1406769"/>
              <a:gd name="connsiteX2" fmla="*/ 837363 w 1947706"/>
              <a:gd name="connsiteY2" fmla="*/ 3349 h 1406769"/>
              <a:gd name="connsiteX3" fmla="*/ 1580941 w 1947706"/>
              <a:gd name="connsiteY3" fmla="*/ 154075 h 1406769"/>
              <a:gd name="connsiteX4" fmla="*/ 1922585 w 1947706"/>
              <a:gd name="connsiteY4" fmla="*/ 616299 h 1406769"/>
              <a:gd name="connsiteX5" fmla="*/ 1731666 w 1947706"/>
              <a:gd name="connsiteY5" fmla="*/ 1138813 h 1406769"/>
              <a:gd name="connsiteX6" fmla="*/ 1088572 w 1947706"/>
              <a:gd name="connsiteY6" fmla="*/ 1390022 h 1406769"/>
              <a:gd name="connsiteX7" fmla="*/ 405284 w 1947706"/>
              <a:gd name="connsiteY7" fmla="*/ 1239297 h 1406769"/>
              <a:gd name="connsiteX8" fmla="*/ 23446 w 1947706"/>
              <a:gd name="connsiteY8" fmla="*/ 66654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7706" h="1406769">
                <a:moveTo>
                  <a:pt x="23446" y="666541"/>
                </a:moveTo>
                <a:cubicBezTo>
                  <a:pt x="0" y="489020"/>
                  <a:pt x="128954" y="284703"/>
                  <a:pt x="264607" y="174171"/>
                </a:cubicBezTo>
                <a:cubicBezTo>
                  <a:pt x="400260" y="63639"/>
                  <a:pt x="617974" y="6698"/>
                  <a:pt x="837363" y="3349"/>
                </a:cubicBezTo>
                <a:cubicBezTo>
                  <a:pt x="1056752" y="0"/>
                  <a:pt x="1400071" y="51917"/>
                  <a:pt x="1580941" y="154075"/>
                </a:cubicBezTo>
                <a:cubicBezTo>
                  <a:pt x="1761811" y="256233"/>
                  <a:pt x="1897464" y="452176"/>
                  <a:pt x="1922585" y="616299"/>
                </a:cubicBezTo>
                <a:cubicBezTo>
                  <a:pt x="1947706" y="780422"/>
                  <a:pt x="1870668" y="1009859"/>
                  <a:pt x="1731666" y="1138813"/>
                </a:cubicBezTo>
                <a:cubicBezTo>
                  <a:pt x="1592664" y="1267767"/>
                  <a:pt x="1309636" y="1373275"/>
                  <a:pt x="1088572" y="1390022"/>
                </a:cubicBezTo>
                <a:cubicBezTo>
                  <a:pt x="867508" y="1406769"/>
                  <a:pt x="581130" y="1358202"/>
                  <a:pt x="405284" y="1239297"/>
                </a:cubicBezTo>
                <a:cubicBezTo>
                  <a:pt x="229438" y="1120392"/>
                  <a:pt x="46892" y="844062"/>
                  <a:pt x="23446" y="666541"/>
                </a:cubicBezTo>
                <a:close/>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5710812" y="4788031"/>
            <a:ext cx="1224224" cy="777074"/>
          </a:xfrm>
          <a:custGeom>
            <a:avLst/>
            <a:gdLst>
              <a:gd name="connsiteX0" fmla="*/ 644769 w 1562519"/>
              <a:gd name="connsiteY0" fmla="*/ 1675 h 1165609"/>
              <a:gd name="connsiteX1" fmla="*/ 1318009 w 1562519"/>
              <a:gd name="connsiteY1" fmla="*/ 172497 h 1165609"/>
              <a:gd name="connsiteX2" fmla="*/ 1559169 w 1562519"/>
              <a:gd name="connsiteY2" fmla="*/ 584479 h 1165609"/>
              <a:gd name="connsiteX3" fmla="*/ 1297912 w 1562519"/>
              <a:gd name="connsiteY3" fmla="*/ 1026607 h 1165609"/>
              <a:gd name="connsiteX4" fmla="*/ 815591 w 1562519"/>
              <a:gd name="connsiteY4" fmla="*/ 1157235 h 1165609"/>
              <a:gd name="connsiteX5" fmla="*/ 303125 w 1562519"/>
              <a:gd name="connsiteY5" fmla="*/ 976365 h 1165609"/>
              <a:gd name="connsiteX6" fmla="*/ 21771 w 1562519"/>
              <a:gd name="connsiteY6" fmla="*/ 514141 h 1165609"/>
              <a:gd name="connsiteX7" fmla="*/ 172497 w 1562519"/>
              <a:gd name="connsiteY7" fmla="*/ 162449 h 1165609"/>
              <a:gd name="connsiteX8" fmla="*/ 644769 w 1562519"/>
              <a:gd name="connsiteY8" fmla="*/ 1675 h 116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2519" h="1165609">
                <a:moveTo>
                  <a:pt x="644769" y="1675"/>
                </a:moveTo>
                <a:cubicBezTo>
                  <a:pt x="835688" y="3350"/>
                  <a:pt x="1165609" y="75363"/>
                  <a:pt x="1318009" y="172497"/>
                </a:cubicBezTo>
                <a:cubicBezTo>
                  <a:pt x="1470409" y="269631"/>
                  <a:pt x="1562519" y="442127"/>
                  <a:pt x="1559169" y="584479"/>
                </a:cubicBezTo>
                <a:cubicBezTo>
                  <a:pt x="1555819" y="726831"/>
                  <a:pt x="1421842" y="931148"/>
                  <a:pt x="1297912" y="1026607"/>
                </a:cubicBezTo>
                <a:cubicBezTo>
                  <a:pt x="1173982" y="1122066"/>
                  <a:pt x="981389" y="1165609"/>
                  <a:pt x="815591" y="1157235"/>
                </a:cubicBezTo>
                <a:cubicBezTo>
                  <a:pt x="649793" y="1148861"/>
                  <a:pt x="435428" y="1083547"/>
                  <a:pt x="303125" y="976365"/>
                </a:cubicBezTo>
                <a:cubicBezTo>
                  <a:pt x="170822" y="869183"/>
                  <a:pt x="43542" y="649794"/>
                  <a:pt x="21771" y="514141"/>
                </a:cubicBezTo>
                <a:cubicBezTo>
                  <a:pt x="0" y="378488"/>
                  <a:pt x="65315" y="246185"/>
                  <a:pt x="172497" y="162449"/>
                </a:cubicBezTo>
                <a:cubicBezTo>
                  <a:pt x="279679" y="78713"/>
                  <a:pt x="453850" y="0"/>
                  <a:pt x="644769" y="1675"/>
                </a:cubicBezTo>
                <a:close/>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11982" y="6390752"/>
            <a:ext cx="8591341" cy="369332"/>
          </a:xfrm>
          <a:prstGeom prst="rect">
            <a:avLst/>
          </a:prstGeom>
          <a:noFill/>
        </p:spPr>
        <p:txBody>
          <a:bodyPr wrap="square" rtlCol="0">
            <a:spAutoFit/>
          </a:bodyPr>
          <a:lstStyle/>
          <a:p>
            <a:r>
              <a:rPr lang="en-GB" dirty="0">
                <a:solidFill>
                  <a:srgbClr val="002060"/>
                </a:solidFill>
              </a:rPr>
              <a:t>Typical phase plane trajectories for the 4 characteristics equilibrium points (steady states)</a:t>
            </a:r>
            <a:endParaRPr lang="en-US" dirty="0">
              <a:solidFill>
                <a:srgbClr val="002060"/>
              </a:solidFill>
            </a:endParaRPr>
          </a:p>
        </p:txBody>
      </p:sp>
      <p:sp>
        <p:nvSpPr>
          <p:cNvPr id="28" name="TextBox 27"/>
          <p:cNvSpPr txBox="1"/>
          <p:nvPr/>
        </p:nvSpPr>
        <p:spPr>
          <a:xfrm>
            <a:off x="1699815" y="1503449"/>
            <a:ext cx="1282855" cy="369332"/>
          </a:xfrm>
          <a:prstGeom prst="rect">
            <a:avLst/>
          </a:prstGeom>
          <a:noFill/>
        </p:spPr>
        <p:txBody>
          <a:bodyPr wrap="square" rtlCol="0">
            <a:spAutoFit/>
          </a:bodyPr>
          <a:lstStyle/>
          <a:p>
            <a:r>
              <a:rPr lang="en-GB" dirty="0"/>
              <a:t>Spiral point</a:t>
            </a:r>
            <a:endParaRPr lang="en-US" dirty="0"/>
          </a:p>
        </p:txBody>
      </p:sp>
      <p:sp>
        <p:nvSpPr>
          <p:cNvPr id="29" name="TextBox 28"/>
          <p:cNvSpPr txBox="1"/>
          <p:nvPr/>
        </p:nvSpPr>
        <p:spPr>
          <a:xfrm>
            <a:off x="5528254" y="1503449"/>
            <a:ext cx="1282855" cy="369332"/>
          </a:xfrm>
          <a:prstGeom prst="rect">
            <a:avLst/>
          </a:prstGeom>
          <a:noFill/>
        </p:spPr>
        <p:txBody>
          <a:bodyPr wrap="square" rtlCol="0">
            <a:spAutoFit/>
          </a:bodyPr>
          <a:lstStyle/>
          <a:p>
            <a:pPr algn="ctr"/>
            <a:r>
              <a:rPr lang="en-GB" dirty="0"/>
              <a:t>Node</a:t>
            </a:r>
            <a:endParaRPr lang="en-US" dirty="0"/>
          </a:p>
        </p:txBody>
      </p:sp>
      <p:sp>
        <p:nvSpPr>
          <p:cNvPr id="30" name="TextBox 29"/>
          <p:cNvSpPr txBox="1"/>
          <p:nvPr/>
        </p:nvSpPr>
        <p:spPr>
          <a:xfrm>
            <a:off x="1699815" y="3921306"/>
            <a:ext cx="1666375" cy="369332"/>
          </a:xfrm>
          <a:prstGeom prst="rect">
            <a:avLst/>
          </a:prstGeom>
          <a:noFill/>
        </p:spPr>
        <p:txBody>
          <a:bodyPr wrap="square" rtlCol="0">
            <a:spAutoFit/>
          </a:bodyPr>
          <a:lstStyle/>
          <a:p>
            <a:pPr algn="ctr"/>
            <a:r>
              <a:rPr lang="en-GB" dirty="0"/>
              <a:t>Saddle point</a:t>
            </a:r>
            <a:endParaRPr lang="en-US" dirty="0"/>
          </a:p>
        </p:txBody>
      </p:sp>
      <p:sp>
        <p:nvSpPr>
          <p:cNvPr id="31" name="TextBox 30"/>
          <p:cNvSpPr txBox="1"/>
          <p:nvPr/>
        </p:nvSpPr>
        <p:spPr>
          <a:xfrm>
            <a:off x="5457080" y="3921306"/>
            <a:ext cx="1666375" cy="369332"/>
          </a:xfrm>
          <a:prstGeom prst="rect">
            <a:avLst/>
          </a:prstGeom>
          <a:noFill/>
        </p:spPr>
        <p:txBody>
          <a:bodyPr wrap="square" rtlCol="0">
            <a:spAutoFit/>
          </a:bodyPr>
          <a:lstStyle/>
          <a:p>
            <a:pPr algn="ctr"/>
            <a:r>
              <a:rPr lang="en-GB" dirty="0"/>
              <a:t>Centre</a:t>
            </a:r>
            <a:endParaRPr lang="en-US" dirty="0"/>
          </a:p>
        </p:txBody>
      </p:sp>
      <p:sp>
        <p:nvSpPr>
          <p:cNvPr id="32" name="TextBox 31"/>
          <p:cNvSpPr txBox="1"/>
          <p:nvPr/>
        </p:nvSpPr>
        <p:spPr>
          <a:xfrm>
            <a:off x="7259934" y="2389882"/>
            <a:ext cx="1296246" cy="646331"/>
          </a:xfrm>
          <a:prstGeom prst="rect">
            <a:avLst/>
          </a:prstGeom>
          <a:noFill/>
        </p:spPr>
        <p:txBody>
          <a:bodyPr wrap="square" rtlCol="0">
            <a:spAutoFit/>
          </a:bodyPr>
          <a:lstStyle/>
          <a:p>
            <a:r>
              <a:rPr lang="en-GB" dirty="0">
                <a:latin typeface="Symbol" pitchFamily="18" charset="2"/>
              </a:rPr>
              <a:t>l</a:t>
            </a:r>
            <a:r>
              <a:rPr lang="en-GB" baseline="-25000" dirty="0"/>
              <a:t>1 </a:t>
            </a:r>
            <a:r>
              <a:rPr lang="en-GB" dirty="0"/>
              <a:t>&lt; 0 (real)</a:t>
            </a:r>
          </a:p>
          <a:p>
            <a:r>
              <a:rPr lang="en-GB" dirty="0">
                <a:latin typeface="Symbol" pitchFamily="18" charset="2"/>
              </a:rPr>
              <a:t>l</a:t>
            </a:r>
            <a:r>
              <a:rPr lang="en-GB" baseline="-25000" dirty="0"/>
              <a:t>2 </a:t>
            </a:r>
            <a:r>
              <a:rPr lang="en-GB" dirty="0"/>
              <a:t>&lt; 0 (real)</a:t>
            </a:r>
            <a:endParaRPr lang="en-US" dirty="0"/>
          </a:p>
        </p:txBody>
      </p:sp>
      <p:sp>
        <p:nvSpPr>
          <p:cNvPr id="33" name="TextBox 32"/>
          <p:cNvSpPr txBox="1"/>
          <p:nvPr/>
        </p:nvSpPr>
        <p:spPr>
          <a:xfrm>
            <a:off x="3366190" y="2379834"/>
            <a:ext cx="1007356" cy="646331"/>
          </a:xfrm>
          <a:prstGeom prst="rect">
            <a:avLst/>
          </a:prstGeom>
          <a:noFill/>
        </p:spPr>
        <p:txBody>
          <a:bodyPr wrap="square" rtlCol="0">
            <a:spAutoFit/>
          </a:bodyPr>
          <a:lstStyle/>
          <a:p>
            <a:r>
              <a:rPr lang="en-GB" dirty="0">
                <a:latin typeface="Symbol" pitchFamily="18" charset="2"/>
              </a:rPr>
              <a:t>l</a:t>
            </a:r>
            <a:r>
              <a:rPr lang="en-GB" baseline="-25000" dirty="0"/>
              <a:t>1 </a:t>
            </a:r>
            <a:r>
              <a:rPr lang="en-GB" dirty="0"/>
              <a:t>= </a:t>
            </a:r>
            <a:r>
              <a:rPr lang="en-GB" dirty="0" err="1"/>
              <a:t>c+id</a:t>
            </a:r>
            <a:endParaRPr lang="en-GB" dirty="0"/>
          </a:p>
          <a:p>
            <a:r>
              <a:rPr lang="en-GB" dirty="0">
                <a:latin typeface="Symbol" pitchFamily="18" charset="2"/>
              </a:rPr>
              <a:t>l</a:t>
            </a:r>
            <a:r>
              <a:rPr lang="en-GB" baseline="-25000" dirty="0"/>
              <a:t>2 </a:t>
            </a:r>
            <a:r>
              <a:rPr lang="en-GB" dirty="0"/>
              <a:t>= c-id</a:t>
            </a:r>
            <a:endParaRPr lang="en-US" dirty="0"/>
          </a:p>
        </p:txBody>
      </p:sp>
      <p:sp>
        <p:nvSpPr>
          <p:cNvPr id="34" name="TextBox 33"/>
          <p:cNvSpPr txBox="1"/>
          <p:nvPr/>
        </p:nvSpPr>
        <p:spPr>
          <a:xfrm>
            <a:off x="3366190" y="4463246"/>
            <a:ext cx="1296246" cy="646331"/>
          </a:xfrm>
          <a:prstGeom prst="rect">
            <a:avLst/>
          </a:prstGeom>
          <a:noFill/>
        </p:spPr>
        <p:txBody>
          <a:bodyPr wrap="square" rtlCol="0">
            <a:spAutoFit/>
          </a:bodyPr>
          <a:lstStyle/>
          <a:p>
            <a:r>
              <a:rPr lang="en-GB" dirty="0">
                <a:latin typeface="Symbol" pitchFamily="18" charset="2"/>
              </a:rPr>
              <a:t>l</a:t>
            </a:r>
            <a:r>
              <a:rPr lang="en-GB" baseline="-25000" dirty="0"/>
              <a:t>1 </a:t>
            </a:r>
            <a:r>
              <a:rPr lang="en-GB" dirty="0"/>
              <a:t>&lt; 0 (real)</a:t>
            </a:r>
          </a:p>
          <a:p>
            <a:r>
              <a:rPr lang="en-GB" dirty="0">
                <a:latin typeface="Symbol" pitchFamily="18" charset="2"/>
              </a:rPr>
              <a:t>l</a:t>
            </a:r>
            <a:r>
              <a:rPr lang="en-GB" baseline="-25000" dirty="0"/>
              <a:t>2 </a:t>
            </a:r>
            <a:r>
              <a:rPr lang="en-GB" dirty="0"/>
              <a:t>&gt; 0 (real)</a:t>
            </a:r>
            <a:endParaRPr lang="en-US" dirty="0"/>
          </a:p>
        </p:txBody>
      </p:sp>
      <p:cxnSp>
        <p:nvCxnSpPr>
          <p:cNvPr id="37" name="Straight Arrow Connector 36"/>
          <p:cNvCxnSpPr>
            <a:endCxn id="7" idx="2"/>
          </p:cNvCxnSpPr>
          <p:nvPr/>
        </p:nvCxnSpPr>
        <p:spPr>
          <a:xfrm>
            <a:off x="1641208" y="5240207"/>
            <a:ext cx="913570" cy="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2707178" y="5240207"/>
            <a:ext cx="83318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593298" y="5335666"/>
            <a:ext cx="0" cy="64225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2573202" y="4463248"/>
            <a:ext cx="20096" cy="64633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259934" y="4786412"/>
            <a:ext cx="1472084" cy="646331"/>
          </a:xfrm>
          <a:prstGeom prst="rect">
            <a:avLst/>
          </a:prstGeom>
          <a:noFill/>
        </p:spPr>
        <p:txBody>
          <a:bodyPr wrap="square" rtlCol="0">
            <a:spAutoFit/>
          </a:bodyPr>
          <a:lstStyle/>
          <a:p>
            <a:r>
              <a:rPr lang="en-GB" dirty="0">
                <a:latin typeface="Symbol" pitchFamily="18" charset="2"/>
              </a:rPr>
              <a:t>l</a:t>
            </a:r>
            <a:r>
              <a:rPr lang="en-GB" baseline="-25000" dirty="0"/>
              <a:t>1 </a:t>
            </a:r>
            <a:r>
              <a:rPr lang="en-GB" dirty="0"/>
              <a:t>imaginary</a:t>
            </a:r>
          </a:p>
          <a:p>
            <a:r>
              <a:rPr lang="en-GB" dirty="0">
                <a:latin typeface="Symbol" pitchFamily="18" charset="2"/>
              </a:rPr>
              <a:t>l</a:t>
            </a:r>
            <a:r>
              <a:rPr lang="en-GB" baseline="-25000" dirty="0"/>
              <a:t>2 </a:t>
            </a:r>
            <a:r>
              <a:rPr lang="en-GB" dirty="0"/>
              <a:t>imaginary</a:t>
            </a:r>
            <a:endParaRPr lang="en-US" dirty="0"/>
          </a:p>
        </p:txBody>
      </p:sp>
      <p:cxnSp>
        <p:nvCxnSpPr>
          <p:cNvPr id="53" name="Straight Arrow Connector 52"/>
          <p:cNvCxnSpPr/>
          <p:nvPr/>
        </p:nvCxnSpPr>
        <p:spPr>
          <a:xfrm flipH="1" flipV="1">
            <a:off x="1416818" y="2059904"/>
            <a:ext cx="10049" cy="1457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1426867" y="3516915"/>
            <a:ext cx="20900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flipV="1">
            <a:off x="5255280" y="2059904"/>
            <a:ext cx="10049" cy="1457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265329" y="3516915"/>
            <a:ext cx="20900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5235190" y="4642338"/>
            <a:ext cx="10049" cy="1457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5245239" y="6099349"/>
            <a:ext cx="20900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flipV="1">
            <a:off x="1440256" y="4642338"/>
            <a:ext cx="10049" cy="1457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1450305" y="6099349"/>
            <a:ext cx="20900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165609" y="1659794"/>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2</a:t>
            </a:r>
            <a:endParaRPr lang="en-US" sz="2000" baseline="-25000" dirty="0">
              <a:latin typeface="Arial" pitchFamily="34" charset="0"/>
              <a:cs typeface="Arial" pitchFamily="34" charset="0"/>
            </a:endParaRPr>
          </a:p>
        </p:txBody>
      </p:sp>
      <p:sp>
        <p:nvSpPr>
          <p:cNvPr id="62" name="TextBox 61"/>
          <p:cNvSpPr txBox="1"/>
          <p:nvPr/>
        </p:nvSpPr>
        <p:spPr>
          <a:xfrm>
            <a:off x="1199096" y="4242228"/>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2</a:t>
            </a:r>
            <a:endParaRPr lang="en-US" sz="2000" baseline="-25000" dirty="0">
              <a:latin typeface="Arial" pitchFamily="34" charset="0"/>
              <a:cs typeface="Arial" pitchFamily="34" charset="0"/>
            </a:endParaRPr>
          </a:p>
        </p:txBody>
      </p:sp>
      <p:sp>
        <p:nvSpPr>
          <p:cNvPr id="63" name="TextBox 62"/>
          <p:cNvSpPr txBox="1"/>
          <p:nvPr/>
        </p:nvSpPr>
        <p:spPr>
          <a:xfrm>
            <a:off x="4994030" y="4242228"/>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2</a:t>
            </a:r>
            <a:endParaRPr lang="en-US" sz="2000" baseline="-25000" dirty="0">
              <a:latin typeface="Arial" pitchFamily="34" charset="0"/>
              <a:cs typeface="Arial" pitchFamily="34" charset="0"/>
            </a:endParaRPr>
          </a:p>
        </p:txBody>
      </p:sp>
      <p:sp>
        <p:nvSpPr>
          <p:cNvPr id="64" name="TextBox 63"/>
          <p:cNvSpPr txBox="1"/>
          <p:nvPr/>
        </p:nvSpPr>
        <p:spPr>
          <a:xfrm>
            <a:off x="5061019" y="1659794"/>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2</a:t>
            </a:r>
            <a:endParaRPr lang="en-US" sz="2000" baseline="-25000" dirty="0">
              <a:latin typeface="Arial" pitchFamily="34" charset="0"/>
              <a:cs typeface="Arial" pitchFamily="34" charset="0"/>
            </a:endParaRPr>
          </a:p>
        </p:txBody>
      </p:sp>
      <p:sp>
        <p:nvSpPr>
          <p:cNvPr id="65" name="TextBox 64"/>
          <p:cNvSpPr txBox="1"/>
          <p:nvPr/>
        </p:nvSpPr>
        <p:spPr>
          <a:xfrm>
            <a:off x="7355386" y="3381262"/>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66" name="TextBox 65"/>
          <p:cNvSpPr txBox="1"/>
          <p:nvPr/>
        </p:nvSpPr>
        <p:spPr>
          <a:xfrm>
            <a:off x="7385538" y="5899294"/>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67" name="TextBox 66"/>
          <p:cNvSpPr txBox="1"/>
          <p:nvPr/>
        </p:nvSpPr>
        <p:spPr>
          <a:xfrm>
            <a:off x="3516924" y="5899294"/>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68" name="TextBox 67"/>
          <p:cNvSpPr txBox="1"/>
          <p:nvPr/>
        </p:nvSpPr>
        <p:spPr>
          <a:xfrm>
            <a:off x="3540362" y="3316860"/>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3" name="TextBox 2"/>
          <p:cNvSpPr txBox="1"/>
          <p:nvPr/>
        </p:nvSpPr>
        <p:spPr>
          <a:xfrm>
            <a:off x="510190" y="1519638"/>
            <a:ext cx="385042" cy="369332"/>
          </a:xfrm>
          <a:prstGeom prst="rect">
            <a:avLst/>
          </a:prstGeom>
          <a:noFill/>
        </p:spPr>
        <p:txBody>
          <a:bodyPr wrap="none" rtlCol="0">
            <a:spAutoFit/>
          </a:bodyPr>
          <a:lstStyle/>
          <a:p>
            <a:r>
              <a:rPr lang="en-GB" b="1" dirty="0"/>
              <a:t>(</a:t>
            </a:r>
            <a:r>
              <a:rPr lang="en-GB" b="1" dirty="0" err="1"/>
              <a:t>i</a:t>
            </a:r>
            <a:r>
              <a:rPr lang="en-GB" b="1" dirty="0"/>
              <a:t>)</a:t>
            </a:r>
          </a:p>
        </p:txBody>
      </p:sp>
      <p:sp>
        <p:nvSpPr>
          <p:cNvPr id="48" name="TextBox 47"/>
          <p:cNvSpPr txBox="1"/>
          <p:nvPr/>
        </p:nvSpPr>
        <p:spPr>
          <a:xfrm>
            <a:off x="4525601" y="1519638"/>
            <a:ext cx="441146" cy="369332"/>
          </a:xfrm>
          <a:prstGeom prst="rect">
            <a:avLst/>
          </a:prstGeom>
          <a:noFill/>
        </p:spPr>
        <p:txBody>
          <a:bodyPr wrap="none" rtlCol="0">
            <a:spAutoFit/>
          </a:bodyPr>
          <a:lstStyle/>
          <a:p>
            <a:r>
              <a:rPr lang="en-GB" b="1" dirty="0"/>
              <a:t>(ii)</a:t>
            </a:r>
          </a:p>
        </p:txBody>
      </p:sp>
      <p:sp>
        <p:nvSpPr>
          <p:cNvPr id="49" name="TextBox 48"/>
          <p:cNvSpPr txBox="1"/>
          <p:nvPr/>
        </p:nvSpPr>
        <p:spPr>
          <a:xfrm>
            <a:off x="644465" y="4050002"/>
            <a:ext cx="497252" cy="369332"/>
          </a:xfrm>
          <a:prstGeom prst="rect">
            <a:avLst/>
          </a:prstGeom>
          <a:noFill/>
        </p:spPr>
        <p:txBody>
          <a:bodyPr wrap="none" rtlCol="0">
            <a:spAutoFit/>
          </a:bodyPr>
          <a:lstStyle/>
          <a:p>
            <a:r>
              <a:rPr lang="en-GB" b="1" dirty="0"/>
              <a:t>(iii)</a:t>
            </a:r>
          </a:p>
        </p:txBody>
      </p:sp>
      <p:sp>
        <p:nvSpPr>
          <p:cNvPr id="50" name="TextBox 49"/>
          <p:cNvSpPr txBox="1"/>
          <p:nvPr/>
        </p:nvSpPr>
        <p:spPr>
          <a:xfrm>
            <a:off x="4499151" y="4050002"/>
            <a:ext cx="494046" cy="369332"/>
          </a:xfrm>
          <a:prstGeom prst="rect">
            <a:avLst/>
          </a:prstGeom>
          <a:noFill/>
        </p:spPr>
        <p:txBody>
          <a:bodyPr wrap="none" rtlCol="0">
            <a:spAutoFit/>
          </a:bodyPr>
          <a:lstStyle/>
          <a:p>
            <a:r>
              <a:rPr lang="en-GB" b="1" dirty="0"/>
              <a:t>(iv)</a:t>
            </a:r>
          </a:p>
        </p:txBody>
      </p:sp>
    </p:spTree>
    <p:extLst>
      <p:ext uri="{BB962C8B-B14F-4D97-AF65-F5344CB8AC3E}">
        <p14:creationId xmlns:p14="http://schemas.microsoft.com/office/powerpoint/2010/main" val="89446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3095" y="157976"/>
            <a:ext cx="8119068" cy="830997"/>
          </a:xfrm>
          <a:prstGeom prst="rect">
            <a:avLst/>
          </a:prstGeom>
          <a:noFill/>
        </p:spPr>
        <p:txBody>
          <a:bodyPr wrap="square" rtlCol="0">
            <a:spAutoFit/>
          </a:bodyPr>
          <a:lstStyle/>
          <a:p>
            <a:r>
              <a:rPr lang="en-GB" sz="2400" dirty="0">
                <a:latin typeface="Arial" pitchFamily="34" charset="0"/>
                <a:cs typeface="Arial" pitchFamily="34" charset="0"/>
              </a:rPr>
              <a:t>Examples of </a:t>
            </a:r>
            <a:r>
              <a:rPr lang="en-GB" sz="2400" i="1" dirty="0">
                <a:latin typeface="Arial" pitchFamily="34" charset="0"/>
                <a:cs typeface="Arial" pitchFamily="34" charset="0"/>
              </a:rPr>
              <a:t>activity time courses</a:t>
            </a:r>
            <a:r>
              <a:rPr lang="en-GB" sz="2400" dirty="0">
                <a:latin typeface="Arial" pitchFamily="34" charset="0"/>
                <a:cs typeface="Arial" pitchFamily="34" charset="0"/>
              </a:rPr>
              <a:t> in 2-dimensional linear systems d</a:t>
            </a:r>
            <a:r>
              <a:rPr lang="en-GB" sz="2400" b="1" dirty="0">
                <a:latin typeface="Arial" pitchFamily="34" charset="0"/>
                <a:cs typeface="Arial" pitchFamily="34" charset="0"/>
              </a:rPr>
              <a:t>f</a:t>
            </a:r>
            <a:r>
              <a:rPr lang="en-GB" sz="2400" dirty="0">
                <a:latin typeface="Arial" pitchFamily="34" charset="0"/>
                <a:cs typeface="Arial" pitchFamily="34" charset="0"/>
              </a:rPr>
              <a:t>/dt = </a:t>
            </a:r>
            <a:r>
              <a:rPr lang="en-GB" sz="2400" b="1" dirty="0" err="1">
                <a:latin typeface="Arial" pitchFamily="34" charset="0"/>
                <a:cs typeface="Arial" pitchFamily="34" charset="0"/>
              </a:rPr>
              <a:t>A</a:t>
            </a:r>
            <a:r>
              <a:rPr lang="en-GB" sz="1600" b="1" dirty="0" err="1">
                <a:latin typeface="Arial" pitchFamily="34" charset="0"/>
                <a:cs typeface="Arial" pitchFamily="34" charset="0"/>
              </a:rPr>
              <a:t>●</a:t>
            </a:r>
            <a:r>
              <a:rPr lang="en-GB" sz="2400" b="1" dirty="0" err="1">
                <a:latin typeface="Arial" pitchFamily="34" charset="0"/>
                <a:cs typeface="Arial" pitchFamily="34" charset="0"/>
              </a:rPr>
              <a:t>f</a:t>
            </a:r>
            <a:r>
              <a:rPr lang="en-GB" sz="2400" dirty="0">
                <a:latin typeface="Arial" pitchFamily="34" charset="0"/>
                <a:cs typeface="Arial" pitchFamily="34" charset="0"/>
              </a:rPr>
              <a:t> + </a:t>
            </a:r>
            <a:r>
              <a:rPr lang="en-GB" sz="2400" b="1" dirty="0">
                <a:latin typeface="Arial" pitchFamily="34" charset="0"/>
                <a:cs typeface="Arial" pitchFamily="34" charset="0"/>
              </a:rPr>
              <a:t>B</a:t>
            </a:r>
            <a:r>
              <a:rPr lang="en-GB" sz="2400" dirty="0">
                <a:latin typeface="Arial" pitchFamily="34" charset="0"/>
                <a:cs typeface="Arial" pitchFamily="34" charset="0"/>
              </a:rPr>
              <a:t>, </a:t>
            </a:r>
            <a:r>
              <a:rPr lang="en-GB" sz="2400" b="1" dirty="0">
                <a:latin typeface="Arial" pitchFamily="34" charset="0"/>
                <a:cs typeface="Arial" pitchFamily="34" charset="0"/>
              </a:rPr>
              <a:t>f</a:t>
            </a:r>
            <a:r>
              <a:rPr lang="en-GB" sz="2400" dirty="0">
                <a:latin typeface="Arial" pitchFamily="34" charset="0"/>
                <a:cs typeface="Arial" pitchFamily="34" charset="0"/>
              </a:rPr>
              <a:t>=(f</a:t>
            </a:r>
            <a:r>
              <a:rPr lang="en-GB" sz="2400" baseline="-25000" dirty="0">
                <a:latin typeface="Arial" pitchFamily="34" charset="0"/>
                <a:cs typeface="Arial" pitchFamily="34" charset="0"/>
              </a:rPr>
              <a:t>1</a:t>
            </a:r>
            <a:r>
              <a:rPr lang="en-GB" sz="2400" dirty="0">
                <a:latin typeface="Arial" pitchFamily="34" charset="0"/>
                <a:cs typeface="Arial" pitchFamily="34" charset="0"/>
              </a:rPr>
              <a:t>, f</a:t>
            </a:r>
            <a:r>
              <a:rPr lang="en-GB" sz="2400" baseline="-25000" dirty="0">
                <a:latin typeface="Arial" pitchFamily="34" charset="0"/>
                <a:cs typeface="Arial" pitchFamily="34" charset="0"/>
              </a:rPr>
              <a:t>2</a:t>
            </a:r>
            <a:r>
              <a:rPr lang="en-GB" sz="2400" dirty="0">
                <a:latin typeface="Arial" pitchFamily="34" charset="0"/>
                <a:cs typeface="Arial" pitchFamily="34" charset="0"/>
              </a:rPr>
              <a:t>)</a:t>
            </a:r>
            <a:endParaRPr lang="en-US" sz="2400" dirty="0">
              <a:latin typeface="Arial" pitchFamily="34" charset="0"/>
              <a:cs typeface="Arial" pitchFamily="34" charset="0"/>
            </a:endParaRPr>
          </a:p>
        </p:txBody>
      </p:sp>
      <p:cxnSp>
        <p:nvCxnSpPr>
          <p:cNvPr id="6" name="Straight Arrow Connector 5"/>
          <p:cNvCxnSpPr/>
          <p:nvPr/>
        </p:nvCxnSpPr>
        <p:spPr>
          <a:xfrm flipH="1" flipV="1">
            <a:off x="1567536" y="1647926"/>
            <a:ext cx="10049" cy="1457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77585" y="3104937"/>
            <a:ext cx="20900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587634" y="1959425"/>
            <a:ext cx="1858945" cy="778747"/>
          </a:xfrm>
          <a:custGeom>
            <a:avLst/>
            <a:gdLst>
              <a:gd name="connsiteX0" fmla="*/ 0 w 1858945"/>
              <a:gd name="connsiteY0" fmla="*/ 0 h 778747"/>
              <a:gd name="connsiteX1" fmla="*/ 221063 w 1858945"/>
              <a:gd name="connsiteY1" fmla="*/ 120581 h 778747"/>
              <a:gd name="connsiteX2" fmla="*/ 341644 w 1858945"/>
              <a:gd name="connsiteY2" fmla="*/ 633047 h 778747"/>
              <a:gd name="connsiteX3" fmla="*/ 502417 w 1858945"/>
              <a:gd name="connsiteY3" fmla="*/ 713433 h 778747"/>
              <a:gd name="connsiteX4" fmla="*/ 602901 w 1858945"/>
              <a:gd name="connsiteY4" fmla="*/ 241161 h 778747"/>
              <a:gd name="connsiteX5" fmla="*/ 673239 w 1858945"/>
              <a:gd name="connsiteY5" fmla="*/ 130629 h 778747"/>
              <a:gd name="connsiteX6" fmla="*/ 783771 w 1858945"/>
              <a:gd name="connsiteY6" fmla="*/ 241161 h 778747"/>
              <a:gd name="connsiteX7" fmla="*/ 844061 w 1858945"/>
              <a:gd name="connsiteY7" fmla="*/ 582805 h 778747"/>
              <a:gd name="connsiteX8" fmla="*/ 944545 w 1858945"/>
              <a:gd name="connsiteY8" fmla="*/ 673240 h 778747"/>
              <a:gd name="connsiteX9" fmla="*/ 1014883 w 1858945"/>
              <a:gd name="connsiteY9" fmla="*/ 592853 h 778747"/>
              <a:gd name="connsiteX10" fmla="*/ 1055077 w 1858945"/>
              <a:gd name="connsiteY10" fmla="*/ 261258 h 778747"/>
              <a:gd name="connsiteX11" fmla="*/ 1115367 w 1858945"/>
              <a:gd name="connsiteY11" fmla="*/ 211016 h 778747"/>
              <a:gd name="connsiteX12" fmla="*/ 1225898 w 1858945"/>
              <a:gd name="connsiteY12" fmla="*/ 271306 h 778747"/>
              <a:gd name="connsiteX13" fmla="*/ 1266092 w 1858945"/>
              <a:gd name="connsiteY13" fmla="*/ 562708 h 778747"/>
              <a:gd name="connsiteX14" fmla="*/ 1346479 w 1858945"/>
              <a:gd name="connsiteY14" fmla="*/ 612950 h 778747"/>
              <a:gd name="connsiteX15" fmla="*/ 1446962 w 1858945"/>
              <a:gd name="connsiteY15" fmla="*/ 532563 h 778747"/>
              <a:gd name="connsiteX16" fmla="*/ 1457011 w 1858945"/>
              <a:gd name="connsiteY16" fmla="*/ 331596 h 778747"/>
              <a:gd name="connsiteX17" fmla="*/ 1547446 w 1858945"/>
              <a:gd name="connsiteY17" fmla="*/ 281354 h 778747"/>
              <a:gd name="connsiteX18" fmla="*/ 1627833 w 1858945"/>
              <a:gd name="connsiteY18" fmla="*/ 351693 h 778747"/>
              <a:gd name="connsiteX19" fmla="*/ 1647929 w 1858945"/>
              <a:gd name="connsiteY19" fmla="*/ 502418 h 778747"/>
              <a:gd name="connsiteX20" fmla="*/ 1708219 w 1858945"/>
              <a:gd name="connsiteY20" fmla="*/ 542611 h 778747"/>
              <a:gd name="connsiteX21" fmla="*/ 1788606 w 1858945"/>
              <a:gd name="connsiteY21" fmla="*/ 492370 h 778747"/>
              <a:gd name="connsiteX22" fmla="*/ 1808703 w 1858945"/>
              <a:gd name="connsiteY22" fmla="*/ 401934 h 778747"/>
              <a:gd name="connsiteX23" fmla="*/ 1858945 w 1858945"/>
              <a:gd name="connsiteY23" fmla="*/ 341644 h 77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58945" h="778747">
                <a:moveTo>
                  <a:pt x="0" y="0"/>
                </a:moveTo>
                <a:cubicBezTo>
                  <a:pt x="82061" y="7536"/>
                  <a:pt x="164122" y="15073"/>
                  <a:pt x="221063" y="120581"/>
                </a:cubicBezTo>
                <a:cubicBezTo>
                  <a:pt x="278004" y="226089"/>
                  <a:pt x="294752" y="534238"/>
                  <a:pt x="341644" y="633047"/>
                </a:cubicBezTo>
                <a:cubicBezTo>
                  <a:pt x="388536" y="731856"/>
                  <a:pt x="458874" y="778747"/>
                  <a:pt x="502417" y="713433"/>
                </a:cubicBezTo>
                <a:cubicBezTo>
                  <a:pt x="545960" y="648119"/>
                  <a:pt x="574431" y="338295"/>
                  <a:pt x="602901" y="241161"/>
                </a:cubicBezTo>
                <a:cubicBezTo>
                  <a:pt x="631371" y="144027"/>
                  <a:pt x="643094" y="130629"/>
                  <a:pt x="673239" y="130629"/>
                </a:cubicBezTo>
                <a:cubicBezTo>
                  <a:pt x="703384" y="130629"/>
                  <a:pt x="755301" y="165798"/>
                  <a:pt x="783771" y="241161"/>
                </a:cubicBezTo>
                <a:cubicBezTo>
                  <a:pt x="812241" y="316524"/>
                  <a:pt x="817265" y="510792"/>
                  <a:pt x="844061" y="582805"/>
                </a:cubicBezTo>
                <a:cubicBezTo>
                  <a:pt x="870857" y="654818"/>
                  <a:pt x="916075" y="671565"/>
                  <a:pt x="944545" y="673240"/>
                </a:cubicBezTo>
                <a:cubicBezTo>
                  <a:pt x="973015" y="674915"/>
                  <a:pt x="996461" y="661517"/>
                  <a:pt x="1014883" y="592853"/>
                </a:cubicBezTo>
                <a:cubicBezTo>
                  <a:pt x="1033305" y="524189"/>
                  <a:pt x="1038330" y="324897"/>
                  <a:pt x="1055077" y="261258"/>
                </a:cubicBezTo>
                <a:cubicBezTo>
                  <a:pt x="1071824" y="197619"/>
                  <a:pt x="1086897" y="209341"/>
                  <a:pt x="1115367" y="211016"/>
                </a:cubicBezTo>
                <a:cubicBezTo>
                  <a:pt x="1143837" y="212691"/>
                  <a:pt x="1200777" y="212691"/>
                  <a:pt x="1225898" y="271306"/>
                </a:cubicBezTo>
                <a:cubicBezTo>
                  <a:pt x="1251019" y="329921"/>
                  <a:pt x="1245995" y="505767"/>
                  <a:pt x="1266092" y="562708"/>
                </a:cubicBezTo>
                <a:cubicBezTo>
                  <a:pt x="1286189" y="619649"/>
                  <a:pt x="1316334" y="617974"/>
                  <a:pt x="1346479" y="612950"/>
                </a:cubicBezTo>
                <a:cubicBezTo>
                  <a:pt x="1376624" y="607926"/>
                  <a:pt x="1428540" y="579455"/>
                  <a:pt x="1446962" y="532563"/>
                </a:cubicBezTo>
                <a:cubicBezTo>
                  <a:pt x="1465384" y="485671"/>
                  <a:pt x="1440264" y="373464"/>
                  <a:pt x="1457011" y="331596"/>
                </a:cubicBezTo>
                <a:cubicBezTo>
                  <a:pt x="1473758" y="289728"/>
                  <a:pt x="1518976" y="278005"/>
                  <a:pt x="1547446" y="281354"/>
                </a:cubicBezTo>
                <a:cubicBezTo>
                  <a:pt x="1575916" y="284704"/>
                  <a:pt x="1611086" y="314849"/>
                  <a:pt x="1627833" y="351693"/>
                </a:cubicBezTo>
                <a:cubicBezTo>
                  <a:pt x="1644580" y="388537"/>
                  <a:pt x="1634531" y="470598"/>
                  <a:pt x="1647929" y="502418"/>
                </a:cubicBezTo>
                <a:cubicBezTo>
                  <a:pt x="1661327" y="534238"/>
                  <a:pt x="1684773" y="544286"/>
                  <a:pt x="1708219" y="542611"/>
                </a:cubicBezTo>
                <a:cubicBezTo>
                  <a:pt x="1731665" y="540936"/>
                  <a:pt x="1771859" y="515816"/>
                  <a:pt x="1788606" y="492370"/>
                </a:cubicBezTo>
                <a:cubicBezTo>
                  <a:pt x="1805353" y="468924"/>
                  <a:pt x="1796980" y="427055"/>
                  <a:pt x="1808703" y="401934"/>
                </a:cubicBezTo>
                <a:cubicBezTo>
                  <a:pt x="1820426" y="376813"/>
                  <a:pt x="1839685" y="359228"/>
                  <a:pt x="1858945" y="341644"/>
                </a:cubicBezTo>
              </a:path>
            </a:pathLst>
          </a:custGeom>
          <a:ln w="317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1065118" y="2080006"/>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11" name="TextBox 10"/>
          <p:cNvSpPr txBox="1"/>
          <p:nvPr/>
        </p:nvSpPr>
        <p:spPr>
          <a:xfrm>
            <a:off x="3677691" y="2904882"/>
            <a:ext cx="502418" cy="400110"/>
          </a:xfrm>
          <a:prstGeom prst="rect">
            <a:avLst/>
          </a:prstGeom>
          <a:noFill/>
        </p:spPr>
        <p:txBody>
          <a:bodyPr wrap="square" rtlCol="0">
            <a:spAutoFit/>
          </a:bodyPr>
          <a:lstStyle/>
          <a:p>
            <a:r>
              <a:rPr lang="en-GB" sz="2000" dirty="0">
                <a:latin typeface="Arial" pitchFamily="34" charset="0"/>
                <a:cs typeface="Arial" pitchFamily="34" charset="0"/>
              </a:rPr>
              <a:t>t</a:t>
            </a:r>
            <a:endParaRPr lang="en-US" sz="2000" baseline="-25000" dirty="0">
              <a:latin typeface="Arial" pitchFamily="34" charset="0"/>
              <a:cs typeface="Arial" pitchFamily="34" charset="0"/>
            </a:endParaRPr>
          </a:p>
        </p:txBody>
      </p:sp>
      <p:cxnSp>
        <p:nvCxnSpPr>
          <p:cNvPr id="12" name="Straight Arrow Connector 11"/>
          <p:cNvCxnSpPr/>
          <p:nvPr/>
        </p:nvCxnSpPr>
        <p:spPr>
          <a:xfrm flipH="1" flipV="1">
            <a:off x="5024174" y="4184240"/>
            <a:ext cx="10049" cy="1457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034223" y="5641251"/>
            <a:ext cx="20900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21756" y="4616320"/>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16" name="TextBox 15"/>
          <p:cNvSpPr txBox="1"/>
          <p:nvPr/>
        </p:nvSpPr>
        <p:spPr>
          <a:xfrm>
            <a:off x="7134329" y="5441196"/>
            <a:ext cx="502418" cy="400110"/>
          </a:xfrm>
          <a:prstGeom prst="rect">
            <a:avLst/>
          </a:prstGeom>
          <a:noFill/>
        </p:spPr>
        <p:txBody>
          <a:bodyPr wrap="square" rtlCol="0">
            <a:spAutoFit/>
          </a:bodyPr>
          <a:lstStyle/>
          <a:p>
            <a:r>
              <a:rPr lang="en-GB" sz="2000" dirty="0">
                <a:latin typeface="Arial" pitchFamily="34" charset="0"/>
                <a:cs typeface="Arial" pitchFamily="34" charset="0"/>
              </a:rPr>
              <a:t>t</a:t>
            </a:r>
            <a:endParaRPr lang="en-US" sz="2000" baseline="-25000" dirty="0">
              <a:latin typeface="Arial" pitchFamily="34" charset="0"/>
              <a:cs typeface="Arial" pitchFamily="34" charset="0"/>
            </a:endParaRPr>
          </a:p>
        </p:txBody>
      </p:sp>
      <p:sp>
        <p:nvSpPr>
          <p:cNvPr id="17" name="Freeform 16"/>
          <p:cNvSpPr/>
          <p:nvPr/>
        </p:nvSpPr>
        <p:spPr>
          <a:xfrm>
            <a:off x="5044273" y="4427974"/>
            <a:ext cx="1929283" cy="1130439"/>
          </a:xfrm>
          <a:custGeom>
            <a:avLst/>
            <a:gdLst>
              <a:gd name="connsiteX0" fmla="*/ 0 w 1929283"/>
              <a:gd name="connsiteY0" fmla="*/ 133978 h 1130439"/>
              <a:gd name="connsiteX1" fmla="*/ 211015 w 1929283"/>
              <a:gd name="connsiteY1" fmla="*/ 214364 h 1130439"/>
              <a:gd name="connsiteX2" fmla="*/ 361740 w 1929283"/>
              <a:gd name="connsiteY2" fmla="*/ 877556 h 1130439"/>
              <a:gd name="connsiteX3" fmla="*/ 462224 w 1929283"/>
              <a:gd name="connsiteY3" fmla="*/ 1068474 h 1130439"/>
              <a:gd name="connsiteX4" fmla="*/ 592852 w 1929283"/>
              <a:gd name="connsiteY4" fmla="*/ 947894 h 1130439"/>
              <a:gd name="connsiteX5" fmla="*/ 643094 w 1929283"/>
              <a:gd name="connsiteY5" fmla="*/ 234461 h 1130439"/>
              <a:gd name="connsiteX6" fmla="*/ 763674 w 1929283"/>
              <a:gd name="connsiteY6" fmla="*/ 103833 h 1130439"/>
              <a:gd name="connsiteX7" fmla="*/ 914400 w 1929283"/>
              <a:gd name="connsiteY7" fmla="*/ 144026 h 1130439"/>
              <a:gd name="connsiteX8" fmla="*/ 1024931 w 1929283"/>
              <a:gd name="connsiteY8" fmla="*/ 967991 h 1130439"/>
              <a:gd name="connsiteX9" fmla="*/ 1185705 w 1929283"/>
              <a:gd name="connsiteY9" fmla="*/ 1068474 h 1130439"/>
              <a:gd name="connsiteX10" fmla="*/ 1296237 w 1929283"/>
              <a:gd name="connsiteY10" fmla="*/ 978039 h 1130439"/>
              <a:gd name="connsiteX11" fmla="*/ 1326382 w 1929283"/>
              <a:gd name="connsiteY11" fmla="*/ 174171 h 1130439"/>
              <a:gd name="connsiteX12" fmla="*/ 1446962 w 1929283"/>
              <a:gd name="connsiteY12" fmla="*/ 53591 h 1130439"/>
              <a:gd name="connsiteX13" fmla="*/ 1587639 w 1929283"/>
              <a:gd name="connsiteY13" fmla="*/ 164123 h 1130439"/>
              <a:gd name="connsiteX14" fmla="*/ 1617784 w 1929283"/>
              <a:gd name="connsiteY14" fmla="*/ 957942 h 1130439"/>
              <a:gd name="connsiteX15" fmla="*/ 1748413 w 1929283"/>
              <a:gd name="connsiteY15" fmla="*/ 1028281 h 1130439"/>
              <a:gd name="connsiteX16" fmla="*/ 1879041 w 1929283"/>
              <a:gd name="connsiteY16" fmla="*/ 978039 h 1130439"/>
              <a:gd name="connsiteX17" fmla="*/ 1929283 w 1929283"/>
              <a:gd name="connsiteY17" fmla="*/ 113881 h 113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29283" h="1130439">
                <a:moveTo>
                  <a:pt x="0" y="133978"/>
                </a:moveTo>
                <a:cubicBezTo>
                  <a:pt x="75362" y="112206"/>
                  <a:pt x="150725" y="90434"/>
                  <a:pt x="211015" y="214364"/>
                </a:cubicBezTo>
                <a:cubicBezTo>
                  <a:pt x="271305" y="338294"/>
                  <a:pt x="319872" y="735204"/>
                  <a:pt x="361740" y="877556"/>
                </a:cubicBezTo>
                <a:cubicBezTo>
                  <a:pt x="403608" y="1019908"/>
                  <a:pt x="423705" y="1056751"/>
                  <a:pt x="462224" y="1068474"/>
                </a:cubicBezTo>
                <a:cubicBezTo>
                  <a:pt x="500743" y="1080197"/>
                  <a:pt x="562707" y="1086896"/>
                  <a:pt x="592852" y="947894"/>
                </a:cubicBezTo>
                <a:cubicBezTo>
                  <a:pt x="622997" y="808892"/>
                  <a:pt x="614624" y="375138"/>
                  <a:pt x="643094" y="234461"/>
                </a:cubicBezTo>
                <a:cubicBezTo>
                  <a:pt x="671564" y="93784"/>
                  <a:pt x="718456" y="118905"/>
                  <a:pt x="763674" y="103833"/>
                </a:cubicBezTo>
                <a:cubicBezTo>
                  <a:pt x="808892" y="88761"/>
                  <a:pt x="870857" y="0"/>
                  <a:pt x="914400" y="144026"/>
                </a:cubicBezTo>
                <a:cubicBezTo>
                  <a:pt x="957943" y="288052"/>
                  <a:pt x="979714" y="813916"/>
                  <a:pt x="1024931" y="967991"/>
                </a:cubicBezTo>
                <a:cubicBezTo>
                  <a:pt x="1070148" y="1122066"/>
                  <a:pt x="1140487" y="1066799"/>
                  <a:pt x="1185705" y="1068474"/>
                </a:cubicBezTo>
                <a:cubicBezTo>
                  <a:pt x="1230923" y="1070149"/>
                  <a:pt x="1272791" y="1127090"/>
                  <a:pt x="1296237" y="978039"/>
                </a:cubicBezTo>
                <a:cubicBezTo>
                  <a:pt x="1319683" y="828989"/>
                  <a:pt x="1301261" y="328246"/>
                  <a:pt x="1326382" y="174171"/>
                </a:cubicBezTo>
                <a:cubicBezTo>
                  <a:pt x="1351503" y="20096"/>
                  <a:pt x="1403419" y="55266"/>
                  <a:pt x="1446962" y="53591"/>
                </a:cubicBezTo>
                <a:cubicBezTo>
                  <a:pt x="1490505" y="51916"/>
                  <a:pt x="1559169" y="13398"/>
                  <a:pt x="1587639" y="164123"/>
                </a:cubicBezTo>
                <a:cubicBezTo>
                  <a:pt x="1616109" y="314848"/>
                  <a:pt x="1590988" y="813916"/>
                  <a:pt x="1617784" y="957942"/>
                </a:cubicBezTo>
                <a:cubicBezTo>
                  <a:pt x="1644580" y="1101968"/>
                  <a:pt x="1704870" y="1024932"/>
                  <a:pt x="1748413" y="1028281"/>
                </a:cubicBezTo>
                <a:cubicBezTo>
                  <a:pt x="1791956" y="1031630"/>
                  <a:pt x="1848896" y="1130439"/>
                  <a:pt x="1879041" y="978039"/>
                </a:cubicBezTo>
                <a:cubicBezTo>
                  <a:pt x="1909186" y="825639"/>
                  <a:pt x="1919234" y="469760"/>
                  <a:pt x="1929283" y="113881"/>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p:nvPr/>
        </p:nvCxnSpPr>
        <p:spPr>
          <a:xfrm flipH="1" flipV="1">
            <a:off x="4965551" y="1647926"/>
            <a:ext cx="10049" cy="1457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975600" y="3104937"/>
            <a:ext cx="20900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463133" y="2080006"/>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22" name="TextBox 21"/>
          <p:cNvSpPr txBox="1"/>
          <p:nvPr/>
        </p:nvSpPr>
        <p:spPr>
          <a:xfrm>
            <a:off x="7075706" y="2904882"/>
            <a:ext cx="502418" cy="400110"/>
          </a:xfrm>
          <a:prstGeom prst="rect">
            <a:avLst/>
          </a:prstGeom>
          <a:noFill/>
        </p:spPr>
        <p:txBody>
          <a:bodyPr wrap="square" rtlCol="0">
            <a:spAutoFit/>
          </a:bodyPr>
          <a:lstStyle/>
          <a:p>
            <a:r>
              <a:rPr lang="en-GB" sz="2000" dirty="0">
                <a:latin typeface="Arial" pitchFamily="34" charset="0"/>
                <a:cs typeface="Arial" pitchFamily="34" charset="0"/>
              </a:rPr>
              <a:t>t</a:t>
            </a:r>
            <a:endParaRPr lang="en-US" sz="2000" baseline="-25000" dirty="0">
              <a:latin typeface="Arial" pitchFamily="34" charset="0"/>
              <a:cs typeface="Arial" pitchFamily="34" charset="0"/>
            </a:endParaRPr>
          </a:p>
        </p:txBody>
      </p:sp>
      <p:sp>
        <p:nvSpPr>
          <p:cNvPr id="24" name="Freeform 23"/>
          <p:cNvSpPr/>
          <p:nvPr/>
        </p:nvSpPr>
        <p:spPr>
          <a:xfrm>
            <a:off x="4983982" y="1890765"/>
            <a:ext cx="1899139" cy="1224224"/>
          </a:xfrm>
          <a:custGeom>
            <a:avLst/>
            <a:gdLst>
              <a:gd name="connsiteX0" fmla="*/ 0 w 1899139"/>
              <a:gd name="connsiteY0" fmla="*/ 1224224 h 1224224"/>
              <a:gd name="connsiteX1" fmla="*/ 120581 w 1899139"/>
              <a:gd name="connsiteY1" fmla="*/ 601226 h 1224224"/>
              <a:gd name="connsiteX2" fmla="*/ 361741 w 1899139"/>
              <a:gd name="connsiteY2" fmla="*/ 179195 h 1224224"/>
              <a:gd name="connsiteX3" fmla="*/ 683288 w 1899139"/>
              <a:gd name="connsiteY3" fmla="*/ 28470 h 1224224"/>
              <a:gd name="connsiteX4" fmla="*/ 974691 w 1899139"/>
              <a:gd name="connsiteY4" fmla="*/ 8373 h 1224224"/>
              <a:gd name="connsiteX5" fmla="*/ 1899139 w 1899139"/>
              <a:gd name="connsiteY5" fmla="*/ 8373 h 122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9139" h="1224224">
                <a:moveTo>
                  <a:pt x="0" y="1224224"/>
                </a:moveTo>
                <a:cubicBezTo>
                  <a:pt x="30145" y="999810"/>
                  <a:pt x="60291" y="775397"/>
                  <a:pt x="120581" y="601226"/>
                </a:cubicBezTo>
                <a:cubicBezTo>
                  <a:pt x="180871" y="427055"/>
                  <a:pt x="267957" y="274654"/>
                  <a:pt x="361741" y="179195"/>
                </a:cubicBezTo>
                <a:cubicBezTo>
                  <a:pt x="455525" y="83736"/>
                  <a:pt x="581130" y="56940"/>
                  <a:pt x="683288" y="28470"/>
                </a:cubicBezTo>
                <a:cubicBezTo>
                  <a:pt x="785446" y="0"/>
                  <a:pt x="772049" y="11722"/>
                  <a:pt x="974691" y="8373"/>
                </a:cubicBezTo>
                <a:cubicBezTo>
                  <a:pt x="1177333" y="5024"/>
                  <a:pt x="1538236" y="6698"/>
                  <a:pt x="1899139" y="8373"/>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Arrow Connector 24"/>
          <p:cNvCxnSpPr/>
          <p:nvPr/>
        </p:nvCxnSpPr>
        <p:spPr>
          <a:xfrm flipH="1" flipV="1">
            <a:off x="1569203" y="4185135"/>
            <a:ext cx="10049" cy="1457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579252" y="5642146"/>
            <a:ext cx="20900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66785" y="4617215"/>
            <a:ext cx="502418" cy="400110"/>
          </a:xfrm>
          <a:prstGeom prst="rect">
            <a:avLst/>
          </a:prstGeom>
          <a:noFill/>
        </p:spPr>
        <p:txBody>
          <a:bodyPr wrap="square" rtlCol="0">
            <a:spAutoFit/>
          </a:bodyPr>
          <a:lstStyle/>
          <a:p>
            <a:r>
              <a:rPr lang="en-GB" sz="2000" dirty="0">
                <a:latin typeface="Arial" pitchFamily="34" charset="0"/>
                <a:cs typeface="Arial" pitchFamily="34" charset="0"/>
              </a:rPr>
              <a:t>f</a:t>
            </a:r>
            <a:r>
              <a:rPr lang="en-GB" sz="2000" baseline="-25000" dirty="0">
                <a:latin typeface="Arial" pitchFamily="34" charset="0"/>
                <a:cs typeface="Arial" pitchFamily="34" charset="0"/>
              </a:rPr>
              <a:t>1</a:t>
            </a:r>
            <a:endParaRPr lang="en-US" sz="2000" baseline="-25000" dirty="0">
              <a:latin typeface="Arial" pitchFamily="34" charset="0"/>
              <a:cs typeface="Arial" pitchFamily="34" charset="0"/>
            </a:endParaRPr>
          </a:p>
        </p:txBody>
      </p:sp>
      <p:sp>
        <p:nvSpPr>
          <p:cNvPr id="28" name="TextBox 27"/>
          <p:cNvSpPr txBox="1"/>
          <p:nvPr/>
        </p:nvSpPr>
        <p:spPr>
          <a:xfrm>
            <a:off x="3679358" y="5442091"/>
            <a:ext cx="502418" cy="400110"/>
          </a:xfrm>
          <a:prstGeom prst="rect">
            <a:avLst/>
          </a:prstGeom>
          <a:noFill/>
        </p:spPr>
        <p:txBody>
          <a:bodyPr wrap="square" rtlCol="0">
            <a:spAutoFit/>
          </a:bodyPr>
          <a:lstStyle/>
          <a:p>
            <a:r>
              <a:rPr lang="en-GB" sz="2000" dirty="0">
                <a:latin typeface="Arial" pitchFamily="34" charset="0"/>
                <a:cs typeface="Arial" pitchFamily="34" charset="0"/>
              </a:rPr>
              <a:t>t</a:t>
            </a:r>
            <a:endParaRPr lang="en-US" sz="2000" baseline="-25000" dirty="0">
              <a:latin typeface="Arial" pitchFamily="34" charset="0"/>
              <a:cs typeface="Arial" pitchFamily="34" charset="0"/>
            </a:endParaRPr>
          </a:p>
        </p:txBody>
      </p:sp>
      <p:sp>
        <p:nvSpPr>
          <p:cNvPr id="32" name="Freeform 31"/>
          <p:cNvSpPr/>
          <p:nvPr/>
        </p:nvSpPr>
        <p:spPr>
          <a:xfrm>
            <a:off x="1577591" y="4265526"/>
            <a:ext cx="1929284" cy="1381648"/>
          </a:xfrm>
          <a:custGeom>
            <a:avLst/>
            <a:gdLst>
              <a:gd name="connsiteX0" fmla="*/ 0 w 1929284"/>
              <a:gd name="connsiteY0" fmla="*/ 1381648 h 1381648"/>
              <a:gd name="connsiteX1" fmla="*/ 140677 w 1929284"/>
              <a:gd name="connsiteY1" fmla="*/ 708408 h 1381648"/>
              <a:gd name="connsiteX2" fmla="*/ 391886 w 1929284"/>
              <a:gd name="connsiteY2" fmla="*/ 165797 h 1381648"/>
              <a:gd name="connsiteX3" fmla="*/ 693336 w 1929284"/>
              <a:gd name="connsiteY3" fmla="*/ 15072 h 1381648"/>
              <a:gd name="connsiteX4" fmla="*/ 1055077 w 1929284"/>
              <a:gd name="connsiteY4" fmla="*/ 75362 h 1381648"/>
              <a:gd name="connsiteX5" fmla="*/ 1286189 w 1929284"/>
              <a:gd name="connsiteY5" fmla="*/ 447151 h 1381648"/>
              <a:gd name="connsiteX6" fmla="*/ 1366576 w 1929284"/>
              <a:gd name="connsiteY6" fmla="*/ 577779 h 1381648"/>
              <a:gd name="connsiteX7" fmla="*/ 1567543 w 1929284"/>
              <a:gd name="connsiteY7" fmla="*/ 788795 h 1381648"/>
              <a:gd name="connsiteX8" fmla="*/ 1788607 w 1929284"/>
              <a:gd name="connsiteY8" fmla="*/ 879230 h 1381648"/>
              <a:gd name="connsiteX9" fmla="*/ 1929284 w 1929284"/>
              <a:gd name="connsiteY9" fmla="*/ 909375 h 138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9284" h="1381648">
                <a:moveTo>
                  <a:pt x="0" y="1381648"/>
                </a:moveTo>
                <a:cubicBezTo>
                  <a:pt x="37681" y="1146349"/>
                  <a:pt x="75363" y="911050"/>
                  <a:pt x="140677" y="708408"/>
                </a:cubicBezTo>
                <a:cubicBezTo>
                  <a:pt x="205991" y="505766"/>
                  <a:pt x="299776" y="281353"/>
                  <a:pt x="391886" y="165797"/>
                </a:cubicBezTo>
                <a:cubicBezTo>
                  <a:pt x="483996" y="50241"/>
                  <a:pt x="582804" y="30144"/>
                  <a:pt x="693336" y="15072"/>
                </a:cubicBezTo>
                <a:cubicBezTo>
                  <a:pt x="803868" y="0"/>
                  <a:pt x="956268" y="3349"/>
                  <a:pt x="1055077" y="75362"/>
                </a:cubicBezTo>
                <a:cubicBezTo>
                  <a:pt x="1153886" y="147375"/>
                  <a:pt x="1234273" y="363415"/>
                  <a:pt x="1286189" y="447151"/>
                </a:cubicBezTo>
                <a:cubicBezTo>
                  <a:pt x="1338105" y="530887"/>
                  <a:pt x="1319684" y="520838"/>
                  <a:pt x="1366576" y="577779"/>
                </a:cubicBezTo>
                <a:cubicBezTo>
                  <a:pt x="1413468" y="634720"/>
                  <a:pt x="1497205" y="738553"/>
                  <a:pt x="1567543" y="788795"/>
                </a:cubicBezTo>
                <a:cubicBezTo>
                  <a:pt x="1637881" y="839037"/>
                  <a:pt x="1728317" y="859133"/>
                  <a:pt x="1788607" y="879230"/>
                </a:cubicBezTo>
                <a:cubicBezTo>
                  <a:pt x="1848897" y="899327"/>
                  <a:pt x="1889090" y="904351"/>
                  <a:pt x="1929284" y="909375"/>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1243143" y="1503449"/>
            <a:ext cx="2763318" cy="646331"/>
          </a:xfrm>
          <a:prstGeom prst="rect">
            <a:avLst/>
          </a:prstGeom>
          <a:noFill/>
        </p:spPr>
        <p:txBody>
          <a:bodyPr wrap="square" rtlCol="0">
            <a:spAutoFit/>
          </a:bodyPr>
          <a:lstStyle/>
          <a:p>
            <a:pPr algn="r"/>
            <a:r>
              <a:rPr lang="en-GB" dirty="0"/>
              <a:t>Spiral point (damped oscillation)</a:t>
            </a:r>
            <a:endParaRPr lang="en-US" dirty="0"/>
          </a:p>
        </p:txBody>
      </p:sp>
      <p:sp>
        <p:nvSpPr>
          <p:cNvPr id="35" name="TextBox 34"/>
          <p:cNvSpPr txBox="1"/>
          <p:nvPr/>
        </p:nvSpPr>
        <p:spPr>
          <a:xfrm>
            <a:off x="5528253" y="1503449"/>
            <a:ext cx="2948587" cy="369332"/>
          </a:xfrm>
          <a:prstGeom prst="rect">
            <a:avLst/>
          </a:prstGeom>
          <a:noFill/>
        </p:spPr>
        <p:txBody>
          <a:bodyPr wrap="square" rtlCol="0">
            <a:spAutoFit/>
          </a:bodyPr>
          <a:lstStyle/>
          <a:p>
            <a:pPr algn="ctr"/>
            <a:r>
              <a:rPr lang="en-GB" dirty="0"/>
              <a:t>Node (stable fixed point)</a:t>
            </a:r>
            <a:endParaRPr lang="en-US" dirty="0"/>
          </a:p>
        </p:txBody>
      </p:sp>
      <p:sp>
        <p:nvSpPr>
          <p:cNvPr id="36" name="TextBox 35"/>
          <p:cNvSpPr txBox="1"/>
          <p:nvPr/>
        </p:nvSpPr>
        <p:spPr>
          <a:xfrm>
            <a:off x="1699815" y="3921306"/>
            <a:ext cx="1666375" cy="369332"/>
          </a:xfrm>
          <a:prstGeom prst="rect">
            <a:avLst/>
          </a:prstGeom>
          <a:noFill/>
        </p:spPr>
        <p:txBody>
          <a:bodyPr wrap="square" rtlCol="0">
            <a:spAutoFit/>
          </a:bodyPr>
          <a:lstStyle/>
          <a:p>
            <a:pPr algn="ctr"/>
            <a:r>
              <a:rPr lang="en-GB" dirty="0"/>
              <a:t>Saddle point</a:t>
            </a:r>
            <a:endParaRPr lang="en-US" dirty="0"/>
          </a:p>
        </p:txBody>
      </p:sp>
      <p:sp>
        <p:nvSpPr>
          <p:cNvPr id="37" name="TextBox 36"/>
          <p:cNvSpPr txBox="1"/>
          <p:nvPr/>
        </p:nvSpPr>
        <p:spPr>
          <a:xfrm>
            <a:off x="5457080" y="3921306"/>
            <a:ext cx="2534555" cy="369332"/>
          </a:xfrm>
          <a:prstGeom prst="rect">
            <a:avLst/>
          </a:prstGeom>
          <a:noFill/>
        </p:spPr>
        <p:txBody>
          <a:bodyPr wrap="square" rtlCol="0">
            <a:spAutoFit/>
          </a:bodyPr>
          <a:lstStyle/>
          <a:p>
            <a:pPr algn="ctr"/>
            <a:r>
              <a:rPr lang="en-GB" dirty="0"/>
              <a:t>Centre (oscillation)</a:t>
            </a:r>
            <a:endParaRPr lang="en-US" dirty="0"/>
          </a:p>
        </p:txBody>
      </p:sp>
    </p:spTree>
    <p:extLst>
      <p:ext uri="{BB962C8B-B14F-4D97-AF65-F5344CB8AC3E}">
        <p14:creationId xmlns:p14="http://schemas.microsoft.com/office/powerpoint/2010/main" val="2529088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721" y="868101"/>
            <a:ext cx="7153155" cy="4647426"/>
          </a:xfrm>
          <a:prstGeom prst="rect">
            <a:avLst/>
          </a:prstGeom>
          <a:noFill/>
        </p:spPr>
        <p:txBody>
          <a:bodyPr wrap="square" rtlCol="0">
            <a:spAutoFit/>
          </a:bodyPr>
          <a:lstStyle/>
          <a:p>
            <a:pPr algn="ctr"/>
            <a:r>
              <a:rPr lang="en-GB" sz="2800" b="1" dirty="0">
                <a:latin typeface="Arial" panose="020B0604020202020204" pitchFamily="34" charset="0"/>
                <a:cs typeface="Arial" panose="020B0604020202020204" pitchFamily="34" charset="0"/>
              </a:rPr>
              <a:t>Possible functions?</a:t>
            </a:r>
          </a:p>
          <a:p>
            <a:pPr algn="ctr"/>
            <a:endParaRPr lang="en-GB" sz="2400" b="1" dirty="0">
              <a:latin typeface="Arial" panose="020B0604020202020204" pitchFamily="34" charset="0"/>
              <a:cs typeface="Arial" panose="020B0604020202020204" pitchFamily="34" charset="0"/>
            </a:endParaRPr>
          </a:p>
          <a:p>
            <a:pPr algn="ctr"/>
            <a:endParaRPr lang="en-GB" sz="2400" b="1" dirty="0">
              <a:latin typeface="Arial" panose="020B0604020202020204" pitchFamily="34" charset="0"/>
              <a:cs typeface="Arial" panose="020B0604020202020204" pitchFamily="34" charset="0"/>
            </a:endParaRPr>
          </a:p>
          <a:p>
            <a:pPr marL="285750" indent="-285750">
              <a:buFont typeface="Arial" pitchFamily="34" charset="0"/>
              <a:buChar char="•"/>
            </a:pPr>
            <a:r>
              <a:rPr lang="en-GB" sz="2000" dirty="0">
                <a:latin typeface="Arial" panose="020B0604020202020204" pitchFamily="34" charset="0"/>
                <a:cs typeface="Arial" panose="020B0604020202020204" pitchFamily="34" charset="0"/>
              </a:rPr>
              <a:t>Stable node: Storing information for cognitive tasks. Short-term or long-term memory; decisions. </a:t>
            </a:r>
          </a:p>
          <a:p>
            <a:pPr marL="285750" indent="-285750">
              <a:buFont typeface="Arial" pitchFamily="34" charset="0"/>
              <a:buChar char="•"/>
            </a:pPr>
            <a:endParaRPr lang="en-GB" sz="2000" dirty="0">
              <a:latin typeface="Arial" panose="020B0604020202020204" pitchFamily="34" charset="0"/>
              <a:cs typeface="Arial" panose="020B0604020202020204" pitchFamily="34" charset="0"/>
            </a:endParaRPr>
          </a:p>
          <a:p>
            <a:pPr marL="285750" indent="-285750">
              <a:buFont typeface="Arial" pitchFamily="34" charset="0"/>
              <a:buChar char="•"/>
            </a:pPr>
            <a:r>
              <a:rPr lang="en-GB" sz="2000" dirty="0">
                <a:latin typeface="Arial" panose="020B0604020202020204" pitchFamily="34" charset="0"/>
                <a:cs typeface="Arial" panose="020B0604020202020204" pitchFamily="34" charset="0"/>
              </a:rPr>
              <a:t>Oscillation (centre): Timing; integration through binding of information; motor activity or locomotion (central pattern generators); perceptual rivalry; computational neuroimaging.</a:t>
            </a:r>
          </a:p>
          <a:p>
            <a:pPr marL="285750" indent="-285750">
              <a:buFont typeface="Arial" pitchFamily="34" charset="0"/>
              <a:buChar char="•"/>
            </a:pPr>
            <a:endParaRPr lang="en-GB" sz="2000" dirty="0">
              <a:latin typeface="Arial" panose="020B0604020202020204" pitchFamily="34" charset="0"/>
              <a:cs typeface="Arial" panose="020B0604020202020204" pitchFamily="34" charset="0"/>
            </a:endParaRPr>
          </a:p>
          <a:p>
            <a:pPr marL="285750" indent="-285750">
              <a:buFont typeface="Arial" pitchFamily="34" charset="0"/>
              <a:buChar char="•"/>
            </a:pPr>
            <a:r>
              <a:rPr lang="en-GB" sz="2000" dirty="0">
                <a:latin typeface="Arial" panose="020B0604020202020204" pitchFamily="34" charset="0"/>
                <a:cs typeface="Arial" panose="020B0604020202020204" pitchFamily="34" charset="0"/>
              </a:rPr>
              <a:t>Metastable (saddle): Creates barrier between cognitive (e.g. memory) states; decision dynamics. </a:t>
            </a:r>
          </a:p>
          <a:p>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7590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17" y="274025"/>
            <a:ext cx="7837715" cy="646331"/>
          </a:xfrm>
          <a:prstGeom prst="rect">
            <a:avLst/>
          </a:prstGeom>
          <a:noFill/>
        </p:spPr>
        <p:txBody>
          <a:bodyPr wrap="square" rtlCol="0">
            <a:spAutoFit/>
          </a:bodyPr>
          <a:lstStyle/>
          <a:p>
            <a:r>
              <a:rPr lang="en-GB" u="sng" dirty="0"/>
              <a:t>Example:</a:t>
            </a:r>
            <a:r>
              <a:rPr lang="en-GB" dirty="0"/>
              <a:t> Nonlinear gain control in </a:t>
            </a:r>
            <a:r>
              <a:rPr lang="en-GB" dirty="0" err="1"/>
              <a:t>amacrine</a:t>
            </a:r>
            <a:r>
              <a:rPr lang="en-GB" dirty="0"/>
              <a:t> cell feedback onto bipolar cells in primate and human retinas (Wilson, Visual </a:t>
            </a:r>
            <a:r>
              <a:rPr lang="en-GB" dirty="0" err="1"/>
              <a:t>Neurosci</a:t>
            </a:r>
            <a:r>
              <a:rPr lang="en-GB" dirty="0"/>
              <a:t>., 1997).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38" y="1988840"/>
            <a:ext cx="6334869" cy="4413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60699" y="1493134"/>
            <a:ext cx="782137" cy="369332"/>
          </a:xfrm>
          <a:prstGeom prst="rect">
            <a:avLst/>
          </a:prstGeom>
          <a:noFill/>
        </p:spPr>
        <p:txBody>
          <a:bodyPr wrap="none" rtlCol="0">
            <a:spAutoFit/>
          </a:bodyPr>
          <a:lstStyle/>
          <a:p>
            <a:r>
              <a:rPr lang="en-GB" dirty="0"/>
              <a:t>Retina</a:t>
            </a:r>
          </a:p>
        </p:txBody>
      </p:sp>
      <p:grpSp>
        <p:nvGrpSpPr>
          <p:cNvPr id="5" name="Group 4"/>
          <p:cNvGrpSpPr/>
          <p:nvPr/>
        </p:nvGrpSpPr>
        <p:grpSpPr>
          <a:xfrm>
            <a:off x="6617107" y="3067580"/>
            <a:ext cx="2203039" cy="1657301"/>
            <a:chOff x="1202228" y="3229912"/>
            <a:chExt cx="2203039" cy="1657301"/>
          </a:xfrm>
        </p:grpSpPr>
        <p:grpSp>
          <p:nvGrpSpPr>
            <p:cNvPr id="6" name="Group 5"/>
            <p:cNvGrpSpPr/>
            <p:nvPr/>
          </p:nvGrpSpPr>
          <p:grpSpPr>
            <a:xfrm>
              <a:off x="1202228" y="4005064"/>
              <a:ext cx="2203039" cy="882149"/>
              <a:chOff x="1691680" y="2186811"/>
              <a:chExt cx="2203039" cy="882149"/>
            </a:xfrm>
          </p:grpSpPr>
          <p:grpSp>
            <p:nvGrpSpPr>
              <p:cNvPr id="9" name="Group 8"/>
              <p:cNvGrpSpPr/>
              <p:nvPr/>
            </p:nvGrpSpPr>
            <p:grpSpPr>
              <a:xfrm>
                <a:off x="1691680" y="2186811"/>
                <a:ext cx="2203039" cy="738741"/>
                <a:chOff x="1691680" y="2186811"/>
                <a:chExt cx="2203039" cy="738741"/>
              </a:xfrm>
            </p:grpSpPr>
            <p:sp>
              <p:nvSpPr>
                <p:cNvPr id="11" name="Flowchart: Connector 10"/>
                <p:cNvSpPr/>
                <p:nvPr/>
              </p:nvSpPr>
              <p:spPr>
                <a:xfrm>
                  <a:off x="1691680" y="2186811"/>
                  <a:ext cx="720080" cy="720080"/>
                </a:xfrm>
                <a:prstGeom prst="flowChartConnector">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t>
                  </a:r>
                  <a:endParaRPr lang="de-CH" dirty="0">
                    <a:solidFill>
                      <a:schemeClr val="tx1"/>
                    </a:solidFill>
                  </a:endParaRPr>
                </a:p>
              </p:txBody>
            </p:sp>
            <p:sp>
              <p:nvSpPr>
                <p:cNvPr id="12" name="Flowchart: Connector 11"/>
                <p:cNvSpPr/>
                <p:nvPr/>
              </p:nvSpPr>
              <p:spPr>
                <a:xfrm>
                  <a:off x="3174639" y="2205472"/>
                  <a:ext cx="720080" cy="720080"/>
                </a:xfrm>
                <a:prstGeom prst="flowChartConnector">
                  <a:avLst/>
                </a:prstGeom>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A</a:t>
                  </a:r>
                  <a:endParaRPr lang="de-CH" dirty="0">
                    <a:solidFill>
                      <a:schemeClr val="tx1"/>
                    </a:solidFill>
                  </a:endParaRPr>
                </a:p>
              </p:txBody>
            </p:sp>
            <p:cxnSp>
              <p:nvCxnSpPr>
                <p:cNvPr id="13" name="Curved Connector 12"/>
                <p:cNvCxnSpPr>
                  <a:stCxn id="11" idx="7"/>
                  <a:endCxn id="12" idx="1"/>
                </p:cNvCxnSpPr>
                <p:nvPr/>
              </p:nvCxnSpPr>
              <p:spPr>
                <a:xfrm rot="16200000" flipH="1">
                  <a:off x="2783868" y="1814702"/>
                  <a:ext cx="18661" cy="973785"/>
                </a:xfrm>
                <a:prstGeom prst="curvedConnector3">
                  <a:avLst>
                    <a:gd name="adj1" fmla="val -1790113"/>
                  </a:avLst>
                </a:prstGeom>
                <a:ln w="38100">
                  <a:tailEnd type="arrow"/>
                </a:ln>
              </p:spPr>
              <p:style>
                <a:lnRef idx="1">
                  <a:schemeClr val="accent3"/>
                </a:lnRef>
                <a:fillRef idx="0">
                  <a:schemeClr val="accent3"/>
                </a:fillRef>
                <a:effectRef idx="0">
                  <a:schemeClr val="accent3"/>
                </a:effectRef>
                <a:fontRef idx="minor">
                  <a:schemeClr val="tx1"/>
                </a:fontRef>
              </p:style>
            </p:cxnSp>
            <p:cxnSp>
              <p:nvCxnSpPr>
                <p:cNvPr id="14" name="Curved Connector 13"/>
                <p:cNvCxnSpPr>
                  <a:stCxn id="12" idx="3"/>
                  <a:endCxn id="11" idx="5"/>
                </p:cNvCxnSpPr>
                <p:nvPr/>
              </p:nvCxnSpPr>
              <p:spPr>
                <a:xfrm rot="5400000" flipH="1">
                  <a:off x="2783869" y="2323877"/>
                  <a:ext cx="18661" cy="973785"/>
                </a:xfrm>
                <a:prstGeom prst="curvedConnector3">
                  <a:avLst>
                    <a:gd name="adj1" fmla="val -1790113"/>
                  </a:avLst>
                </a:prstGeom>
                <a:ln w="38100">
                  <a:tailEnd type="arrow"/>
                </a:ln>
              </p:spPr>
              <p:style>
                <a:lnRef idx="1">
                  <a:schemeClr val="accent4"/>
                </a:lnRef>
                <a:fillRef idx="0">
                  <a:schemeClr val="accent4"/>
                </a:fillRef>
                <a:effectRef idx="0">
                  <a:schemeClr val="accent4"/>
                </a:effectRef>
                <a:fontRef idx="minor">
                  <a:schemeClr val="tx1"/>
                </a:fontRef>
              </p:style>
            </p:cxnSp>
          </p:grpSp>
          <p:sp>
            <p:nvSpPr>
              <p:cNvPr id="10" name="Flowchart: Connector 9"/>
              <p:cNvSpPr/>
              <p:nvPr/>
            </p:nvSpPr>
            <p:spPr>
              <a:xfrm>
                <a:off x="2195736" y="2820100"/>
                <a:ext cx="216024" cy="248860"/>
              </a:xfrm>
              <a:prstGeom prst="flowChartConnector">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de-CH"/>
              </a:p>
            </p:txBody>
          </p:sp>
        </p:grpSp>
        <p:cxnSp>
          <p:nvCxnSpPr>
            <p:cNvPr id="7" name="Elbow Connector 6"/>
            <p:cNvCxnSpPr>
              <a:endCxn id="11" idx="0"/>
            </p:cNvCxnSpPr>
            <p:nvPr/>
          </p:nvCxnSpPr>
          <p:spPr>
            <a:xfrm rot="5400000">
              <a:off x="1352618" y="3795366"/>
              <a:ext cx="432000" cy="0"/>
            </a:xfrm>
            <a:prstGeom prst="bentConnector3">
              <a:avLst/>
            </a:prstGeom>
            <a:ln w="38100">
              <a:tailEnd type="arrow"/>
            </a:ln>
          </p:spPr>
          <p:style>
            <a:lnRef idx="1">
              <a:schemeClr val="accent3"/>
            </a:lnRef>
            <a:fillRef idx="0">
              <a:schemeClr val="accent3"/>
            </a:fillRef>
            <a:effectRef idx="0">
              <a:schemeClr val="accent3"/>
            </a:effectRef>
            <a:fontRef idx="minor">
              <a:schemeClr val="tx1"/>
            </a:fontRef>
          </p:style>
        </p:cxnSp>
        <p:sp>
          <p:nvSpPr>
            <p:cNvPr id="8" name="TextBox 7"/>
            <p:cNvSpPr txBox="1"/>
            <p:nvPr/>
          </p:nvSpPr>
          <p:spPr>
            <a:xfrm>
              <a:off x="1298596" y="3229912"/>
              <a:ext cx="641009" cy="369332"/>
            </a:xfrm>
            <a:prstGeom prst="rect">
              <a:avLst/>
            </a:prstGeom>
            <a:noFill/>
          </p:spPr>
          <p:txBody>
            <a:bodyPr wrap="none" rtlCol="0">
              <a:spAutoFit/>
            </a:bodyPr>
            <a:lstStyle/>
            <a:p>
              <a:r>
                <a:rPr lang="en-US" dirty="0"/>
                <a:t>Light</a:t>
              </a:r>
              <a:endParaRPr lang="de-CH" dirty="0"/>
            </a:p>
          </p:txBody>
        </p:sp>
      </p:grpSp>
      <p:sp>
        <p:nvSpPr>
          <p:cNvPr id="15" name="Rectangle 14"/>
          <p:cNvSpPr/>
          <p:nvPr/>
        </p:nvSpPr>
        <p:spPr>
          <a:xfrm>
            <a:off x="810228" y="3633034"/>
            <a:ext cx="4896091" cy="140195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9174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17" y="274025"/>
            <a:ext cx="7837715" cy="646331"/>
          </a:xfrm>
          <a:prstGeom prst="rect">
            <a:avLst/>
          </a:prstGeom>
          <a:noFill/>
        </p:spPr>
        <p:txBody>
          <a:bodyPr wrap="square" rtlCol="0">
            <a:spAutoFit/>
          </a:bodyPr>
          <a:lstStyle/>
          <a:p>
            <a:r>
              <a:rPr lang="en-GB" u="sng" dirty="0"/>
              <a:t>Example:</a:t>
            </a:r>
            <a:r>
              <a:rPr lang="en-GB" dirty="0"/>
              <a:t> Nonlinear gain control in </a:t>
            </a:r>
            <a:r>
              <a:rPr lang="en-GB" dirty="0" err="1"/>
              <a:t>amacrine</a:t>
            </a:r>
            <a:r>
              <a:rPr lang="en-GB" dirty="0"/>
              <a:t> cell feedback onto bipolar cells in primate and human retinas (Wilson, Visual </a:t>
            </a:r>
            <a:r>
              <a:rPr lang="en-GB" dirty="0" err="1"/>
              <a:t>Neurosci</a:t>
            </a:r>
            <a:r>
              <a:rPr lang="en-GB" dirty="0"/>
              <a:t>., 1997). </a:t>
            </a:r>
          </a:p>
        </p:txBody>
      </p:sp>
      <p:sp>
        <p:nvSpPr>
          <p:cNvPr id="3" name="TextBox 2"/>
          <p:cNvSpPr txBox="1"/>
          <p:nvPr/>
        </p:nvSpPr>
        <p:spPr>
          <a:xfrm>
            <a:off x="665018" y="965346"/>
            <a:ext cx="5388541" cy="646331"/>
          </a:xfrm>
          <a:prstGeom prst="rect">
            <a:avLst/>
          </a:prstGeom>
          <a:noFill/>
        </p:spPr>
        <p:txBody>
          <a:bodyPr wrap="square" rtlCol="0">
            <a:spAutoFit/>
          </a:bodyPr>
          <a:lstStyle/>
          <a:p>
            <a:r>
              <a:rPr lang="en-GB" dirty="0"/>
              <a:t>Let B be the bipolar cell response to light level L and A the </a:t>
            </a:r>
            <a:r>
              <a:rPr lang="en-GB" dirty="0" err="1"/>
              <a:t>amacrine</a:t>
            </a:r>
            <a:r>
              <a:rPr lang="en-GB" dirty="0"/>
              <a:t> cell response:</a:t>
            </a:r>
          </a:p>
        </p:txBody>
      </p:sp>
      <mc:AlternateContent xmlns:mc="http://schemas.openxmlformats.org/markup-compatibility/2006" xmlns:a14="http://schemas.microsoft.com/office/drawing/2010/main">
        <mc:Choice Requires="a14">
          <p:sp>
            <p:nvSpPr>
              <p:cNvPr id="4" name="TextBox 3"/>
              <p:cNvSpPr txBox="1"/>
              <p:nvPr/>
            </p:nvSpPr>
            <p:spPr>
              <a:xfrm>
                <a:off x="3069771" y="1578129"/>
                <a:ext cx="2526846"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a:rPr>
                            <m:t>𝑑</m:t>
                          </m:r>
                          <m:r>
                            <a:rPr lang="en-GB" b="0" i="1" smtClean="0">
                              <a:latin typeface="Cambria Math"/>
                            </a:rPr>
                            <m:t>𝐵</m:t>
                          </m:r>
                        </m:num>
                        <m:den>
                          <m:r>
                            <a:rPr lang="en-GB" i="1" smtClean="0">
                              <a:latin typeface="Cambria Math"/>
                            </a:rPr>
                            <m:t>𝑑</m:t>
                          </m:r>
                          <m:r>
                            <a:rPr lang="en-GB" b="0" i="1" smtClean="0">
                              <a:latin typeface="Cambria Math"/>
                            </a:rPr>
                            <m:t>𝑡</m:t>
                          </m:r>
                        </m:den>
                      </m:f>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1</m:t>
                          </m:r>
                        </m:num>
                        <m:den>
                          <m:sSub>
                            <m:sSubPr>
                              <m:ctrlPr>
                                <a:rPr lang="en-GB" b="0" i="1" smtClean="0">
                                  <a:latin typeface="Cambria Math" panose="02040503050406030204" pitchFamily="18" charset="0"/>
                                </a:rPr>
                              </m:ctrlPr>
                            </m:sSubPr>
                            <m:e>
                              <m:r>
                                <a:rPr lang="en-GB" b="0" i="1" smtClean="0">
                                  <a:latin typeface="Cambria Math"/>
                                  <a:ea typeface="Cambria Math"/>
                                </a:rPr>
                                <m:t>𝜏</m:t>
                              </m:r>
                            </m:e>
                            <m:sub>
                              <m:r>
                                <a:rPr lang="en-GB" b="0" i="1" smtClean="0">
                                  <a:latin typeface="Cambria Math"/>
                                </a:rPr>
                                <m:t>𝐵</m:t>
                              </m:r>
                            </m:sub>
                          </m:sSub>
                        </m:den>
                      </m:f>
                      <m:d>
                        <m:dPr>
                          <m:ctrlPr>
                            <a:rPr lang="en-GB" b="0" i="1" smtClean="0">
                              <a:latin typeface="Cambria Math" panose="02040503050406030204" pitchFamily="18" charset="0"/>
                            </a:rPr>
                          </m:ctrlPr>
                        </m:dPr>
                        <m:e>
                          <m:r>
                            <a:rPr lang="en-GB" b="0" i="1" smtClean="0">
                              <a:latin typeface="Cambria Math"/>
                            </a:rPr>
                            <m:t>−</m:t>
                          </m:r>
                          <m:r>
                            <a:rPr lang="en-GB" b="0" i="1" smtClean="0">
                              <a:latin typeface="Cambria Math"/>
                            </a:rPr>
                            <m:t>𝐵</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𝐿</m:t>
                              </m:r>
                            </m:num>
                            <m:den>
                              <m:r>
                                <a:rPr lang="en-GB" b="0" i="1" smtClean="0">
                                  <a:latin typeface="Cambria Math"/>
                                </a:rPr>
                                <m:t>1+</m:t>
                              </m:r>
                              <m:r>
                                <a:rPr lang="en-GB" b="0" i="1" smtClean="0">
                                  <a:latin typeface="Cambria Math"/>
                                </a:rPr>
                                <m:t>𝐴</m:t>
                              </m:r>
                            </m:den>
                          </m:f>
                        </m:e>
                      </m:d>
                    </m:oMath>
                  </m:oMathPara>
                </a14:m>
                <a:endParaRPr lang="en-GB" dirty="0"/>
              </a:p>
            </p:txBody>
          </p:sp>
        </mc:Choice>
        <mc:Fallback xmlns="">
          <p:sp>
            <p:nvSpPr>
              <p:cNvPr id="4" name="TextBox 3"/>
              <p:cNvSpPr txBox="1">
                <a:spLocks noRot="1" noChangeAspect="1" noMove="1" noResize="1" noEditPoints="1" noAdjustHandles="1" noChangeArrowheads="1" noChangeShapeType="1" noTextEdit="1"/>
              </p:cNvSpPr>
              <p:nvPr/>
            </p:nvSpPr>
            <p:spPr>
              <a:xfrm>
                <a:off x="3069771" y="1578129"/>
                <a:ext cx="2526846" cy="71468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69771" y="2573677"/>
                <a:ext cx="2151615" cy="6635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a:rPr>
                            <m:t>𝑑</m:t>
                          </m:r>
                          <m:r>
                            <a:rPr lang="en-GB" b="0" i="1" smtClean="0">
                              <a:latin typeface="Cambria Math"/>
                            </a:rPr>
                            <m:t>𝐴</m:t>
                          </m:r>
                        </m:num>
                        <m:den>
                          <m:r>
                            <a:rPr lang="en-GB" i="1" smtClean="0">
                              <a:latin typeface="Cambria Math"/>
                            </a:rPr>
                            <m:t>𝑑</m:t>
                          </m:r>
                          <m:r>
                            <a:rPr lang="en-GB" b="0" i="1" smtClean="0">
                              <a:latin typeface="Cambria Math"/>
                            </a:rPr>
                            <m:t>𝑡</m:t>
                          </m:r>
                        </m:den>
                      </m:f>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1</m:t>
                          </m:r>
                        </m:num>
                        <m:den>
                          <m:sSub>
                            <m:sSubPr>
                              <m:ctrlPr>
                                <a:rPr lang="en-GB" b="0" i="1" smtClean="0">
                                  <a:latin typeface="Cambria Math" panose="02040503050406030204" pitchFamily="18" charset="0"/>
                                </a:rPr>
                              </m:ctrlPr>
                            </m:sSubPr>
                            <m:e>
                              <m:r>
                                <a:rPr lang="en-GB" b="0" i="1" smtClean="0">
                                  <a:latin typeface="Cambria Math"/>
                                  <a:ea typeface="Cambria Math"/>
                                </a:rPr>
                                <m:t>𝜏</m:t>
                              </m:r>
                            </m:e>
                            <m:sub>
                              <m:r>
                                <a:rPr lang="en-GB" b="0" i="1" smtClean="0">
                                  <a:latin typeface="Cambria Math"/>
                                </a:rPr>
                                <m:t>𝐴</m:t>
                              </m:r>
                            </m:sub>
                          </m:sSub>
                        </m:den>
                      </m:f>
                      <m:d>
                        <m:dPr>
                          <m:ctrlPr>
                            <a:rPr lang="en-GB" b="0" i="1" smtClean="0">
                              <a:latin typeface="Cambria Math" panose="02040503050406030204" pitchFamily="18" charset="0"/>
                            </a:rPr>
                          </m:ctrlPr>
                        </m:dPr>
                        <m:e>
                          <m:r>
                            <a:rPr lang="en-GB" b="0" i="1" smtClean="0">
                              <a:latin typeface="Cambria Math"/>
                            </a:rPr>
                            <m:t>−</m:t>
                          </m:r>
                          <m:r>
                            <a:rPr lang="en-GB" b="0" i="1" smtClean="0">
                              <a:latin typeface="Cambria Math"/>
                            </a:rPr>
                            <m:t>𝐴</m:t>
                          </m:r>
                          <m:r>
                            <a:rPr lang="en-GB" b="0" i="1" smtClean="0">
                              <a:latin typeface="Cambria Math"/>
                            </a:rPr>
                            <m:t>+2</m:t>
                          </m:r>
                          <m:r>
                            <a:rPr lang="en-GB" b="0" i="1" smtClean="0">
                              <a:latin typeface="Cambria Math"/>
                            </a:rPr>
                            <m:t>𝐵</m:t>
                          </m:r>
                        </m:e>
                      </m:d>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3069771" y="2573677"/>
                <a:ext cx="2151615" cy="663580"/>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65018" y="3467055"/>
                <a:ext cx="6074548" cy="369332"/>
              </a:xfrm>
              <a:prstGeom prst="rect">
                <a:avLst/>
              </a:prstGeom>
              <a:noFill/>
            </p:spPr>
            <p:txBody>
              <a:bodyPr wrap="none" rtlCol="0">
                <a:spAutoFit/>
              </a:bodyPr>
              <a:lstStyle/>
              <a:p>
                <a:r>
                  <a:rPr lang="en-GB" dirty="0"/>
                  <a:t>Setting the light level L=10, the steady state is </a:t>
                </a:r>
                <a14:m>
                  <m:oMath xmlns:m="http://schemas.openxmlformats.org/officeDocument/2006/math">
                    <m:d>
                      <m:dPr>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r>
                              <a:rPr lang="en-GB" b="0" i="1" smtClean="0">
                                <a:latin typeface="Cambria Math"/>
                              </a:rPr>
                              <m:t>𝐴</m:t>
                            </m:r>
                          </m:e>
                          <m:sup>
                            <m:r>
                              <a:rPr lang="en-GB" b="0" i="1" smtClean="0">
                                <a:latin typeface="Cambria Math"/>
                              </a:rPr>
                              <m:t>∗</m:t>
                            </m:r>
                          </m:sup>
                        </m:sSup>
                        <m:r>
                          <a:rPr lang="en-GB" b="0" i="1" smtClean="0">
                            <a:latin typeface="Cambria Math"/>
                          </a:rPr>
                          <m:t>, </m:t>
                        </m:r>
                        <m:sSup>
                          <m:sSupPr>
                            <m:ctrlPr>
                              <a:rPr lang="en-GB" b="0" i="1" smtClean="0">
                                <a:latin typeface="Cambria Math" panose="02040503050406030204" pitchFamily="18" charset="0"/>
                              </a:rPr>
                            </m:ctrlPr>
                          </m:sSupPr>
                          <m:e>
                            <m:r>
                              <a:rPr lang="en-GB" b="0" i="1" smtClean="0">
                                <a:latin typeface="Cambria Math"/>
                              </a:rPr>
                              <m:t>𝐵</m:t>
                            </m:r>
                          </m:e>
                          <m:sup>
                            <m:r>
                              <a:rPr lang="en-GB" b="0" i="1" smtClean="0">
                                <a:latin typeface="Cambria Math"/>
                              </a:rPr>
                              <m:t>∗</m:t>
                            </m:r>
                          </m:sup>
                        </m:sSup>
                      </m:e>
                    </m:d>
                    <m:r>
                      <a:rPr lang="en-GB" b="0" i="1" smtClean="0">
                        <a:latin typeface="Cambria Math"/>
                      </a:rPr>
                      <m:t>=(4, 2)</m:t>
                    </m:r>
                  </m:oMath>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665018" y="3467055"/>
                <a:ext cx="6074548" cy="369332"/>
              </a:xfrm>
              <a:prstGeom prst="rect">
                <a:avLst/>
              </a:prstGeom>
              <a:blipFill rotWithShape="1">
                <a:blip r:embed="rId4"/>
                <a:stretch>
                  <a:fillRect l="-802" t="-8333" r="-100" b="-26667"/>
                </a:stretch>
              </a:blipFill>
            </p:spPr>
            <p:txBody>
              <a:bodyPr/>
              <a:lstStyle/>
              <a:p>
                <a:r>
                  <a:rPr lang="en-GB">
                    <a:noFill/>
                  </a:rPr>
                  <a:t> </a:t>
                </a:r>
              </a:p>
            </p:txBody>
          </p:sp>
        </mc:Fallback>
      </mc:AlternateContent>
      <p:sp>
        <p:nvSpPr>
          <p:cNvPr id="18" name="TextBox 17"/>
          <p:cNvSpPr txBox="1"/>
          <p:nvPr/>
        </p:nvSpPr>
        <p:spPr>
          <a:xfrm>
            <a:off x="665018" y="4342951"/>
            <a:ext cx="2299797" cy="369332"/>
          </a:xfrm>
          <a:prstGeom prst="rect">
            <a:avLst/>
          </a:prstGeom>
          <a:noFill/>
        </p:spPr>
        <p:txBody>
          <a:bodyPr wrap="none" rtlCol="0">
            <a:spAutoFit/>
          </a:bodyPr>
          <a:lstStyle/>
          <a:p>
            <a:r>
              <a:rPr lang="en-GB" dirty="0"/>
              <a:t>The </a:t>
            </a:r>
            <a:r>
              <a:rPr lang="en-GB" dirty="0" err="1"/>
              <a:t>Jacobian</a:t>
            </a:r>
            <a:r>
              <a:rPr lang="en-GB" dirty="0"/>
              <a:t> matrix is </a:t>
            </a:r>
          </a:p>
        </p:txBody>
      </p:sp>
      <mc:AlternateContent xmlns:mc="http://schemas.openxmlformats.org/markup-compatibility/2006" xmlns:a14="http://schemas.microsoft.com/office/drawing/2010/main">
        <mc:Choice Requires="a14">
          <p:sp>
            <p:nvSpPr>
              <p:cNvPr id="19" name="TextBox 18"/>
              <p:cNvSpPr txBox="1"/>
              <p:nvPr/>
            </p:nvSpPr>
            <p:spPr>
              <a:xfrm>
                <a:off x="2964815" y="3792416"/>
                <a:ext cx="5619487" cy="1470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𝐽</m:t>
                      </m:r>
                      <m:r>
                        <a:rPr lang="en-GB" b="0" i="1" smtClean="0">
                          <a:latin typeface="Cambria Math"/>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f>
                                  <m:fPr>
                                    <m:ctrlPr>
                                      <a:rPr lang="en-GB" b="0" i="1" smtClean="0">
                                        <a:latin typeface="Cambria Math" panose="02040503050406030204" pitchFamily="18" charset="0"/>
                                      </a:rPr>
                                    </m:ctrlPr>
                                  </m:fPr>
                                  <m:num>
                                    <m:r>
                                      <m:rPr>
                                        <m:brk m:alnAt="7"/>
                                      </m:rPr>
                                      <a:rPr lang="en-GB" b="0" i="1" smtClean="0">
                                        <a:latin typeface="Cambria Math"/>
                                      </a:rPr>
                                      <m:t>𝜕</m:t>
                                    </m:r>
                                  </m:num>
                                  <m:den>
                                    <m:r>
                                      <m:rPr>
                                        <m:brk m:alnAt="7"/>
                                      </m:rPr>
                                      <a:rPr lang="en-GB" b="0" i="1" smtClean="0">
                                        <a:latin typeface="Cambria Math"/>
                                      </a:rPr>
                                      <m:t>𝜕</m:t>
                                    </m:r>
                                    <m:r>
                                      <a:rPr lang="en-GB" b="0" i="1" smtClean="0">
                                        <a:latin typeface="Cambria Math"/>
                                      </a:rPr>
                                      <m:t>𝐵</m:t>
                                    </m:r>
                                  </m:den>
                                </m:f>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𝐵</m:t>
                                            </m:r>
                                          </m:sub>
                                        </m:sSub>
                                      </m:den>
                                    </m:f>
                                    <m:d>
                                      <m:dPr>
                                        <m:ctrlPr>
                                          <a:rPr lang="en-GB" i="1">
                                            <a:latin typeface="Cambria Math" panose="02040503050406030204" pitchFamily="18" charset="0"/>
                                          </a:rPr>
                                        </m:ctrlPr>
                                      </m:dPr>
                                      <m:e>
                                        <m:r>
                                          <a:rPr lang="en-GB" i="1">
                                            <a:latin typeface="Cambria Math"/>
                                          </a:rPr>
                                          <m:t>−</m:t>
                                        </m:r>
                                        <m:r>
                                          <a:rPr lang="en-GB" i="1">
                                            <a:latin typeface="Cambria Math"/>
                                          </a:rPr>
                                          <m:t>𝐵</m:t>
                                        </m:r>
                                        <m:r>
                                          <a:rPr lang="en-GB" i="1">
                                            <a:latin typeface="Cambria Math"/>
                                          </a:rPr>
                                          <m:t>+</m:t>
                                        </m:r>
                                        <m:f>
                                          <m:fPr>
                                            <m:ctrlPr>
                                              <a:rPr lang="en-GB" i="1">
                                                <a:latin typeface="Cambria Math" panose="02040503050406030204" pitchFamily="18" charset="0"/>
                                              </a:rPr>
                                            </m:ctrlPr>
                                          </m:fPr>
                                          <m:num>
                                            <m:r>
                                              <a:rPr lang="en-GB" i="1">
                                                <a:latin typeface="Cambria Math"/>
                                              </a:rPr>
                                              <m:t>𝐿</m:t>
                                            </m:r>
                                          </m:num>
                                          <m:den>
                                            <m:r>
                                              <a:rPr lang="en-GB" i="1">
                                                <a:latin typeface="Cambria Math"/>
                                              </a:rPr>
                                              <m:t>1+</m:t>
                                            </m:r>
                                            <m:r>
                                              <a:rPr lang="en-GB" i="1">
                                                <a:latin typeface="Cambria Math"/>
                                              </a:rPr>
                                              <m:t>𝐴</m:t>
                                            </m:r>
                                          </m:den>
                                        </m:f>
                                      </m:e>
                                    </m:d>
                                  </m:e>
                                </m:d>
                              </m:e>
                              <m:e>
                                <m:f>
                                  <m:fPr>
                                    <m:ctrlPr>
                                      <a:rPr lang="en-GB" i="1">
                                        <a:latin typeface="Cambria Math" panose="02040503050406030204" pitchFamily="18" charset="0"/>
                                      </a:rPr>
                                    </m:ctrlPr>
                                  </m:fPr>
                                  <m:num>
                                    <m:r>
                                      <m:rPr>
                                        <m:brk m:alnAt="7"/>
                                      </m:rPr>
                                      <a:rPr lang="en-GB" i="1">
                                        <a:latin typeface="Cambria Math"/>
                                      </a:rPr>
                                      <m:t>𝜕</m:t>
                                    </m:r>
                                  </m:num>
                                  <m:den>
                                    <m:r>
                                      <m:rPr>
                                        <m:brk m:alnAt="7"/>
                                      </m:rPr>
                                      <a:rPr lang="en-GB" i="1">
                                        <a:latin typeface="Cambria Math"/>
                                      </a:rPr>
                                      <m:t>𝜕</m:t>
                                    </m:r>
                                    <m:r>
                                      <a:rPr lang="en-GB" b="0" i="1" smtClean="0">
                                        <a:latin typeface="Cambria Math"/>
                                      </a:rPr>
                                      <m:t>𝐴</m:t>
                                    </m:r>
                                  </m:den>
                                </m:f>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𝐵</m:t>
                                            </m:r>
                                          </m:sub>
                                        </m:sSub>
                                      </m:den>
                                    </m:f>
                                    <m:d>
                                      <m:dPr>
                                        <m:ctrlPr>
                                          <a:rPr lang="en-GB" i="1">
                                            <a:latin typeface="Cambria Math" panose="02040503050406030204" pitchFamily="18" charset="0"/>
                                          </a:rPr>
                                        </m:ctrlPr>
                                      </m:dPr>
                                      <m:e>
                                        <m:r>
                                          <a:rPr lang="en-GB" i="1">
                                            <a:latin typeface="Cambria Math"/>
                                          </a:rPr>
                                          <m:t>−</m:t>
                                        </m:r>
                                        <m:r>
                                          <a:rPr lang="en-GB" i="1">
                                            <a:latin typeface="Cambria Math"/>
                                          </a:rPr>
                                          <m:t>𝐵</m:t>
                                        </m:r>
                                        <m:r>
                                          <a:rPr lang="en-GB" i="1">
                                            <a:latin typeface="Cambria Math"/>
                                          </a:rPr>
                                          <m:t>+</m:t>
                                        </m:r>
                                        <m:f>
                                          <m:fPr>
                                            <m:ctrlPr>
                                              <a:rPr lang="en-GB" i="1">
                                                <a:latin typeface="Cambria Math" panose="02040503050406030204" pitchFamily="18" charset="0"/>
                                              </a:rPr>
                                            </m:ctrlPr>
                                          </m:fPr>
                                          <m:num>
                                            <m:r>
                                              <a:rPr lang="en-GB" i="1">
                                                <a:latin typeface="Cambria Math"/>
                                              </a:rPr>
                                              <m:t>𝐿</m:t>
                                            </m:r>
                                          </m:num>
                                          <m:den>
                                            <m:r>
                                              <a:rPr lang="en-GB" i="1">
                                                <a:latin typeface="Cambria Math"/>
                                              </a:rPr>
                                              <m:t>1+</m:t>
                                            </m:r>
                                            <m:r>
                                              <a:rPr lang="en-GB" i="1">
                                                <a:latin typeface="Cambria Math"/>
                                              </a:rPr>
                                              <m:t>𝐴</m:t>
                                            </m:r>
                                          </m:den>
                                        </m:f>
                                      </m:e>
                                    </m:d>
                                  </m:e>
                                </m:d>
                              </m:e>
                            </m:mr>
                            <m:mr>
                              <m:e>
                                <m:f>
                                  <m:fPr>
                                    <m:ctrlPr>
                                      <a:rPr lang="en-GB" b="0" i="1" smtClean="0">
                                        <a:latin typeface="Cambria Math" panose="02040503050406030204" pitchFamily="18" charset="0"/>
                                      </a:rPr>
                                    </m:ctrlPr>
                                  </m:fPr>
                                  <m:num>
                                    <m:r>
                                      <a:rPr lang="en-GB" b="0" i="1" smtClean="0">
                                        <a:latin typeface="Cambria Math"/>
                                      </a:rPr>
                                      <m:t>𝑑</m:t>
                                    </m:r>
                                  </m:num>
                                  <m:den>
                                    <m:r>
                                      <a:rPr lang="en-GB" b="0" i="1" smtClean="0">
                                        <a:latin typeface="Cambria Math"/>
                                      </a:rPr>
                                      <m:t>𝑑𝐵</m:t>
                                    </m:r>
                                  </m:den>
                                </m:f>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𝐴</m:t>
                                            </m:r>
                                          </m:sub>
                                        </m:sSub>
                                      </m:den>
                                    </m:f>
                                    <m:d>
                                      <m:dPr>
                                        <m:ctrlPr>
                                          <a:rPr lang="en-GB" i="1">
                                            <a:latin typeface="Cambria Math" panose="02040503050406030204" pitchFamily="18" charset="0"/>
                                          </a:rPr>
                                        </m:ctrlPr>
                                      </m:dPr>
                                      <m:e>
                                        <m:r>
                                          <a:rPr lang="en-GB" i="1">
                                            <a:latin typeface="Cambria Math"/>
                                          </a:rPr>
                                          <m:t>−</m:t>
                                        </m:r>
                                        <m:r>
                                          <a:rPr lang="en-GB" i="1">
                                            <a:latin typeface="Cambria Math"/>
                                          </a:rPr>
                                          <m:t>𝐴</m:t>
                                        </m:r>
                                        <m:r>
                                          <a:rPr lang="en-GB" i="1">
                                            <a:latin typeface="Cambria Math"/>
                                          </a:rPr>
                                          <m:t>+2</m:t>
                                        </m:r>
                                        <m:r>
                                          <a:rPr lang="en-GB" i="1">
                                            <a:latin typeface="Cambria Math"/>
                                          </a:rPr>
                                          <m:t>𝐵</m:t>
                                        </m:r>
                                      </m:e>
                                    </m:d>
                                  </m:e>
                                </m:d>
                              </m:e>
                              <m:e>
                                <m:f>
                                  <m:fPr>
                                    <m:ctrlPr>
                                      <a:rPr lang="en-GB" i="1">
                                        <a:latin typeface="Cambria Math" panose="02040503050406030204" pitchFamily="18" charset="0"/>
                                      </a:rPr>
                                    </m:ctrlPr>
                                  </m:fPr>
                                  <m:num>
                                    <m:r>
                                      <a:rPr lang="en-GB" i="1">
                                        <a:latin typeface="Cambria Math"/>
                                      </a:rPr>
                                      <m:t>𝑑</m:t>
                                    </m:r>
                                  </m:num>
                                  <m:den>
                                    <m:r>
                                      <a:rPr lang="en-GB" i="1">
                                        <a:latin typeface="Cambria Math"/>
                                      </a:rPr>
                                      <m:t>𝑑</m:t>
                                    </m:r>
                                    <m:r>
                                      <a:rPr lang="en-GB" b="0" i="1" smtClean="0">
                                        <a:latin typeface="Cambria Math"/>
                                      </a:rPr>
                                      <m:t>𝐴</m:t>
                                    </m:r>
                                  </m:den>
                                </m:f>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𝐴</m:t>
                                            </m:r>
                                          </m:sub>
                                        </m:sSub>
                                      </m:den>
                                    </m:f>
                                    <m:d>
                                      <m:dPr>
                                        <m:ctrlPr>
                                          <a:rPr lang="en-GB" i="1">
                                            <a:latin typeface="Cambria Math" panose="02040503050406030204" pitchFamily="18" charset="0"/>
                                          </a:rPr>
                                        </m:ctrlPr>
                                      </m:dPr>
                                      <m:e>
                                        <m:r>
                                          <a:rPr lang="en-GB" i="1">
                                            <a:latin typeface="Cambria Math"/>
                                          </a:rPr>
                                          <m:t>−</m:t>
                                        </m:r>
                                        <m:r>
                                          <a:rPr lang="en-GB" i="1">
                                            <a:latin typeface="Cambria Math"/>
                                          </a:rPr>
                                          <m:t>𝐴</m:t>
                                        </m:r>
                                        <m:r>
                                          <a:rPr lang="en-GB" i="1">
                                            <a:latin typeface="Cambria Math"/>
                                          </a:rPr>
                                          <m:t>+2</m:t>
                                        </m:r>
                                        <m:r>
                                          <a:rPr lang="en-GB" i="1">
                                            <a:latin typeface="Cambria Math"/>
                                          </a:rPr>
                                          <m:t>𝐵</m:t>
                                        </m:r>
                                      </m:e>
                                    </m:d>
                                  </m:e>
                                </m:d>
                              </m:e>
                            </m:mr>
                          </m:m>
                        </m:e>
                      </m:d>
                    </m:oMath>
                  </m:oMathPara>
                </a14:m>
                <a:endParaRPr lang="en-GB" dirty="0"/>
              </a:p>
            </p:txBody>
          </p:sp>
        </mc:Choice>
        <mc:Fallback xmlns="">
          <p:sp>
            <p:nvSpPr>
              <p:cNvPr id="19" name="TextBox 18"/>
              <p:cNvSpPr txBox="1">
                <a:spLocks noRot="1" noChangeAspect="1" noMove="1" noResize="1" noEditPoints="1" noAdjustHandles="1" noChangeArrowheads="1" noChangeShapeType="1" noTextEdit="1"/>
              </p:cNvSpPr>
              <p:nvPr/>
            </p:nvSpPr>
            <p:spPr>
              <a:xfrm>
                <a:off x="2964815" y="3792416"/>
                <a:ext cx="5619487" cy="1470403"/>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44591" y="5262819"/>
                <a:ext cx="4434676" cy="12674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𝐽</m:t>
                      </m:r>
                      <m:r>
                        <a:rPr lang="en-GB" b="0" i="1" smtClean="0">
                          <a:latin typeface="Cambria Math"/>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a:rPr>
                                  <m:t>−</m:t>
                                </m:r>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𝐵</m:t>
                                        </m:r>
                                      </m:sub>
                                    </m:sSub>
                                  </m:den>
                                </m:f>
                              </m:e>
                              <m:e>
                                <m:r>
                                  <a:rPr lang="en-GB" b="0" i="1" smtClean="0">
                                    <a:latin typeface="Cambria Math"/>
                                  </a:rPr>
                                  <m:t>−</m:t>
                                </m:r>
                                <m:f>
                                  <m:fPr>
                                    <m:ctrlPr>
                                      <a:rPr lang="en-GB" i="1">
                                        <a:latin typeface="Cambria Math" panose="02040503050406030204" pitchFamily="18" charset="0"/>
                                      </a:rPr>
                                    </m:ctrlPr>
                                  </m:fPr>
                                  <m:num>
                                    <m:r>
                                      <a:rPr lang="en-GB" b="0" i="1" smtClean="0">
                                        <a:latin typeface="Cambria Math"/>
                                      </a:rPr>
                                      <m:t>𝐿</m:t>
                                    </m:r>
                                  </m:num>
                                  <m:den>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rPr>
                                          <m:t>𝐵</m:t>
                                        </m:r>
                                      </m:sub>
                                    </m:sSub>
                                  </m:den>
                                </m:f>
                                <m:f>
                                  <m:fPr>
                                    <m:ctrlPr>
                                      <a:rPr lang="en-GB" i="1" smtClean="0">
                                        <a:latin typeface="Cambria Math" panose="02040503050406030204" pitchFamily="18" charset="0"/>
                                      </a:rPr>
                                    </m:ctrlPr>
                                  </m:fPr>
                                  <m:num>
                                    <m:r>
                                      <a:rPr lang="en-GB" b="0" i="1" smtClean="0">
                                        <a:latin typeface="Cambria Math"/>
                                      </a:rPr>
                                      <m:t>1</m:t>
                                    </m:r>
                                  </m:num>
                                  <m:den>
                                    <m:sSup>
                                      <m:sSupPr>
                                        <m:ctrlPr>
                                          <a:rPr lang="en-GB" i="1" smtClean="0">
                                            <a:latin typeface="Cambria Math" panose="02040503050406030204" pitchFamily="18" charset="0"/>
                                          </a:rPr>
                                        </m:ctrlPr>
                                      </m:sSupPr>
                                      <m:e>
                                        <m:r>
                                          <a:rPr lang="en-GB" b="0" i="1" smtClean="0">
                                            <a:latin typeface="Cambria Math"/>
                                          </a:rPr>
                                          <m:t>(1+</m:t>
                                        </m:r>
                                        <m:r>
                                          <a:rPr lang="en-GB" b="0" i="1" smtClean="0">
                                            <a:latin typeface="Cambria Math"/>
                                          </a:rPr>
                                          <m:t>𝐴</m:t>
                                        </m:r>
                                        <m:r>
                                          <a:rPr lang="en-GB" b="0" i="1" smtClean="0">
                                            <a:latin typeface="Cambria Math"/>
                                          </a:rPr>
                                          <m:t>)</m:t>
                                        </m:r>
                                      </m:e>
                                      <m:sup>
                                        <m:r>
                                          <a:rPr lang="en-GB" b="0" i="1" smtClean="0">
                                            <a:latin typeface="Cambria Math"/>
                                          </a:rPr>
                                          <m:t>2</m:t>
                                        </m:r>
                                      </m:sup>
                                    </m:sSup>
                                  </m:den>
                                </m:f>
                              </m:e>
                            </m:mr>
                            <m:mr>
                              <m:e>
                                <m:f>
                                  <m:fPr>
                                    <m:ctrlPr>
                                      <a:rPr lang="en-GB" i="1">
                                        <a:latin typeface="Cambria Math" panose="02040503050406030204" pitchFamily="18" charset="0"/>
                                      </a:rPr>
                                    </m:ctrlPr>
                                  </m:fPr>
                                  <m:num>
                                    <m:r>
                                      <a:rPr lang="en-GB" b="0" i="1" smtClean="0">
                                        <a:latin typeface="Cambria Math"/>
                                      </a:rPr>
                                      <m:t>2</m:t>
                                    </m:r>
                                  </m:num>
                                  <m:den>
                                    <m:sSub>
                                      <m:sSubPr>
                                        <m:ctrlPr>
                                          <a:rPr lang="en-GB" i="1">
                                            <a:latin typeface="Cambria Math" panose="02040503050406030204" pitchFamily="18" charset="0"/>
                                          </a:rPr>
                                        </m:ctrlPr>
                                      </m:sSubPr>
                                      <m:e>
                                        <m:r>
                                          <a:rPr lang="en-GB" i="1">
                                            <a:latin typeface="Cambria Math"/>
                                            <a:ea typeface="Cambria Math"/>
                                          </a:rPr>
                                          <m:t>𝜏</m:t>
                                        </m:r>
                                      </m:e>
                                      <m:sub>
                                        <m:r>
                                          <a:rPr lang="en-GB" b="0" i="1" smtClean="0">
                                            <a:latin typeface="Cambria Math"/>
                                          </a:rPr>
                                          <m:t>𝐴</m:t>
                                        </m:r>
                                      </m:sub>
                                    </m:sSub>
                                  </m:den>
                                </m:f>
                              </m:e>
                              <m:e>
                                <m:r>
                                  <a:rPr lang="en-GB" b="0" i="1" smtClean="0">
                                    <a:latin typeface="Cambria Math"/>
                                  </a:rPr>
                                  <m:t>−</m:t>
                                </m:r>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ea typeface="Cambria Math"/>
                                          </a:rPr>
                                          <m:t>𝜏</m:t>
                                        </m:r>
                                      </m:e>
                                      <m:sub>
                                        <m:r>
                                          <a:rPr lang="en-GB" b="0" i="1" smtClean="0">
                                            <a:latin typeface="Cambria Math"/>
                                            <a:ea typeface="Cambria Math"/>
                                          </a:rPr>
                                          <m:t>𝐴</m:t>
                                        </m:r>
                                      </m:sub>
                                    </m:sSub>
                                  </m:den>
                                </m:f>
                              </m:e>
                            </m:mr>
                          </m:m>
                        </m:e>
                      </m:d>
                      <m:r>
                        <a:rPr lang="en-GB" b="0" i="1" smtClean="0">
                          <a:latin typeface="Cambria Math"/>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i="1">
                                    <a:latin typeface="Cambria Math"/>
                                  </a:rPr>
                                  <m:t>−</m:t>
                                </m:r>
                                <m:f>
                                  <m:fPr>
                                    <m:ctrlPr>
                                      <a:rPr lang="en-GB" i="1">
                                        <a:latin typeface="Cambria Math" panose="02040503050406030204" pitchFamily="18" charset="0"/>
                                      </a:rPr>
                                    </m:ctrlPr>
                                  </m:fPr>
                                  <m:num>
                                    <m:r>
                                      <a:rPr lang="en-GB" i="1">
                                        <a:latin typeface="Cambria Math"/>
                                      </a:rPr>
                                      <m:t>1</m:t>
                                    </m:r>
                                  </m:num>
                                  <m:den>
                                    <m:r>
                                      <a:rPr lang="en-GB" b="0" i="1" smtClean="0">
                                        <a:latin typeface="Cambria Math"/>
                                      </a:rPr>
                                      <m:t>10</m:t>
                                    </m:r>
                                  </m:den>
                                </m:f>
                              </m:e>
                              <m:e>
                                <m:r>
                                  <a:rPr lang="en-GB" i="1">
                                    <a:latin typeface="Cambria Math"/>
                                  </a:rPr>
                                  <m:t>−</m:t>
                                </m:r>
                                <m:f>
                                  <m:fPr>
                                    <m:ctrlPr>
                                      <a:rPr lang="en-GB" i="1">
                                        <a:latin typeface="Cambria Math" panose="02040503050406030204" pitchFamily="18" charset="0"/>
                                      </a:rPr>
                                    </m:ctrlPr>
                                  </m:fPr>
                                  <m:num>
                                    <m:r>
                                      <a:rPr lang="en-GB" i="1">
                                        <a:latin typeface="Cambria Math"/>
                                      </a:rPr>
                                      <m:t>1</m:t>
                                    </m:r>
                                  </m:num>
                                  <m:den>
                                    <m:r>
                                      <a:rPr lang="en-GB" b="0" i="1" smtClean="0">
                                        <a:latin typeface="Cambria Math"/>
                                      </a:rPr>
                                      <m:t>25</m:t>
                                    </m:r>
                                  </m:den>
                                </m:f>
                              </m:e>
                            </m:mr>
                            <m:mr>
                              <m:e>
                                <m:f>
                                  <m:fPr>
                                    <m:ctrlPr>
                                      <a:rPr lang="en-GB" i="1">
                                        <a:latin typeface="Cambria Math" panose="02040503050406030204" pitchFamily="18" charset="0"/>
                                      </a:rPr>
                                    </m:ctrlPr>
                                  </m:fPr>
                                  <m:num>
                                    <m:r>
                                      <a:rPr lang="en-GB" b="0" i="1" smtClean="0">
                                        <a:latin typeface="Cambria Math"/>
                                      </a:rPr>
                                      <m:t>1</m:t>
                                    </m:r>
                                  </m:num>
                                  <m:den>
                                    <m:r>
                                      <a:rPr lang="en-GB" b="0" i="1" smtClean="0">
                                        <a:latin typeface="Cambria Math"/>
                                      </a:rPr>
                                      <m:t>5</m:t>
                                    </m:r>
                                  </m:den>
                                </m:f>
                              </m:e>
                              <m:e>
                                <m:r>
                                  <a:rPr lang="en-GB" i="1">
                                    <a:latin typeface="Cambria Math"/>
                                  </a:rPr>
                                  <m:t>−</m:t>
                                </m:r>
                                <m:f>
                                  <m:fPr>
                                    <m:ctrlPr>
                                      <a:rPr lang="en-GB" i="1">
                                        <a:latin typeface="Cambria Math" panose="02040503050406030204" pitchFamily="18" charset="0"/>
                                      </a:rPr>
                                    </m:ctrlPr>
                                  </m:fPr>
                                  <m:num>
                                    <m:r>
                                      <a:rPr lang="en-GB" i="1">
                                        <a:latin typeface="Cambria Math"/>
                                      </a:rPr>
                                      <m:t>1</m:t>
                                    </m:r>
                                  </m:num>
                                  <m:den>
                                    <m:r>
                                      <a:rPr lang="en-GB" b="0" i="1" smtClean="0">
                                        <a:latin typeface="Cambria Math"/>
                                      </a:rPr>
                                      <m:t>10</m:t>
                                    </m:r>
                                  </m:den>
                                </m:f>
                              </m:e>
                            </m:mr>
                          </m:m>
                        </m:e>
                      </m:d>
                    </m:oMath>
                  </m:oMathPara>
                </a14:m>
                <a:endParaRPr lang="en-GB" dirty="0"/>
              </a:p>
            </p:txBody>
          </p:sp>
        </mc:Choice>
        <mc:Fallback xmlns="">
          <p:sp>
            <p:nvSpPr>
              <p:cNvPr id="20" name="TextBox 19"/>
              <p:cNvSpPr txBox="1">
                <a:spLocks noRot="1" noChangeAspect="1" noMove="1" noResize="1" noEditPoints="1" noAdjustHandles="1" noChangeArrowheads="1" noChangeShapeType="1" noTextEdit="1"/>
              </p:cNvSpPr>
              <p:nvPr/>
            </p:nvSpPr>
            <p:spPr>
              <a:xfrm>
                <a:off x="744591" y="5262819"/>
                <a:ext cx="4434676" cy="1267463"/>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702742" y="5736755"/>
                <a:ext cx="2881560" cy="646331"/>
              </a:xfrm>
              <a:prstGeom prst="rect">
                <a:avLst/>
              </a:prstGeom>
              <a:noFill/>
            </p:spPr>
            <p:txBody>
              <a:bodyPr wrap="square" rtlCol="0">
                <a:spAutoFit/>
              </a:bodyPr>
              <a:lstStyle/>
              <a:p>
                <a:r>
                  <a:rPr lang="en-GB" dirty="0"/>
                  <a:t>If time constants </a:t>
                </a:r>
                <a14:m>
                  <m:oMath xmlns:m="http://schemas.openxmlformats.org/officeDocument/2006/math">
                    <m:sSub>
                      <m:sSubPr>
                        <m:ctrlPr>
                          <a:rPr lang="en-GB" i="1">
                            <a:latin typeface="Cambria Math" panose="02040503050406030204" pitchFamily="18" charset="0"/>
                          </a:rPr>
                        </m:ctrlPr>
                      </m:sSubPr>
                      <m:e>
                        <m:r>
                          <a:rPr lang="en-GB" i="1">
                            <a:latin typeface="Cambria Math"/>
                            <a:ea typeface="Cambria Math"/>
                          </a:rPr>
                          <m:t>𝜏</m:t>
                        </m:r>
                      </m:e>
                      <m:sub>
                        <m:r>
                          <a:rPr lang="en-GB" i="1">
                            <a:latin typeface="Cambria Math"/>
                            <a:ea typeface="Cambria Math"/>
                          </a:rPr>
                          <m:t>𝐴</m:t>
                        </m:r>
                      </m:sub>
                    </m:sSub>
                    <m:r>
                      <a:rPr lang="en-GB" i="1">
                        <a:latin typeface="Cambria Math" panose="02040503050406030204" pitchFamily="18" charset="0"/>
                        <a:ea typeface="Cambria Math"/>
                      </a:rPr>
                      <m:t> </m:t>
                    </m:r>
                  </m:oMath>
                </a14:m>
                <a:r>
                  <a:rPr lang="en-GB" dirty="0"/>
                  <a:t>and </a:t>
                </a:r>
                <a14:m>
                  <m:oMath xmlns:m="http://schemas.openxmlformats.org/officeDocument/2006/math">
                    <m:sSub>
                      <m:sSubPr>
                        <m:ctrlPr>
                          <a:rPr lang="en-GB" i="1">
                            <a:latin typeface="Cambria Math" panose="02040503050406030204" pitchFamily="18" charset="0"/>
                          </a:rPr>
                        </m:ctrlPr>
                      </m:sSubPr>
                      <m:e>
                        <m:r>
                          <a:rPr lang="en-GB" i="1">
                            <a:latin typeface="Cambria Math"/>
                            <a:ea typeface="Cambria Math"/>
                          </a:rPr>
                          <m:t>𝜏</m:t>
                        </m:r>
                      </m:e>
                      <m:sub>
                        <m:r>
                          <a:rPr lang="en-US" b="0" i="1" smtClean="0">
                            <a:latin typeface="Cambria Math" panose="02040503050406030204" pitchFamily="18" charset="0"/>
                            <a:ea typeface="Cambria Math"/>
                          </a:rPr>
                          <m:t>𝐵</m:t>
                        </m:r>
                      </m:sub>
                    </m:sSub>
                    <m:r>
                      <a:rPr lang="en-GB" i="1">
                        <a:latin typeface="Cambria Math" panose="02040503050406030204" pitchFamily="18" charset="0"/>
                        <a:ea typeface="Cambria Math"/>
                      </a:rPr>
                      <m:t> </m:t>
                    </m:r>
                  </m:oMath>
                </a14:m>
                <a:r>
                  <a:rPr lang="en-GB" dirty="0"/>
                  <a:t>are 10 </a:t>
                </a:r>
                <a:r>
                  <a:rPr lang="en-GB" dirty="0" err="1"/>
                  <a:t>ms</a:t>
                </a:r>
                <a:endParaRPr lang="en-GB" dirty="0"/>
              </a:p>
            </p:txBody>
          </p:sp>
        </mc:Choice>
        <mc:Fallback>
          <p:sp>
            <p:nvSpPr>
              <p:cNvPr id="21" name="TextBox 20"/>
              <p:cNvSpPr txBox="1">
                <a:spLocks noRot="1" noChangeAspect="1" noMove="1" noResize="1" noEditPoints="1" noAdjustHandles="1" noChangeArrowheads="1" noChangeShapeType="1" noTextEdit="1"/>
              </p:cNvSpPr>
              <p:nvPr/>
            </p:nvSpPr>
            <p:spPr>
              <a:xfrm>
                <a:off x="5702742" y="5736755"/>
                <a:ext cx="2881560" cy="646331"/>
              </a:xfrm>
              <a:prstGeom prst="rect">
                <a:avLst/>
              </a:prstGeom>
              <a:blipFill>
                <a:blip r:embed="rId7"/>
                <a:stretch>
                  <a:fillRect l="-1754" t="-3846" b="-15385"/>
                </a:stretch>
              </a:blipFill>
            </p:spPr>
            <p:txBody>
              <a:bodyPr/>
              <a:lstStyle/>
              <a:p>
                <a:r>
                  <a:rPr lang="en-US">
                    <a:noFill/>
                  </a:rPr>
                  <a:t> </a:t>
                </a:r>
              </a:p>
            </p:txBody>
          </p:sp>
        </mc:Fallback>
      </mc:AlternateContent>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6736" y="920356"/>
            <a:ext cx="3425862" cy="256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949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560A-1A9C-F94B-A274-7B0517E9CFC8}"/>
              </a:ext>
            </a:extLst>
          </p:cNvPr>
          <p:cNvSpPr>
            <a:spLocks noGrp="1"/>
          </p:cNvSpPr>
          <p:nvPr>
            <p:ph type="title"/>
          </p:nvPr>
        </p:nvSpPr>
        <p:spPr>
          <a:xfrm>
            <a:off x="457200" y="762000"/>
            <a:ext cx="8229600" cy="1143000"/>
          </a:xfrm>
        </p:spPr>
        <p:txBody>
          <a:bodyPr>
            <a:normAutofit fontScale="90000"/>
          </a:bodyPr>
          <a:lstStyle/>
          <a:p>
            <a:r>
              <a:rPr lang="en-US" b="1" dirty="0">
                <a:latin typeface="Arial" panose="020B0604020202020204" pitchFamily="34" charset="0"/>
                <a:cs typeface="Arial" panose="020B0604020202020204" pitchFamily="34" charset="0"/>
              </a:rPr>
              <a:t>Representation of neural network models</a:t>
            </a:r>
          </a:p>
        </p:txBody>
      </p:sp>
      <p:sp>
        <p:nvSpPr>
          <p:cNvPr id="3" name="TextBox 2">
            <a:extLst>
              <a:ext uri="{FF2B5EF4-FFF2-40B4-BE49-F238E27FC236}">
                <a16:creationId xmlns:a16="http://schemas.microsoft.com/office/drawing/2014/main" id="{0636990A-F44E-BC48-8F51-5EF93492F4F5}"/>
              </a:ext>
            </a:extLst>
          </p:cNvPr>
          <p:cNvSpPr txBox="1"/>
          <p:nvPr/>
        </p:nvSpPr>
        <p:spPr>
          <a:xfrm>
            <a:off x="990600" y="2667000"/>
            <a:ext cx="7391400" cy="3539430"/>
          </a:xfrm>
          <a:prstGeom prst="rect">
            <a:avLst/>
          </a:prstGeom>
          <a:noFill/>
        </p:spPr>
        <p:txBody>
          <a:bodyPr wrap="square" rtlCol="0">
            <a:spAutoFit/>
          </a:bodyPr>
          <a:lstStyle/>
          <a:p>
            <a:r>
              <a:rPr lang="en-US" sz="2800" dirty="0">
                <a:solidFill>
                  <a:srgbClr val="7030A0"/>
                </a:solidFill>
                <a:latin typeface="Arial" panose="020B0604020202020204" pitchFamily="34" charset="0"/>
                <a:cs typeface="Arial" panose="020B0604020202020204" pitchFamily="34" charset="0"/>
              </a:rPr>
              <a:t>How do we model neural networks? </a:t>
            </a:r>
          </a:p>
          <a:p>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Ordinary (Partial) Differential Equations (ODEs / PDEs), </a:t>
            </a:r>
          </a:p>
          <a:p>
            <a:pPr algn="just"/>
            <a:r>
              <a:rPr lang="en-US" sz="2800" dirty="0">
                <a:latin typeface="Arial" panose="020B0604020202020204" pitchFamily="34" charset="0"/>
                <a:cs typeface="Arial" panose="020B0604020202020204" pitchFamily="34" charset="0"/>
              </a:rPr>
              <a:t>be they: </a:t>
            </a: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biophysical (HH-type) models, </a:t>
            </a: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spiking (IF) neuronal network models, or </a:t>
            </a: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simplified neural network models</a:t>
            </a:r>
          </a:p>
        </p:txBody>
      </p:sp>
    </p:spTree>
    <p:extLst>
      <p:ext uri="{BB962C8B-B14F-4D97-AF65-F5344CB8AC3E}">
        <p14:creationId xmlns:p14="http://schemas.microsoft.com/office/powerpoint/2010/main" val="4140512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17" y="274025"/>
            <a:ext cx="7837715" cy="646331"/>
          </a:xfrm>
          <a:prstGeom prst="rect">
            <a:avLst/>
          </a:prstGeom>
          <a:noFill/>
        </p:spPr>
        <p:txBody>
          <a:bodyPr wrap="square" rtlCol="0">
            <a:spAutoFit/>
          </a:bodyPr>
          <a:lstStyle/>
          <a:p>
            <a:r>
              <a:rPr lang="en-GB" dirty="0"/>
              <a:t>Example: Nonlinear gain control in </a:t>
            </a:r>
            <a:r>
              <a:rPr lang="en-GB" dirty="0" err="1"/>
              <a:t>amacrine</a:t>
            </a:r>
            <a:r>
              <a:rPr lang="en-GB" dirty="0"/>
              <a:t> cell feedback onto bipolar cells in primate and human retinas (Wilson, Visual </a:t>
            </a:r>
            <a:r>
              <a:rPr lang="en-GB" dirty="0" err="1"/>
              <a:t>Neurosci</a:t>
            </a:r>
            <a:r>
              <a:rPr lang="en-GB" dirty="0"/>
              <a:t>., 1997). </a:t>
            </a:r>
          </a:p>
        </p:txBody>
      </p:sp>
      <mc:AlternateContent xmlns:mc="http://schemas.openxmlformats.org/markup-compatibility/2006" xmlns:a14="http://schemas.microsoft.com/office/drawing/2010/main">
        <mc:Choice Requires="a14">
          <p:sp>
            <p:nvSpPr>
              <p:cNvPr id="3" name="TextBox 2"/>
              <p:cNvSpPr txBox="1"/>
              <p:nvPr/>
            </p:nvSpPr>
            <p:spPr>
              <a:xfrm>
                <a:off x="798953" y="1366871"/>
                <a:ext cx="5492722" cy="646331"/>
              </a:xfrm>
              <a:prstGeom prst="rect">
                <a:avLst/>
              </a:prstGeom>
              <a:noFill/>
            </p:spPr>
            <p:txBody>
              <a:bodyPr wrap="none" rtlCol="0">
                <a:spAutoFit/>
              </a:bodyPr>
              <a:lstStyle/>
              <a:p>
                <a:r>
                  <a:rPr lang="en-GB" dirty="0"/>
                  <a:t>The eigenvalues of </a:t>
                </a:r>
                <a14:m>
                  <m:oMath xmlns:m="http://schemas.openxmlformats.org/officeDocument/2006/math">
                    <m:r>
                      <a:rPr lang="en-GB" b="0" i="1" smtClean="0">
                        <a:latin typeface="Cambria Math"/>
                      </a:rPr>
                      <m:t>𝐽</m:t>
                    </m:r>
                  </m:oMath>
                </a14:m>
                <a:r>
                  <a:rPr lang="en-GB" dirty="0"/>
                  <a:t> are found to be </a:t>
                </a:r>
                <a14:m>
                  <m:oMath xmlns:m="http://schemas.openxmlformats.org/officeDocument/2006/math">
                    <m:r>
                      <m:rPr>
                        <m:sty m:val="p"/>
                      </m:rPr>
                      <a:rPr lang="el-GR" i="1" smtClean="0">
                        <a:latin typeface="Cambria Math"/>
                      </a:rPr>
                      <m:t>λ</m:t>
                    </m:r>
                    <m:r>
                      <a:rPr lang="en-GB" b="0" i="1" smtClean="0">
                        <a:latin typeface="Cambria Math"/>
                      </a:rPr>
                      <m:t>=−0.1</m:t>
                    </m:r>
                    <m:r>
                      <a:rPr lang="en-GB" b="0" i="1" smtClean="0">
                        <a:latin typeface="Cambria Math"/>
                        <a:ea typeface="Cambria Math"/>
                      </a:rPr>
                      <m:t>±0.089 </m:t>
                    </m:r>
                    <m:r>
                      <a:rPr lang="en-GB" b="0" i="1" smtClean="0">
                        <a:latin typeface="Cambria Math"/>
                        <a:ea typeface="Cambria Math"/>
                      </a:rPr>
                      <m:t>𝑖</m:t>
                    </m:r>
                  </m:oMath>
                </a14:m>
                <a:endParaRPr lang="en-GB" dirty="0"/>
              </a:p>
              <a:p>
                <a:r>
                  <a:rPr lang="en-GB" dirty="0"/>
                  <a:t>Repeat for different light level </a:t>
                </a:r>
                <a14:m>
                  <m:oMath xmlns:m="http://schemas.openxmlformats.org/officeDocument/2006/math">
                    <m:r>
                      <a:rPr lang="en-GB" b="0" i="1" smtClean="0">
                        <a:latin typeface="Cambria Math"/>
                      </a:rPr>
                      <m:t>𝐿</m:t>
                    </m:r>
                  </m:oMath>
                </a14:m>
                <a:r>
                  <a:rPr lang="en-GB"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798953" y="1366871"/>
                <a:ext cx="5492722" cy="646331"/>
              </a:xfrm>
              <a:prstGeom prst="rect">
                <a:avLst/>
              </a:prstGeom>
              <a:blipFill rotWithShape="1">
                <a:blip r:embed="rId2"/>
                <a:stretch>
                  <a:fillRect l="-888" t="-4717" b="-14151"/>
                </a:stretch>
              </a:blipFill>
            </p:spPr>
            <p:txBody>
              <a:bodyPr/>
              <a:lstStyle/>
              <a:p>
                <a:r>
                  <a:rPr lang="en-GB">
                    <a:noFill/>
                  </a:rPr>
                  <a:t> </a:t>
                </a:r>
              </a:p>
            </p:txBody>
          </p:sp>
        </mc:Fallback>
      </mc:AlternateContent>
      <p:cxnSp>
        <p:nvCxnSpPr>
          <p:cNvPr id="5" name="Straight Arrow Connector 4"/>
          <p:cNvCxnSpPr/>
          <p:nvPr/>
        </p:nvCxnSpPr>
        <p:spPr>
          <a:xfrm>
            <a:off x="2534856" y="4722471"/>
            <a:ext cx="355342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534856" y="2488557"/>
            <a:ext cx="0" cy="22339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2534856" y="3076535"/>
            <a:ext cx="3032567" cy="1657511"/>
          </a:xfrm>
          <a:custGeom>
            <a:avLst/>
            <a:gdLst>
              <a:gd name="connsiteX0" fmla="*/ 0 w 3032567"/>
              <a:gd name="connsiteY0" fmla="*/ 1657511 h 1657511"/>
              <a:gd name="connsiteX1" fmla="*/ 57873 w 3032567"/>
              <a:gd name="connsiteY1" fmla="*/ 1009328 h 1657511"/>
              <a:gd name="connsiteX2" fmla="*/ 208344 w 3032567"/>
              <a:gd name="connsiteY2" fmla="*/ 164376 h 1657511"/>
              <a:gd name="connsiteX3" fmla="*/ 509286 w 3032567"/>
              <a:gd name="connsiteY3" fmla="*/ 2331 h 1657511"/>
              <a:gd name="connsiteX4" fmla="*/ 821802 w 3032567"/>
              <a:gd name="connsiteY4" fmla="*/ 210675 h 1657511"/>
              <a:gd name="connsiteX5" fmla="*/ 1215341 w 3032567"/>
              <a:gd name="connsiteY5" fmla="*/ 500042 h 1657511"/>
              <a:gd name="connsiteX6" fmla="*/ 1747777 w 3032567"/>
              <a:gd name="connsiteY6" fmla="*/ 696812 h 1657511"/>
              <a:gd name="connsiteX7" fmla="*/ 2291787 w 3032567"/>
              <a:gd name="connsiteY7" fmla="*/ 766260 h 1657511"/>
              <a:gd name="connsiteX8" fmla="*/ 2801073 w 3032567"/>
              <a:gd name="connsiteY8" fmla="*/ 777835 h 1657511"/>
              <a:gd name="connsiteX9" fmla="*/ 3032567 w 3032567"/>
              <a:gd name="connsiteY9" fmla="*/ 766260 h 16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567" h="1657511">
                <a:moveTo>
                  <a:pt x="0" y="1657511"/>
                </a:moveTo>
                <a:cubicBezTo>
                  <a:pt x="11574" y="1457847"/>
                  <a:pt x="23149" y="1258184"/>
                  <a:pt x="57873" y="1009328"/>
                </a:cubicBezTo>
                <a:cubicBezTo>
                  <a:pt x="92597" y="760472"/>
                  <a:pt x="133109" y="332209"/>
                  <a:pt x="208344" y="164376"/>
                </a:cubicBezTo>
                <a:cubicBezTo>
                  <a:pt x="283579" y="-3457"/>
                  <a:pt x="407043" y="-5385"/>
                  <a:pt x="509286" y="2331"/>
                </a:cubicBezTo>
                <a:cubicBezTo>
                  <a:pt x="611529" y="10047"/>
                  <a:pt x="704126" y="127723"/>
                  <a:pt x="821802" y="210675"/>
                </a:cubicBezTo>
                <a:cubicBezTo>
                  <a:pt x="939478" y="293627"/>
                  <a:pt x="1061012" y="419019"/>
                  <a:pt x="1215341" y="500042"/>
                </a:cubicBezTo>
                <a:cubicBezTo>
                  <a:pt x="1369670" y="581065"/>
                  <a:pt x="1568369" y="652442"/>
                  <a:pt x="1747777" y="696812"/>
                </a:cubicBezTo>
                <a:cubicBezTo>
                  <a:pt x="1927185" y="741182"/>
                  <a:pt x="2116238" y="752756"/>
                  <a:pt x="2291787" y="766260"/>
                </a:cubicBezTo>
                <a:cubicBezTo>
                  <a:pt x="2467336" y="779764"/>
                  <a:pt x="2677610" y="777835"/>
                  <a:pt x="2801073" y="777835"/>
                </a:cubicBezTo>
                <a:cubicBezTo>
                  <a:pt x="2924536" y="777835"/>
                  <a:pt x="2978551" y="772047"/>
                  <a:pt x="3032567" y="766260"/>
                </a:cubicBezTo>
              </a:path>
            </a:pathLst>
          </a:cu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Freeform 9"/>
          <p:cNvSpPr/>
          <p:nvPr/>
        </p:nvSpPr>
        <p:spPr>
          <a:xfrm>
            <a:off x="2546430" y="4183831"/>
            <a:ext cx="2997843" cy="550215"/>
          </a:xfrm>
          <a:custGeom>
            <a:avLst/>
            <a:gdLst>
              <a:gd name="connsiteX0" fmla="*/ 0 w 2997843"/>
              <a:gd name="connsiteY0" fmla="*/ 550215 h 550215"/>
              <a:gd name="connsiteX1" fmla="*/ 196770 w 2997843"/>
              <a:gd name="connsiteY1" fmla="*/ 133526 h 550215"/>
              <a:gd name="connsiteX2" fmla="*/ 358816 w 2997843"/>
              <a:gd name="connsiteY2" fmla="*/ 17779 h 550215"/>
              <a:gd name="connsiteX3" fmla="*/ 601884 w 2997843"/>
              <a:gd name="connsiteY3" fmla="*/ 6204 h 550215"/>
              <a:gd name="connsiteX4" fmla="*/ 1122745 w 2997843"/>
              <a:gd name="connsiteY4" fmla="*/ 75653 h 550215"/>
              <a:gd name="connsiteX5" fmla="*/ 1458411 w 2997843"/>
              <a:gd name="connsiteY5" fmla="*/ 98802 h 550215"/>
              <a:gd name="connsiteX6" fmla="*/ 1909823 w 2997843"/>
              <a:gd name="connsiteY6" fmla="*/ 98802 h 550215"/>
              <a:gd name="connsiteX7" fmla="*/ 2997843 w 2997843"/>
              <a:gd name="connsiteY7" fmla="*/ 75653 h 5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7843" h="550215">
                <a:moveTo>
                  <a:pt x="0" y="550215"/>
                </a:moveTo>
                <a:cubicBezTo>
                  <a:pt x="68483" y="386240"/>
                  <a:pt x="136967" y="222265"/>
                  <a:pt x="196770" y="133526"/>
                </a:cubicBezTo>
                <a:cubicBezTo>
                  <a:pt x="256573" y="44787"/>
                  <a:pt x="291297" y="38999"/>
                  <a:pt x="358816" y="17779"/>
                </a:cubicBezTo>
                <a:cubicBezTo>
                  <a:pt x="426335" y="-3441"/>
                  <a:pt x="474563" y="-3442"/>
                  <a:pt x="601884" y="6204"/>
                </a:cubicBezTo>
                <a:cubicBezTo>
                  <a:pt x="729206" y="15850"/>
                  <a:pt x="979991" y="60220"/>
                  <a:pt x="1122745" y="75653"/>
                </a:cubicBezTo>
                <a:cubicBezTo>
                  <a:pt x="1265499" y="91086"/>
                  <a:pt x="1327231" y="94944"/>
                  <a:pt x="1458411" y="98802"/>
                </a:cubicBezTo>
                <a:cubicBezTo>
                  <a:pt x="1589591" y="102660"/>
                  <a:pt x="1909823" y="98802"/>
                  <a:pt x="1909823" y="98802"/>
                </a:cubicBezTo>
                <a:lnTo>
                  <a:pt x="2997843" y="75653"/>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p:cNvSpPr txBox="1"/>
          <p:nvPr/>
        </p:nvSpPr>
        <p:spPr>
          <a:xfrm>
            <a:off x="4311570" y="3414003"/>
            <a:ext cx="748923" cy="369332"/>
          </a:xfrm>
          <a:prstGeom prst="rect">
            <a:avLst/>
          </a:prstGeom>
          <a:noFill/>
        </p:spPr>
        <p:txBody>
          <a:bodyPr wrap="none" rtlCol="0">
            <a:spAutoFit/>
          </a:bodyPr>
          <a:lstStyle/>
          <a:p>
            <a:r>
              <a:rPr lang="en-GB" dirty="0"/>
              <a:t>L=100</a:t>
            </a:r>
          </a:p>
        </p:txBody>
      </p:sp>
      <p:sp>
        <p:nvSpPr>
          <p:cNvPr id="12" name="TextBox 11"/>
          <p:cNvSpPr txBox="1"/>
          <p:nvPr/>
        </p:nvSpPr>
        <p:spPr>
          <a:xfrm>
            <a:off x="4311570" y="4004535"/>
            <a:ext cx="631904" cy="369332"/>
          </a:xfrm>
          <a:prstGeom prst="rect">
            <a:avLst/>
          </a:prstGeom>
          <a:noFill/>
        </p:spPr>
        <p:txBody>
          <a:bodyPr wrap="none" rtlCol="0">
            <a:spAutoFit/>
          </a:bodyPr>
          <a:lstStyle/>
          <a:p>
            <a:r>
              <a:rPr lang="en-GB" dirty="0"/>
              <a:t>L=10</a:t>
            </a:r>
          </a:p>
        </p:txBody>
      </p:sp>
      <p:sp>
        <p:nvSpPr>
          <p:cNvPr id="13" name="TextBox 12"/>
          <p:cNvSpPr txBox="1"/>
          <p:nvPr/>
        </p:nvSpPr>
        <p:spPr>
          <a:xfrm>
            <a:off x="2152891" y="2639028"/>
            <a:ext cx="309700" cy="369332"/>
          </a:xfrm>
          <a:prstGeom prst="rect">
            <a:avLst/>
          </a:prstGeom>
          <a:noFill/>
        </p:spPr>
        <p:txBody>
          <a:bodyPr wrap="none" rtlCol="0">
            <a:spAutoFit/>
          </a:bodyPr>
          <a:lstStyle/>
          <a:p>
            <a:r>
              <a:rPr lang="en-GB" dirty="0"/>
              <a:t>B</a:t>
            </a:r>
          </a:p>
        </p:txBody>
      </p:sp>
      <p:sp>
        <p:nvSpPr>
          <p:cNvPr id="14" name="TextBox 13"/>
          <p:cNvSpPr txBox="1"/>
          <p:nvPr/>
        </p:nvSpPr>
        <p:spPr>
          <a:xfrm>
            <a:off x="6242238" y="4560955"/>
            <a:ext cx="261610" cy="369332"/>
          </a:xfrm>
          <a:prstGeom prst="rect">
            <a:avLst/>
          </a:prstGeom>
          <a:noFill/>
        </p:spPr>
        <p:txBody>
          <a:bodyPr wrap="none" rtlCol="0">
            <a:spAutoFit/>
          </a:bodyPr>
          <a:lstStyle/>
          <a:p>
            <a:r>
              <a:rPr lang="en-GB" dirty="0"/>
              <a:t>t</a:t>
            </a:r>
          </a:p>
        </p:txBody>
      </p:sp>
      <p:cxnSp>
        <p:nvCxnSpPr>
          <p:cNvPr id="16" name="Straight Connector 15"/>
          <p:cNvCxnSpPr/>
          <p:nvPr/>
        </p:nvCxnSpPr>
        <p:spPr>
          <a:xfrm flipV="1">
            <a:off x="3414532" y="4630138"/>
            <a:ext cx="0"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39269" y="4918184"/>
            <a:ext cx="750526" cy="307777"/>
          </a:xfrm>
          <a:prstGeom prst="rect">
            <a:avLst/>
          </a:prstGeom>
          <a:noFill/>
        </p:spPr>
        <p:txBody>
          <a:bodyPr wrap="none" rtlCol="0">
            <a:spAutoFit/>
          </a:bodyPr>
          <a:lstStyle/>
          <a:p>
            <a:r>
              <a:rPr lang="en-GB" sz="1400" dirty="0"/>
              <a:t>~ 10 </a:t>
            </a:r>
            <a:r>
              <a:rPr lang="en-GB" sz="1400" dirty="0" err="1"/>
              <a:t>ms</a:t>
            </a:r>
            <a:endParaRPr lang="en-GB" sz="1400" dirty="0"/>
          </a:p>
        </p:txBody>
      </p:sp>
    </p:spTree>
    <p:extLst>
      <p:ext uri="{BB962C8B-B14F-4D97-AF65-F5344CB8AC3E}">
        <p14:creationId xmlns:p14="http://schemas.microsoft.com/office/powerpoint/2010/main" val="1504633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3936" y="2389434"/>
            <a:ext cx="6936128" cy="1077218"/>
          </a:xfrm>
          <a:prstGeom prst="rect">
            <a:avLst/>
          </a:prstGeom>
          <a:noFill/>
        </p:spPr>
        <p:txBody>
          <a:bodyPr wrap="square" rtlCol="0">
            <a:spAutoFit/>
          </a:bodyPr>
          <a:lstStyle/>
          <a:p>
            <a:pPr algn="ctr"/>
            <a:r>
              <a:rPr lang="en-GB" sz="3200" b="1" dirty="0"/>
              <a:t>Technique can be extended to N&gt;2 dimensional coupled systems</a:t>
            </a:r>
          </a:p>
        </p:txBody>
      </p:sp>
    </p:spTree>
    <p:extLst>
      <p:ext uri="{BB962C8B-B14F-4D97-AF65-F5344CB8AC3E}">
        <p14:creationId xmlns:p14="http://schemas.microsoft.com/office/powerpoint/2010/main" val="4292402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5733" y="543967"/>
            <a:ext cx="6076708" cy="584775"/>
          </a:xfrm>
          <a:prstGeom prst="rect">
            <a:avLst/>
          </a:prstGeom>
          <a:noFill/>
        </p:spPr>
        <p:txBody>
          <a:bodyPr wrap="square" rtlCol="0">
            <a:spAutoFit/>
          </a:bodyPr>
          <a:lstStyle/>
          <a:p>
            <a:pPr algn="ctr"/>
            <a:r>
              <a:rPr lang="en-GB" sz="3200" b="1" dirty="0"/>
              <a:t>What if the system is nonlinear? </a:t>
            </a:r>
          </a:p>
        </p:txBody>
      </p:sp>
      <p:sp>
        <p:nvSpPr>
          <p:cNvPr id="3" name="TextBox 2"/>
          <p:cNvSpPr txBox="1"/>
          <p:nvPr/>
        </p:nvSpPr>
        <p:spPr>
          <a:xfrm>
            <a:off x="1689904" y="1321401"/>
            <a:ext cx="6076708" cy="5324535"/>
          </a:xfrm>
          <a:prstGeom prst="rect">
            <a:avLst/>
          </a:prstGeom>
          <a:noFill/>
        </p:spPr>
        <p:txBody>
          <a:bodyPr wrap="square" rtlCol="0">
            <a:spAutoFit/>
          </a:bodyPr>
          <a:lstStyle/>
          <a:p>
            <a:pPr algn="just"/>
            <a:r>
              <a:rPr lang="en-GB" sz="2000" dirty="0"/>
              <a:t>We can still use the same technique (linear stability analysis) as for linear system – It turns out that according to a mathematical theorem, the stability of a nonlinear system’s dynamics </a:t>
            </a:r>
            <a:r>
              <a:rPr lang="en-GB" sz="2000" i="1" dirty="0"/>
              <a:t>sufficiently near a steady state</a:t>
            </a:r>
            <a:r>
              <a:rPr lang="en-GB" sz="2000" dirty="0"/>
              <a:t> is the </a:t>
            </a:r>
            <a:r>
              <a:rPr lang="en-GB" sz="2000" b="1" dirty="0"/>
              <a:t>same</a:t>
            </a:r>
            <a:r>
              <a:rPr lang="en-GB" sz="2000" dirty="0"/>
              <a:t> as the linear system near the </a:t>
            </a:r>
            <a:r>
              <a:rPr lang="en-GB" sz="2000" i="1" dirty="0"/>
              <a:t>same</a:t>
            </a:r>
            <a:r>
              <a:rPr lang="en-GB" sz="2000" dirty="0"/>
              <a:t> steady state! </a:t>
            </a:r>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endParaRPr lang="en-GB" sz="2000" dirty="0"/>
          </a:p>
          <a:p>
            <a:pPr algn="just"/>
            <a:r>
              <a:rPr lang="en-GB" sz="2000" dirty="0"/>
              <a:t>But we may also need to look at the </a:t>
            </a:r>
            <a:r>
              <a:rPr lang="en-GB" sz="2000" i="1" dirty="0"/>
              <a:t>global</a:t>
            </a:r>
            <a:r>
              <a:rPr lang="en-GB" sz="2000" dirty="0"/>
              <a:t> dynamics which may not be captured by local dynamics.</a:t>
            </a:r>
          </a:p>
        </p:txBody>
      </p:sp>
      <p:cxnSp>
        <p:nvCxnSpPr>
          <p:cNvPr id="6" name="Curved Connector 5"/>
          <p:cNvCxnSpPr/>
          <p:nvPr/>
        </p:nvCxnSpPr>
        <p:spPr>
          <a:xfrm flipV="1">
            <a:off x="3773353" y="3635415"/>
            <a:ext cx="2048719" cy="1238491"/>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4710902" y="3392346"/>
            <a:ext cx="219919" cy="1585732"/>
          </a:xfrm>
          <a:prstGeom prst="line">
            <a:avLst/>
          </a:prstGeom>
          <a:ln>
            <a:prstDash val="dash"/>
            <a:tailEnd type="none" w="lg" len="lg"/>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4731157" y="4190999"/>
            <a:ext cx="133109" cy="156258"/>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Freeform 3"/>
          <p:cNvSpPr/>
          <p:nvPr/>
        </p:nvSpPr>
        <p:spPr>
          <a:xfrm>
            <a:off x="3796502" y="3875895"/>
            <a:ext cx="2095018" cy="812816"/>
          </a:xfrm>
          <a:custGeom>
            <a:avLst/>
            <a:gdLst>
              <a:gd name="connsiteX0" fmla="*/ 0 w 2095018"/>
              <a:gd name="connsiteY0" fmla="*/ 488725 h 812816"/>
              <a:gd name="connsiteX1" fmla="*/ 219919 w 2095018"/>
              <a:gd name="connsiteY1" fmla="*/ 176208 h 812816"/>
              <a:gd name="connsiteX2" fmla="*/ 613458 w 2095018"/>
              <a:gd name="connsiteY2" fmla="*/ 2588 h 812816"/>
              <a:gd name="connsiteX3" fmla="*/ 925975 w 2095018"/>
              <a:gd name="connsiteY3" fmla="*/ 303530 h 812816"/>
              <a:gd name="connsiteX4" fmla="*/ 1226917 w 2095018"/>
              <a:gd name="connsiteY4" fmla="*/ 604472 h 812816"/>
              <a:gd name="connsiteX5" fmla="*/ 1574157 w 2095018"/>
              <a:gd name="connsiteY5" fmla="*/ 778092 h 812816"/>
              <a:gd name="connsiteX6" fmla="*/ 2095018 w 2095018"/>
              <a:gd name="connsiteY6" fmla="*/ 812816 h 8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018" h="812816">
                <a:moveTo>
                  <a:pt x="0" y="488725"/>
                </a:moveTo>
                <a:cubicBezTo>
                  <a:pt x="58838" y="372978"/>
                  <a:pt x="117676" y="257231"/>
                  <a:pt x="219919" y="176208"/>
                </a:cubicBezTo>
                <a:cubicBezTo>
                  <a:pt x="322162" y="95185"/>
                  <a:pt x="495782" y="-18632"/>
                  <a:pt x="613458" y="2588"/>
                </a:cubicBezTo>
                <a:cubicBezTo>
                  <a:pt x="731134" y="23808"/>
                  <a:pt x="823732" y="203216"/>
                  <a:pt x="925975" y="303530"/>
                </a:cubicBezTo>
                <a:cubicBezTo>
                  <a:pt x="1028218" y="403844"/>
                  <a:pt x="1118887" y="525378"/>
                  <a:pt x="1226917" y="604472"/>
                </a:cubicBezTo>
                <a:cubicBezTo>
                  <a:pt x="1334947" y="683566"/>
                  <a:pt x="1429474" y="743368"/>
                  <a:pt x="1574157" y="778092"/>
                </a:cubicBezTo>
                <a:cubicBezTo>
                  <a:pt x="1718840" y="812816"/>
                  <a:pt x="1906929" y="812816"/>
                  <a:pt x="2095018" y="812816"/>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cxnSp>
        <p:nvCxnSpPr>
          <p:cNvPr id="10" name="Straight Connector 9"/>
          <p:cNvCxnSpPr/>
          <p:nvPr/>
        </p:nvCxnSpPr>
        <p:spPr>
          <a:xfrm flipH="1" flipV="1">
            <a:off x="4294214" y="3544746"/>
            <a:ext cx="1006997" cy="1433332"/>
          </a:xfrm>
          <a:prstGeom prst="line">
            <a:avLst/>
          </a:prstGeom>
          <a:ln>
            <a:solidFill>
              <a:srgbClr val="FF0000"/>
            </a:solidFill>
            <a:prstDash val="dash"/>
            <a:tailEnd type="non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611307" y="5070675"/>
            <a:ext cx="2673752" cy="3472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611307" y="3137703"/>
            <a:ext cx="0" cy="196769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198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495" y="218901"/>
            <a:ext cx="8536296" cy="584775"/>
          </a:xfrm>
          <a:prstGeom prst="rect">
            <a:avLst/>
          </a:prstGeom>
          <a:noFill/>
        </p:spPr>
        <p:txBody>
          <a:bodyPr wrap="square" rtlCol="0">
            <a:spAutoFit/>
          </a:bodyPr>
          <a:lstStyle/>
          <a:p>
            <a:pPr algn="ctr"/>
            <a:r>
              <a:rPr lang="en-GB" sz="3200" dirty="0">
                <a:latin typeface="Arial" pitchFamily="34" charset="0"/>
                <a:cs typeface="Arial" pitchFamily="34" charset="0"/>
              </a:rPr>
              <a:t>Example: Excitatory-inhibitory networks</a:t>
            </a:r>
            <a:endParaRPr lang="en-US" sz="3200" dirty="0">
              <a:latin typeface="Arial" pitchFamily="34" charset="0"/>
              <a:cs typeface="Arial" pitchFamily="34" charset="0"/>
            </a:endParaRPr>
          </a:p>
        </p:txBody>
      </p:sp>
      <p:grpSp>
        <p:nvGrpSpPr>
          <p:cNvPr id="27" name="Group 26"/>
          <p:cNvGrpSpPr/>
          <p:nvPr/>
        </p:nvGrpSpPr>
        <p:grpSpPr>
          <a:xfrm>
            <a:off x="1627648" y="1658417"/>
            <a:ext cx="5431461" cy="3932869"/>
            <a:chOff x="899592" y="764704"/>
            <a:chExt cx="7056784" cy="5760640"/>
          </a:xfrm>
        </p:grpSpPr>
        <p:sp>
          <p:nvSpPr>
            <p:cNvPr id="3" name="Can 2"/>
            <p:cNvSpPr/>
            <p:nvPr/>
          </p:nvSpPr>
          <p:spPr>
            <a:xfrm>
              <a:off x="1619672" y="764704"/>
              <a:ext cx="2520280" cy="5760640"/>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urved Connector 35"/>
            <p:cNvCxnSpPr/>
            <p:nvPr/>
          </p:nvCxnSpPr>
          <p:spPr>
            <a:xfrm rot="16200000" flipH="1">
              <a:off x="2445955" y="3970869"/>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cxnSp>
          <p:nvCxnSpPr>
            <p:cNvPr id="5" name="Curved Connector 35"/>
            <p:cNvCxnSpPr/>
            <p:nvPr/>
          </p:nvCxnSpPr>
          <p:spPr>
            <a:xfrm rot="5400000" flipH="1" flipV="1">
              <a:off x="2123728" y="3933056"/>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4860032" y="764704"/>
              <a:ext cx="2520280" cy="5688632"/>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255577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6"/>
            <p:cNvCxnSpPr>
              <a:stCxn id="7" idx="4"/>
            </p:cNvCxnSpPr>
            <p:nvPr/>
          </p:nvCxnSpPr>
          <p:spPr>
            <a:xfrm rot="16200000" flipH="1">
              <a:off x="3671900" y="2960948"/>
              <a:ext cx="216024" cy="1584176"/>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9" name="Curved Connector 6"/>
            <p:cNvCxnSpPr>
              <a:endCxn id="26" idx="2"/>
            </p:cNvCxnSpPr>
            <p:nvPr/>
          </p:nvCxnSpPr>
          <p:spPr>
            <a:xfrm flipV="1">
              <a:off x="4572000" y="3645024"/>
              <a:ext cx="1224136" cy="216024"/>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0" name="Curved Connector 26"/>
            <p:cNvCxnSpPr>
              <a:stCxn id="26" idx="4"/>
            </p:cNvCxnSpPr>
            <p:nvPr/>
          </p:nvCxnSpPr>
          <p:spPr>
            <a:xfrm rot="16200000" flipH="1">
              <a:off x="6984268" y="2888940"/>
              <a:ext cx="216024" cy="1728192"/>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1" name="Curved Connector 35"/>
            <p:cNvCxnSpPr>
              <a:stCxn id="7" idx="2"/>
            </p:cNvCxnSpPr>
            <p:nvPr/>
          </p:nvCxnSpPr>
          <p:spPr>
            <a:xfrm rot="5400000">
              <a:off x="1583668" y="2960948"/>
              <a:ext cx="288032" cy="1656184"/>
            </a:xfrm>
            <a:prstGeom prst="curvedConnector2">
              <a:avLst/>
            </a:prstGeom>
            <a:ln w="19050"/>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3275856" y="2132856"/>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6516216" y="2204864"/>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35"/>
            <p:cNvCxnSpPr/>
            <p:nvPr/>
          </p:nvCxnSpPr>
          <p:spPr>
            <a:xfrm rot="16200000" flipH="1">
              <a:off x="5904148" y="2456892"/>
              <a:ext cx="576064" cy="360040"/>
            </a:xfrm>
            <a:prstGeom prst="curvedConnector3">
              <a:avLst>
                <a:gd name="adj1" fmla="val 503"/>
              </a:avLst>
            </a:prstGeom>
            <a:ln w="381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555776" y="4437112"/>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96136" y="4365104"/>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rot="5400000">
              <a:off x="2447764" y="2456892"/>
              <a:ext cx="648072"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3167844" y="1880828"/>
              <a:ext cx="648072"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408204" y="1880828"/>
              <a:ext cx="648072"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5688124" y="2456892"/>
              <a:ext cx="648072"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1" name="Curved Connector 35"/>
            <p:cNvCxnSpPr>
              <a:endCxn id="13" idx="3"/>
            </p:cNvCxnSpPr>
            <p:nvPr/>
          </p:nvCxnSpPr>
          <p:spPr>
            <a:xfrm>
              <a:off x="6372200" y="2924944"/>
              <a:ext cx="360040" cy="144016"/>
            </a:xfrm>
            <a:prstGeom prst="curvedConnector4">
              <a:avLst>
                <a:gd name="adj1" fmla="val 884"/>
                <a:gd name="adj2" fmla="val 258732"/>
              </a:avLst>
            </a:prstGeom>
            <a:ln w="38100"/>
          </p:spPr>
          <p:style>
            <a:lnRef idx="1">
              <a:schemeClr val="accent1"/>
            </a:lnRef>
            <a:fillRef idx="0">
              <a:schemeClr val="accent1"/>
            </a:fillRef>
            <a:effectRef idx="0">
              <a:schemeClr val="accent1"/>
            </a:effectRef>
            <a:fontRef idx="minor">
              <a:schemeClr val="tx1"/>
            </a:fontRef>
          </p:style>
        </p:cxnSp>
        <p:cxnSp>
          <p:nvCxnSpPr>
            <p:cNvPr id="22" name="Curved Connector 35"/>
            <p:cNvCxnSpPr/>
            <p:nvPr/>
          </p:nvCxnSpPr>
          <p:spPr>
            <a:xfrm rot="16200000" flipH="1">
              <a:off x="2663788" y="2384884"/>
              <a:ext cx="576064" cy="360040"/>
            </a:xfrm>
            <a:prstGeom prst="curvedConnector3">
              <a:avLst>
                <a:gd name="adj1" fmla="val 503"/>
              </a:avLst>
            </a:prstGeom>
            <a:ln w="38100"/>
          </p:spPr>
          <p:style>
            <a:lnRef idx="1">
              <a:schemeClr val="accent1"/>
            </a:lnRef>
            <a:fillRef idx="0">
              <a:schemeClr val="accent1"/>
            </a:fillRef>
            <a:effectRef idx="0">
              <a:schemeClr val="accent1"/>
            </a:effectRef>
            <a:fontRef idx="minor">
              <a:schemeClr val="tx1"/>
            </a:fontRef>
          </p:style>
        </p:cxnSp>
        <p:cxnSp>
          <p:nvCxnSpPr>
            <p:cNvPr id="23" name="Curved Connector 35"/>
            <p:cNvCxnSpPr/>
            <p:nvPr/>
          </p:nvCxnSpPr>
          <p:spPr>
            <a:xfrm>
              <a:off x="3131840" y="2852936"/>
              <a:ext cx="360040" cy="144016"/>
            </a:xfrm>
            <a:prstGeom prst="curvedConnector4">
              <a:avLst>
                <a:gd name="adj1" fmla="val 884"/>
                <a:gd name="adj2" fmla="val 258732"/>
              </a:avLst>
            </a:prstGeom>
            <a:ln w="38100"/>
          </p:spPr>
          <p:style>
            <a:lnRef idx="1">
              <a:schemeClr val="accent1"/>
            </a:lnRef>
            <a:fillRef idx="0">
              <a:schemeClr val="accent1"/>
            </a:fillRef>
            <a:effectRef idx="0">
              <a:schemeClr val="accent1"/>
            </a:effectRef>
            <a:fontRef idx="minor">
              <a:schemeClr val="tx1"/>
            </a:fontRef>
          </p:style>
        </p:cxnSp>
        <p:cxnSp>
          <p:nvCxnSpPr>
            <p:cNvPr id="24" name="Curved Connector 35"/>
            <p:cNvCxnSpPr/>
            <p:nvPr/>
          </p:nvCxnSpPr>
          <p:spPr>
            <a:xfrm rot="5400000" flipH="1" flipV="1">
              <a:off x="5364088" y="3861048"/>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urved Connector 35"/>
            <p:cNvCxnSpPr/>
            <p:nvPr/>
          </p:nvCxnSpPr>
          <p:spPr>
            <a:xfrm rot="16200000" flipH="1">
              <a:off x="5686315" y="3898861"/>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sp>
          <p:nvSpPr>
            <p:cNvPr id="26" name="Isosceles Triangle 25"/>
            <p:cNvSpPr/>
            <p:nvPr/>
          </p:nvSpPr>
          <p:spPr>
            <a:xfrm>
              <a:off x="579613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p:cNvSpPr/>
          <p:nvPr/>
        </p:nvSpPr>
        <p:spPr>
          <a:xfrm>
            <a:off x="3464671" y="4455000"/>
            <a:ext cx="387962" cy="34412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33973" y="4367826"/>
            <a:ext cx="387962" cy="34412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35"/>
          <p:cNvCxnSpPr>
            <a:stCxn id="28" idx="3"/>
            <a:endCxn id="15" idx="4"/>
          </p:cNvCxnSpPr>
          <p:nvPr/>
        </p:nvCxnSpPr>
        <p:spPr>
          <a:xfrm rot="5400000" flipH="1">
            <a:off x="3189432" y="4416676"/>
            <a:ext cx="238983" cy="425127"/>
          </a:xfrm>
          <a:prstGeom prst="curvedConnector3">
            <a:avLst>
              <a:gd name="adj1" fmla="val 20583"/>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Curved Connector 35"/>
          <p:cNvCxnSpPr>
            <a:stCxn id="28" idx="0"/>
            <a:endCxn id="15" idx="6"/>
          </p:cNvCxnSpPr>
          <p:nvPr/>
        </p:nvCxnSpPr>
        <p:spPr>
          <a:xfrm rot="16200000" flipV="1">
            <a:off x="3415839" y="4212186"/>
            <a:ext cx="117316" cy="368311"/>
          </a:xfrm>
          <a:prstGeom prst="curvedConnector2">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5"/>
          <p:cNvCxnSpPr>
            <a:stCxn id="29" idx="0"/>
          </p:cNvCxnSpPr>
          <p:nvPr/>
        </p:nvCxnSpPr>
        <p:spPr>
          <a:xfrm rot="16200000" flipV="1">
            <a:off x="5853413" y="4093284"/>
            <a:ext cx="150085" cy="398999"/>
          </a:xfrm>
          <a:prstGeom prst="curvedConnector2">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Curved Connector 35"/>
          <p:cNvCxnSpPr>
            <a:stCxn id="29" idx="3"/>
            <a:endCxn id="16" idx="4"/>
          </p:cNvCxnSpPr>
          <p:nvPr/>
        </p:nvCxnSpPr>
        <p:spPr>
          <a:xfrm rot="5400000" flipH="1">
            <a:off x="5690109" y="4360876"/>
            <a:ext cx="200970" cy="400391"/>
          </a:xfrm>
          <a:prstGeom prst="curvedConnector3">
            <a:avLst>
              <a:gd name="adj1" fmla="val 10276"/>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58495" y="980997"/>
            <a:ext cx="4565354" cy="461665"/>
          </a:xfrm>
          <a:prstGeom prst="rect">
            <a:avLst/>
          </a:prstGeom>
          <a:noFill/>
        </p:spPr>
        <p:txBody>
          <a:bodyPr wrap="square" rtlCol="0">
            <a:spAutoFit/>
          </a:bodyPr>
          <a:lstStyle/>
          <a:p>
            <a:r>
              <a:rPr lang="en-US" sz="2400" dirty="0">
                <a:latin typeface="Arial"/>
                <a:cs typeface="Arial"/>
              </a:rPr>
              <a:t>Cartoon rep. of cortical columns</a:t>
            </a:r>
          </a:p>
        </p:txBody>
      </p:sp>
      <p:pic>
        <p:nvPicPr>
          <p:cNvPr id="52" name="Picture 51"/>
          <p:cNvPicPr>
            <a:picLocks noChangeAspect="1"/>
          </p:cNvPicPr>
          <p:nvPr/>
        </p:nvPicPr>
        <p:blipFill>
          <a:blip r:embed="rId2"/>
          <a:stretch>
            <a:fillRect/>
          </a:stretch>
        </p:blipFill>
        <p:spPr>
          <a:xfrm>
            <a:off x="7238321" y="2358127"/>
            <a:ext cx="1847804" cy="2238483"/>
          </a:xfrm>
          <a:prstGeom prst="rect">
            <a:avLst/>
          </a:prstGeom>
        </p:spPr>
      </p:pic>
      <p:sp>
        <p:nvSpPr>
          <p:cNvPr id="36" name="Isosceles Triangle 35"/>
          <p:cNvSpPr/>
          <p:nvPr/>
        </p:nvSpPr>
        <p:spPr>
          <a:xfrm>
            <a:off x="283613" y="5917864"/>
            <a:ext cx="332538" cy="58993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558508" y="6040766"/>
            <a:ext cx="387962" cy="34412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16151" y="5906883"/>
            <a:ext cx="1292740" cy="646331"/>
          </a:xfrm>
          <a:prstGeom prst="rect">
            <a:avLst/>
          </a:prstGeom>
          <a:noFill/>
        </p:spPr>
        <p:txBody>
          <a:bodyPr wrap="square" rtlCol="0">
            <a:spAutoFit/>
          </a:bodyPr>
          <a:lstStyle/>
          <a:p>
            <a:r>
              <a:rPr lang="en-GB" dirty="0"/>
              <a:t>Excitatory neuron</a:t>
            </a:r>
          </a:p>
        </p:txBody>
      </p:sp>
      <p:sp>
        <p:nvSpPr>
          <p:cNvPr id="39" name="TextBox 38"/>
          <p:cNvSpPr txBox="1"/>
          <p:nvPr/>
        </p:nvSpPr>
        <p:spPr>
          <a:xfrm>
            <a:off x="3016016" y="5919761"/>
            <a:ext cx="1292740" cy="646331"/>
          </a:xfrm>
          <a:prstGeom prst="rect">
            <a:avLst/>
          </a:prstGeom>
          <a:noFill/>
        </p:spPr>
        <p:txBody>
          <a:bodyPr wrap="square" rtlCol="0">
            <a:spAutoFit/>
          </a:bodyPr>
          <a:lstStyle/>
          <a:p>
            <a:r>
              <a:rPr lang="en-GB" dirty="0"/>
              <a:t>Inhibitory neuron</a:t>
            </a:r>
          </a:p>
        </p:txBody>
      </p:sp>
    </p:spTree>
    <p:extLst>
      <p:ext uri="{BB962C8B-B14F-4D97-AF65-F5344CB8AC3E}">
        <p14:creationId xmlns:p14="http://schemas.microsoft.com/office/powerpoint/2010/main" val="2384820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27648" y="1658417"/>
            <a:ext cx="5431461" cy="3932869"/>
            <a:chOff x="899592" y="764704"/>
            <a:chExt cx="7056784" cy="5760640"/>
          </a:xfrm>
        </p:grpSpPr>
        <p:sp>
          <p:nvSpPr>
            <p:cNvPr id="4" name="Can 3"/>
            <p:cNvSpPr/>
            <p:nvPr/>
          </p:nvSpPr>
          <p:spPr>
            <a:xfrm>
              <a:off x="1619672" y="764704"/>
              <a:ext cx="2520280" cy="5760640"/>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urved Connector 35"/>
            <p:cNvCxnSpPr/>
            <p:nvPr/>
          </p:nvCxnSpPr>
          <p:spPr>
            <a:xfrm rot="16200000" flipH="1">
              <a:off x="2445955" y="3970869"/>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cxnSp>
          <p:nvCxnSpPr>
            <p:cNvPr id="6" name="Curved Connector 35"/>
            <p:cNvCxnSpPr/>
            <p:nvPr/>
          </p:nvCxnSpPr>
          <p:spPr>
            <a:xfrm rot="5400000" flipH="1" flipV="1">
              <a:off x="2123728" y="3933056"/>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Can 6"/>
            <p:cNvSpPr/>
            <p:nvPr/>
          </p:nvSpPr>
          <p:spPr>
            <a:xfrm>
              <a:off x="4860032" y="764704"/>
              <a:ext cx="2520280" cy="5688632"/>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255577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6"/>
            <p:cNvCxnSpPr>
              <a:stCxn id="8" idx="4"/>
            </p:cNvCxnSpPr>
            <p:nvPr/>
          </p:nvCxnSpPr>
          <p:spPr>
            <a:xfrm rot="16200000" flipH="1">
              <a:off x="3671900" y="2960948"/>
              <a:ext cx="216024" cy="1584176"/>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0" name="Curved Connector 6"/>
            <p:cNvCxnSpPr>
              <a:endCxn id="27" idx="2"/>
            </p:cNvCxnSpPr>
            <p:nvPr/>
          </p:nvCxnSpPr>
          <p:spPr>
            <a:xfrm flipV="1">
              <a:off x="4572000" y="3645024"/>
              <a:ext cx="1224136" cy="216024"/>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1" name="Curved Connector 26"/>
            <p:cNvCxnSpPr>
              <a:stCxn id="27" idx="4"/>
            </p:cNvCxnSpPr>
            <p:nvPr/>
          </p:nvCxnSpPr>
          <p:spPr>
            <a:xfrm rot="16200000" flipH="1">
              <a:off x="6984268" y="2888940"/>
              <a:ext cx="216024" cy="1728192"/>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2" name="Curved Connector 35"/>
            <p:cNvCxnSpPr>
              <a:stCxn id="8" idx="2"/>
            </p:cNvCxnSpPr>
            <p:nvPr/>
          </p:nvCxnSpPr>
          <p:spPr>
            <a:xfrm rot="5400000">
              <a:off x="1583668" y="2960948"/>
              <a:ext cx="288032" cy="1656184"/>
            </a:xfrm>
            <a:prstGeom prst="curvedConnector2">
              <a:avLst/>
            </a:prstGeom>
            <a:ln w="19050"/>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555776" y="4437112"/>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96136" y="4365104"/>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35"/>
            <p:cNvCxnSpPr>
              <a:stCxn id="27" idx="0"/>
              <a:endCxn id="27" idx="5"/>
            </p:cNvCxnSpPr>
            <p:nvPr/>
          </p:nvCxnSpPr>
          <p:spPr>
            <a:xfrm rot="16200000" flipH="1">
              <a:off x="5850141" y="2942945"/>
              <a:ext cx="432048" cy="108013"/>
            </a:xfrm>
            <a:prstGeom prst="curvedConnector4">
              <a:avLst>
                <a:gd name="adj1" fmla="val -77501"/>
                <a:gd name="adj2" fmla="val 474973"/>
              </a:avLst>
            </a:prstGeom>
            <a:ln w="38100"/>
          </p:spPr>
          <p:style>
            <a:lnRef idx="1">
              <a:schemeClr val="accent1"/>
            </a:lnRef>
            <a:fillRef idx="0">
              <a:schemeClr val="accent1"/>
            </a:fillRef>
            <a:effectRef idx="0">
              <a:schemeClr val="accent1"/>
            </a:effectRef>
            <a:fontRef idx="minor">
              <a:schemeClr val="tx1"/>
            </a:fontRef>
          </p:style>
        </p:cxnSp>
        <p:cxnSp>
          <p:nvCxnSpPr>
            <p:cNvPr id="25" name="Curved Connector 35"/>
            <p:cNvCxnSpPr/>
            <p:nvPr/>
          </p:nvCxnSpPr>
          <p:spPr>
            <a:xfrm rot="5400000" flipH="1" flipV="1">
              <a:off x="5364088" y="3861048"/>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urved Connector 35"/>
            <p:cNvCxnSpPr/>
            <p:nvPr/>
          </p:nvCxnSpPr>
          <p:spPr>
            <a:xfrm rot="16200000" flipH="1">
              <a:off x="5686315" y="3898861"/>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sp>
          <p:nvSpPr>
            <p:cNvPr id="27" name="Isosceles Triangle 26"/>
            <p:cNvSpPr/>
            <p:nvPr/>
          </p:nvSpPr>
          <p:spPr>
            <a:xfrm>
              <a:off x="579613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Curved Connector 35"/>
          <p:cNvCxnSpPr>
            <a:stCxn id="8" idx="0"/>
            <a:endCxn id="8" idx="5"/>
          </p:cNvCxnSpPr>
          <p:nvPr/>
        </p:nvCxnSpPr>
        <p:spPr>
          <a:xfrm rot="16200000" flipH="1">
            <a:off x="2962732" y="3140836"/>
            <a:ext cx="294965" cy="83135"/>
          </a:xfrm>
          <a:prstGeom prst="curvedConnector4">
            <a:avLst>
              <a:gd name="adj1" fmla="val -77501"/>
              <a:gd name="adj2" fmla="val 474973"/>
            </a:avLst>
          </a:prstGeom>
          <a:ln w="38100"/>
        </p:spPr>
        <p:style>
          <a:lnRef idx="1">
            <a:schemeClr val="accent1"/>
          </a:lnRef>
          <a:fillRef idx="0">
            <a:schemeClr val="accent1"/>
          </a:fillRef>
          <a:effectRef idx="0">
            <a:schemeClr val="accent1"/>
          </a:effectRef>
          <a:fontRef idx="minor">
            <a:schemeClr val="tx1"/>
          </a:fontRef>
        </p:style>
      </p:cxnSp>
      <p:cxnSp>
        <p:nvCxnSpPr>
          <p:cNvPr id="35" name="Curved Connector 35"/>
          <p:cNvCxnSpPr>
            <a:endCxn id="16" idx="2"/>
          </p:cNvCxnSpPr>
          <p:nvPr/>
        </p:nvCxnSpPr>
        <p:spPr>
          <a:xfrm rot="10800000">
            <a:off x="2902379" y="4337685"/>
            <a:ext cx="221692" cy="172063"/>
          </a:xfrm>
          <a:prstGeom prst="curvedConnector3">
            <a:avLst>
              <a:gd name="adj1" fmla="val 203116"/>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urved Connector 35"/>
          <p:cNvCxnSpPr>
            <a:endCxn id="17" idx="2"/>
          </p:cNvCxnSpPr>
          <p:nvPr/>
        </p:nvCxnSpPr>
        <p:spPr>
          <a:xfrm rot="10800000">
            <a:off x="5396417" y="4288524"/>
            <a:ext cx="221692" cy="203169"/>
          </a:xfrm>
          <a:prstGeom prst="curvedConnector3">
            <a:avLst>
              <a:gd name="adj1" fmla="val 203116"/>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93323" y="926068"/>
            <a:ext cx="8322077" cy="369332"/>
          </a:xfrm>
          <a:prstGeom prst="rect">
            <a:avLst/>
          </a:prstGeom>
          <a:noFill/>
        </p:spPr>
        <p:txBody>
          <a:bodyPr wrap="square" rtlCol="0">
            <a:spAutoFit/>
          </a:bodyPr>
          <a:lstStyle/>
          <a:p>
            <a:pPr algn="ctr"/>
            <a:r>
              <a:rPr lang="en-US" dirty="0">
                <a:latin typeface="Arial"/>
                <a:cs typeface="Arial"/>
              </a:rPr>
              <a:t>A simplified network architecture (assuming homogenous neurons)</a:t>
            </a:r>
          </a:p>
        </p:txBody>
      </p:sp>
      <p:sp>
        <p:nvSpPr>
          <p:cNvPr id="23" name="Isosceles Triangle 22"/>
          <p:cNvSpPr/>
          <p:nvPr/>
        </p:nvSpPr>
        <p:spPr>
          <a:xfrm>
            <a:off x="283613" y="5917864"/>
            <a:ext cx="332538" cy="589930"/>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58508" y="6040766"/>
            <a:ext cx="387962" cy="34412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16151" y="5751164"/>
            <a:ext cx="1292740" cy="923330"/>
          </a:xfrm>
          <a:prstGeom prst="rect">
            <a:avLst/>
          </a:prstGeom>
          <a:noFill/>
        </p:spPr>
        <p:txBody>
          <a:bodyPr wrap="square" rtlCol="0">
            <a:spAutoFit/>
          </a:bodyPr>
          <a:lstStyle/>
          <a:p>
            <a:r>
              <a:rPr lang="en-GB" dirty="0"/>
              <a:t>Excitatory neural population</a:t>
            </a:r>
          </a:p>
        </p:txBody>
      </p:sp>
      <p:sp>
        <p:nvSpPr>
          <p:cNvPr id="29" name="TextBox 28"/>
          <p:cNvSpPr txBox="1"/>
          <p:nvPr/>
        </p:nvSpPr>
        <p:spPr>
          <a:xfrm>
            <a:off x="3013224" y="5751164"/>
            <a:ext cx="1292740" cy="923330"/>
          </a:xfrm>
          <a:prstGeom prst="rect">
            <a:avLst/>
          </a:prstGeom>
          <a:noFill/>
        </p:spPr>
        <p:txBody>
          <a:bodyPr wrap="square" rtlCol="0">
            <a:spAutoFit/>
          </a:bodyPr>
          <a:lstStyle/>
          <a:p>
            <a:r>
              <a:rPr lang="en-GB" dirty="0"/>
              <a:t>Inhibitory  neural population</a:t>
            </a:r>
          </a:p>
        </p:txBody>
      </p:sp>
      <p:sp>
        <p:nvSpPr>
          <p:cNvPr id="30" name="TextBox 29">
            <a:extLst>
              <a:ext uri="{FF2B5EF4-FFF2-40B4-BE49-F238E27FC236}">
                <a16:creationId xmlns:a16="http://schemas.microsoft.com/office/drawing/2014/main" id="{D30BF3DC-E96B-7942-B38B-24FB4E9B19CD}"/>
              </a:ext>
            </a:extLst>
          </p:cNvPr>
          <p:cNvSpPr txBox="1"/>
          <p:nvPr/>
        </p:nvSpPr>
        <p:spPr>
          <a:xfrm>
            <a:off x="558495" y="218901"/>
            <a:ext cx="8536296" cy="584775"/>
          </a:xfrm>
          <a:prstGeom prst="rect">
            <a:avLst/>
          </a:prstGeom>
          <a:noFill/>
        </p:spPr>
        <p:txBody>
          <a:bodyPr wrap="square" rtlCol="0">
            <a:spAutoFit/>
          </a:bodyPr>
          <a:lstStyle/>
          <a:p>
            <a:pPr algn="ctr"/>
            <a:r>
              <a:rPr lang="en-GB" sz="3200" dirty="0">
                <a:latin typeface="Arial" pitchFamily="34" charset="0"/>
                <a:cs typeface="Arial" pitchFamily="34" charset="0"/>
              </a:rPr>
              <a:t>Example: Excitatory-inhibitory networks</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717953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407"/>
            <a:ext cx="8229600" cy="1143000"/>
          </a:xfrm>
        </p:spPr>
        <p:txBody>
          <a:bodyPr>
            <a:normAutofit/>
          </a:bodyPr>
          <a:lstStyle/>
          <a:p>
            <a:r>
              <a:rPr lang="en-GB" sz="3200" b="1" dirty="0"/>
              <a:t>What kind of dynamics can an excitatory-inhibitory coupled network produce?</a:t>
            </a:r>
          </a:p>
        </p:txBody>
      </p:sp>
      <p:sp>
        <p:nvSpPr>
          <p:cNvPr id="3" name="Oval 2"/>
          <p:cNvSpPr/>
          <p:nvPr/>
        </p:nvSpPr>
        <p:spPr>
          <a:xfrm>
            <a:off x="2951479" y="2376678"/>
            <a:ext cx="740776" cy="713384"/>
          </a:xfrm>
          <a:prstGeom prst="ellipse">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 name="Curved Connector 3"/>
          <p:cNvCxnSpPr>
            <a:stCxn id="3" idx="6"/>
            <a:endCxn id="3" idx="0"/>
          </p:cNvCxnSpPr>
          <p:nvPr/>
        </p:nvCxnSpPr>
        <p:spPr>
          <a:xfrm flipH="1" flipV="1">
            <a:off x="3321867" y="2376678"/>
            <a:ext cx="370388" cy="356692"/>
          </a:xfrm>
          <a:prstGeom prst="curvedConnector4">
            <a:avLst>
              <a:gd name="adj1" fmla="val -61719"/>
              <a:gd name="adj2" fmla="val 164089"/>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793812" y="2007346"/>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6" name="TextBox 5"/>
          <p:cNvSpPr txBox="1"/>
          <p:nvPr/>
        </p:nvSpPr>
        <p:spPr>
          <a:xfrm>
            <a:off x="3183045" y="2511016"/>
            <a:ext cx="381891" cy="369332"/>
          </a:xfrm>
          <a:prstGeom prst="rect">
            <a:avLst/>
          </a:prstGeom>
          <a:noFill/>
        </p:spPr>
        <p:txBody>
          <a:bodyPr wrap="square" rtlCol="0">
            <a:spAutoFit/>
          </a:bodyPr>
          <a:lstStyle/>
          <a:p>
            <a:r>
              <a:rPr lang="en-GB" dirty="0"/>
              <a:t>f</a:t>
            </a:r>
            <a:r>
              <a:rPr lang="en-GB" baseline="-25000" dirty="0"/>
              <a:t>2</a:t>
            </a:r>
            <a:endParaRPr lang="en-GB" dirty="0"/>
          </a:p>
        </p:txBody>
      </p:sp>
      <p:sp>
        <p:nvSpPr>
          <p:cNvPr id="7" name="Oval 6"/>
          <p:cNvSpPr/>
          <p:nvPr/>
        </p:nvSpPr>
        <p:spPr>
          <a:xfrm>
            <a:off x="1738029" y="2378603"/>
            <a:ext cx="740776" cy="7133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Curved Connector 7"/>
          <p:cNvCxnSpPr>
            <a:stCxn id="7" idx="2"/>
            <a:endCxn id="7" idx="0"/>
          </p:cNvCxnSpPr>
          <p:nvPr/>
        </p:nvCxnSpPr>
        <p:spPr>
          <a:xfrm rot="10800000" flipH="1">
            <a:off x="1738029" y="2378603"/>
            <a:ext cx="370388" cy="356692"/>
          </a:xfrm>
          <a:prstGeom prst="curvedConnector4">
            <a:avLst>
              <a:gd name="adj1" fmla="val -61719"/>
              <a:gd name="adj2" fmla="val 16408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99871" y="2007346"/>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0" name="TextBox 9"/>
          <p:cNvSpPr txBox="1"/>
          <p:nvPr/>
        </p:nvSpPr>
        <p:spPr>
          <a:xfrm>
            <a:off x="1969595" y="2512941"/>
            <a:ext cx="381891" cy="369332"/>
          </a:xfrm>
          <a:prstGeom prst="rect">
            <a:avLst/>
          </a:prstGeom>
          <a:noFill/>
        </p:spPr>
        <p:txBody>
          <a:bodyPr wrap="square" rtlCol="0">
            <a:spAutoFit/>
          </a:bodyPr>
          <a:lstStyle/>
          <a:p>
            <a:r>
              <a:rPr lang="en-GB" dirty="0"/>
              <a:t>f</a:t>
            </a:r>
            <a:r>
              <a:rPr lang="en-GB" baseline="-25000" dirty="0"/>
              <a:t>1</a:t>
            </a:r>
            <a:endParaRPr lang="en-GB" dirty="0"/>
          </a:p>
        </p:txBody>
      </p:sp>
      <p:cxnSp>
        <p:nvCxnSpPr>
          <p:cNvPr id="11" name="Curved Connector 10"/>
          <p:cNvCxnSpPr>
            <a:stCxn id="7" idx="7"/>
            <a:endCxn id="3" idx="1"/>
          </p:cNvCxnSpPr>
          <p:nvPr/>
        </p:nvCxnSpPr>
        <p:spPr>
          <a:xfrm rot="5400000" flipH="1" flipV="1">
            <a:off x="2714180" y="2137293"/>
            <a:ext cx="1925" cy="689642"/>
          </a:xfrm>
          <a:prstGeom prst="curvedConnector3">
            <a:avLst>
              <a:gd name="adj1" fmla="val 8383169"/>
            </a:avLst>
          </a:prstGeom>
          <a:ln w="44450">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3" idx="3"/>
            <a:endCxn id="7" idx="5"/>
          </p:cNvCxnSpPr>
          <p:nvPr/>
        </p:nvCxnSpPr>
        <p:spPr>
          <a:xfrm rot="5400000">
            <a:off x="2714180" y="2641730"/>
            <a:ext cx="1925" cy="689642"/>
          </a:xfrm>
          <a:prstGeom prst="curvedConnector3">
            <a:avLst>
              <a:gd name="adj1" fmla="val 9585870"/>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381630" y="1970633"/>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14" name="TextBox 13"/>
          <p:cNvSpPr txBox="1"/>
          <p:nvPr/>
        </p:nvSpPr>
        <p:spPr>
          <a:xfrm>
            <a:off x="2478805" y="3126712"/>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15" name="TextBox 14"/>
          <p:cNvSpPr txBox="1"/>
          <p:nvPr/>
        </p:nvSpPr>
        <p:spPr>
          <a:xfrm>
            <a:off x="5575577" y="2934024"/>
            <a:ext cx="651617" cy="369332"/>
          </a:xfrm>
          <a:prstGeom prst="rect">
            <a:avLst/>
          </a:prstGeom>
          <a:noFill/>
        </p:spPr>
        <p:txBody>
          <a:bodyPr wrap="square" rtlCol="0">
            <a:spAutoFit/>
          </a:bodyPr>
          <a:lstStyle/>
          <a:p>
            <a:r>
              <a:rPr lang="en-GB" dirty="0">
                <a:latin typeface="Arial" pitchFamily="34" charset="0"/>
                <a:cs typeface="Arial" pitchFamily="34" charset="0"/>
              </a:rPr>
              <a:t> = </a:t>
            </a:r>
            <a:endParaRPr lang="en-GB" dirty="0"/>
          </a:p>
        </p:txBody>
      </p:sp>
      <p:sp>
        <p:nvSpPr>
          <p:cNvPr id="16" name="TextBox 15"/>
          <p:cNvSpPr txBox="1"/>
          <p:nvPr/>
        </p:nvSpPr>
        <p:spPr>
          <a:xfrm>
            <a:off x="6111446" y="2713719"/>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7" name="TextBox 16"/>
          <p:cNvSpPr txBox="1"/>
          <p:nvPr/>
        </p:nvSpPr>
        <p:spPr>
          <a:xfrm>
            <a:off x="6691115" y="2713719"/>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18" name="TextBox 17"/>
          <p:cNvSpPr txBox="1"/>
          <p:nvPr/>
        </p:nvSpPr>
        <p:spPr>
          <a:xfrm>
            <a:off x="6681295" y="3158849"/>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19" name="TextBox 18"/>
          <p:cNvSpPr txBox="1"/>
          <p:nvPr/>
        </p:nvSpPr>
        <p:spPr>
          <a:xfrm>
            <a:off x="6106306" y="3151633"/>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20" name="Left Bracket 19"/>
          <p:cNvSpPr/>
          <p:nvPr/>
        </p:nvSpPr>
        <p:spPr>
          <a:xfrm>
            <a:off x="6065148" y="2793912"/>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1" name="Right Bracket 20"/>
          <p:cNvSpPr/>
          <p:nvPr/>
        </p:nvSpPr>
        <p:spPr>
          <a:xfrm>
            <a:off x="7260964" y="2793912"/>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TextBox 21"/>
          <p:cNvSpPr txBox="1"/>
          <p:nvPr/>
        </p:nvSpPr>
        <p:spPr>
          <a:xfrm>
            <a:off x="5172941" y="2771594"/>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23" name="TextBox 22"/>
          <p:cNvSpPr txBox="1"/>
          <p:nvPr/>
        </p:nvSpPr>
        <p:spPr>
          <a:xfrm>
            <a:off x="5172942" y="3142852"/>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24" name="TextBox 23"/>
          <p:cNvSpPr txBox="1"/>
          <p:nvPr/>
        </p:nvSpPr>
        <p:spPr>
          <a:xfrm>
            <a:off x="7408841" y="2738794"/>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25" name="TextBox 24"/>
          <p:cNvSpPr txBox="1"/>
          <p:nvPr/>
        </p:nvSpPr>
        <p:spPr>
          <a:xfrm>
            <a:off x="7408842" y="3110052"/>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26" name="Left Bracket 25"/>
          <p:cNvSpPr/>
          <p:nvPr/>
        </p:nvSpPr>
        <p:spPr>
          <a:xfrm>
            <a:off x="5168111" y="2771594"/>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Right Bracket 26"/>
          <p:cNvSpPr/>
          <p:nvPr/>
        </p:nvSpPr>
        <p:spPr>
          <a:xfrm>
            <a:off x="5457866" y="2791048"/>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8" name="Right Bracket 27"/>
          <p:cNvSpPr/>
          <p:nvPr/>
        </p:nvSpPr>
        <p:spPr>
          <a:xfrm>
            <a:off x="7689771" y="2798684"/>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Left Bracket 28"/>
          <p:cNvSpPr/>
          <p:nvPr/>
        </p:nvSpPr>
        <p:spPr>
          <a:xfrm>
            <a:off x="7408842" y="2791048"/>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TextBox 29"/>
          <p:cNvSpPr txBox="1"/>
          <p:nvPr/>
        </p:nvSpPr>
        <p:spPr>
          <a:xfrm>
            <a:off x="7739209" y="2865670"/>
            <a:ext cx="590309" cy="461665"/>
          </a:xfrm>
          <a:prstGeom prst="rect">
            <a:avLst/>
          </a:prstGeom>
          <a:noFill/>
        </p:spPr>
        <p:txBody>
          <a:bodyPr wrap="square" rtlCol="0">
            <a:spAutoFit/>
          </a:bodyPr>
          <a:lstStyle/>
          <a:p>
            <a:r>
              <a:rPr lang="en-GB" sz="2400" dirty="0">
                <a:solidFill>
                  <a:srgbClr val="000000"/>
                </a:solidFill>
                <a:latin typeface="Symbol" pitchFamily="18" charset="2"/>
                <a:ea typeface="Arial Unicode MS" pitchFamily="34" charset="-128"/>
                <a:cs typeface="Arial" pitchFamily="34" charset="0"/>
              </a:rPr>
              <a:t>+</a:t>
            </a:r>
            <a:endParaRPr lang="en-GB" sz="2400" dirty="0"/>
          </a:p>
        </p:txBody>
      </p:sp>
      <p:sp>
        <p:nvSpPr>
          <p:cNvPr id="31" name="TextBox 30"/>
          <p:cNvSpPr txBox="1"/>
          <p:nvPr/>
        </p:nvSpPr>
        <p:spPr>
          <a:xfrm>
            <a:off x="8105266" y="2740719"/>
            <a:ext cx="569849" cy="369332"/>
          </a:xfrm>
          <a:prstGeom prst="rect">
            <a:avLst/>
          </a:prstGeom>
          <a:noFill/>
        </p:spPr>
        <p:txBody>
          <a:bodyPr wrap="square" rtlCol="0">
            <a:spAutoFit/>
          </a:bodyPr>
          <a:lstStyle/>
          <a:p>
            <a:r>
              <a:rPr lang="en-GB" dirty="0"/>
              <a:t>b</a:t>
            </a:r>
            <a:r>
              <a:rPr lang="en-GB" baseline="-25000" dirty="0"/>
              <a:t>1</a:t>
            </a:r>
            <a:endParaRPr lang="en-GB" dirty="0"/>
          </a:p>
        </p:txBody>
      </p:sp>
      <p:sp>
        <p:nvSpPr>
          <p:cNvPr id="32" name="TextBox 31"/>
          <p:cNvSpPr txBox="1"/>
          <p:nvPr/>
        </p:nvSpPr>
        <p:spPr>
          <a:xfrm>
            <a:off x="8105267" y="3111977"/>
            <a:ext cx="569849" cy="369332"/>
          </a:xfrm>
          <a:prstGeom prst="rect">
            <a:avLst/>
          </a:prstGeom>
          <a:noFill/>
        </p:spPr>
        <p:txBody>
          <a:bodyPr wrap="square" rtlCol="0">
            <a:spAutoFit/>
          </a:bodyPr>
          <a:lstStyle/>
          <a:p>
            <a:r>
              <a:rPr lang="en-GB" dirty="0"/>
              <a:t>b</a:t>
            </a:r>
            <a:r>
              <a:rPr lang="en-GB" baseline="-25000" dirty="0"/>
              <a:t>2</a:t>
            </a:r>
            <a:endParaRPr lang="en-GB" dirty="0"/>
          </a:p>
        </p:txBody>
      </p:sp>
      <p:sp>
        <p:nvSpPr>
          <p:cNvPr id="33" name="Right Bracket 32"/>
          <p:cNvSpPr/>
          <p:nvPr/>
        </p:nvSpPr>
        <p:spPr>
          <a:xfrm>
            <a:off x="8409346" y="2800609"/>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p:cNvSpPr/>
          <p:nvPr/>
        </p:nvSpPr>
        <p:spPr>
          <a:xfrm>
            <a:off x="8105267" y="2792973"/>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5" name="TextBox 34"/>
          <p:cNvSpPr txBox="1"/>
          <p:nvPr/>
        </p:nvSpPr>
        <p:spPr>
          <a:xfrm>
            <a:off x="1738029" y="3831220"/>
            <a:ext cx="5700231" cy="1200329"/>
          </a:xfrm>
          <a:prstGeom prst="rect">
            <a:avLst/>
          </a:prstGeom>
          <a:noFill/>
        </p:spPr>
        <p:txBody>
          <a:bodyPr wrap="square" rtlCol="0">
            <a:spAutoFit/>
          </a:bodyPr>
          <a:lstStyle/>
          <a:p>
            <a:r>
              <a:rPr lang="en-GB" dirty="0"/>
              <a:t>Suppose f</a:t>
            </a:r>
            <a:r>
              <a:rPr lang="en-GB" baseline="-25000" dirty="0"/>
              <a:t>1</a:t>
            </a:r>
            <a:r>
              <a:rPr lang="en-GB" dirty="0"/>
              <a:t> is an excitatory population of neurons, and f</a:t>
            </a:r>
            <a:r>
              <a:rPr lang="en-GB" baseline="-25000" dirty="0"/>
              <a:t>2</a:t>
            </a:r>
            <a:r>
              <a:rPr lang="en-GB" dirty="0"/>
              <a:t> an inhibitory population of neurons, then</a:t>
            </a:r>
          </a:p>
          <a:p>
            <a:endParaRPr lang="en-GB" dirty="0"/>
          </a:p>
          <a:p>
            <a:pPr algn="ctr"/>
            <a:r>
              <a:rPr lang="en-GB" dirty="0"/>
              <a:t>W</a:t>
            </a:r>
            <a:r>
              <a:rPr lang="en-GB" baseline="-25000" dirty="0"/>
              <a:t>11</a:t>
            </a:r>
            <a:r>
              <a:rPr lang="en-GB" dirty="0"/>
              <a:t> &gt; 0, W</a:t>
            </a:r>
            <a:r>
              <a:rPr lang="en-GB" baseline="-25000" dirty="0"/>
              <a:t>12</a:t>
            </a:r>
            <a:r>
              <a:rPr lang="en-GB" dirty="0"/>
              <a:t> &lt; 0, W</a:t>
            </a:r>
            <a:r>
              <a:rPr lang="en-GB" baseline="-25000" dirty="0"/>
              <a:t>21</a:t>
            </a:r>
            <a:r>
              <a:rPr lang="en-GB" dirty="0"/>
              <a:t> &gt; 0, W</a:t>
            </a:r>
            <a:r>
              <a:rPr lang="en-GB" baseline="-25000" dirty="0"/>
              <a:t>22</a:t>
            </a:r>
            <a:r>
              <a:rPr lang="en-GB" dirty="0"/>
              <a:t> &lt; 0</a:t>
            </a:r>
          </a:p>
        </p:txBody>
      </p:sp>
      <mc:AlternateContent xmlns:mc="http://schemas.openxmlformats.org/markup-compatibility/2006" xmlns:a14="http://schemas.microsoft.com/office/drawing/2010/main">
        <mc:Choice Requires="a14">
          <p:sp>
            <p:nvSpPr>
              <p:cNvPr id="37" name="TextBox 36"/>
              <p:cNvSpPr txBox="1"/>
              <p:nvPr/>
            </p:nvSpPr>
            <p:spPr>
              <a:xfrm>
                <a:off x="4774572" y="2807518"/>
                <a:ext cx="393539"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a:rPr>
                            <m:t>𝑑</m:t>
                          </m:r>
                        </m:num>
                        <m:den>
                          <m:r>
                            <a:rPr lang="en-GB" b="0" i="1" smtClean="0">
                              <a:latin typeface="Cambria Math"/>
                            </a:rPr>
                            <m:t>𝑑𝑡</m:t>
                          </m:r>
                        </m:den>
                      </m:f>
                    </m:oMath>
                  </m:oMathPara>
                </a14:m>
                <a:endParaRPr lang="en-GB" dirty="0"/>
              </a:p>
            </p:txBody>
          </p:sp>
        </mc:Choice>
        <mc:Fallback xmlns="">
          <p:sp>
            <p:nvSpPr>
              <p:cNvPr id="37" name="TextBox 36"/>
              <p:cNvSpPr txBox="1">
                <a:spLocks noRot="1" noChangeAspect="1" noMove="1" noResize="1" noEditPoints="1" noAdjustHandles="1" noChangeArrowheads="1" noChangeShapeType="1" noTextEdit="1"/>
              </p:cNvSpPr>
              <p:nvPr/>
            </p:nvSpPr>
            <p:spPr>
              <a:xfrm>
                <a:off x="4774572" y="2807518"/>
                <a:ext cx="393539" cy="63478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300867" y="1720458"/>
                <a:ext cx="2180725" cy="646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smtClean="0">
                              <a:solidFill>
                                <a:prstClr val="black"/>
                              </a:solidFill>
                              <a:latin typeface="Cambria Math" panose="02040503050406030204" pitchFamily="18" charset="0"/>
                            </a:rPr>
                          </m:ctrlPr>
                        </m:fPr>
                        <m:num>
                          <m:r>
                            <a:rPr lang="en-GB" i="1" smtClean="0">
                              <a:solidFill>
                                <a:prstClr val="black"/>
                              </a:solidFill>
                              <a:latin typeface="Cambria Math"/>
                            </a:rPr>
                            <m:t>𝑑</m:t>
                          </m:r>
                        </m:num>
                        <m:den>
                          <m:r>
                            <a:rPr lang="en-GB" i="1" smtClean="0">
                              <a:solidFill>
                                <a:prstClr val="black"/>
                              </a:solidFill>
                              <a:latin typeface="Cambria Math"/>
                            </a:rPr>
                            <m:t>𝑑</m:t>
                          </m:r>
                          <m:r>
                            <a:rPr lang="en-GB" b="0" i="1" smtClean="0">
                              <a:solidFill>
                                <a:prstClr val="black"/>
                              </a:solidFill>
                              <a:latin typeface="Cambria Math"/>
                            </a:rPr>
                            <m:t>𝑡</m:t>
                          </m:r>
                        </m:den>
                      </m:f>
                      <m:d>
                        <m:dPr>
                          <m:begChr m:val="["/>
                          <m:endChr m:val="]"/>
                          <m:ctrlPr>
                            <a:rPr lang="en-GB" i="1" smtClean="0">
                              <a:solidFill>
                                <a:prstClr val="black"/>
                              </a:solidFill>
                              <a:latin typeface="Cambria Math" panose="02040503050406030204" pitchFamily="18" charset="0"/>
                            </a:rPr>
                          </m:ctrlPr>
                        </m:dPr>
                        <m:e>
                          <m:m>
                            <m:mPr>
                              <m:mcs>
                                <m:mc>
                                  <m:mcPr>
                                    <m:count m:val="1"/>
                                    <m:mcJc m:val="center"/>
                                  </m:mcPr>
                                </m:mc>
                              </m:mcs>
                              <m:ctrlPr>
                                <a:rPr lang="en-GB" i="1" smtClean="0">
                                  <a:solidFill>
                                    <a:prstClr val="black"/>
                                  </a:solidFill>
                                  <a:latin typeface="Cambria Math" panose="02040503050406030204" pitchFamily="18" charset="0"/>
                                </a:rPr>
                              </m:ctrlPr>
                            </m:mP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e>
                            </m:m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e>
                            </m:mr>
                          </m:m>
                        </m:e>
                      </m:d>
                      <m:r>
                        <a:rPr lang="en-GB" b="0" i="1" smtClean="0">
                          <a:solidFill>
                            <a:prstClr val="black"/>
                          </a:solidFill>
                          <a:latin typeface="Cambria Math"/>
                        </a:rPr>
                        <m:t>=</m:t>
                      </m:r>
                      <m:d>
                        <m:dPr>
                          <m:begChr m:val="["/>
                          <m:endChr m:val="]"/>
                          <m:ctrlPr>
                            <a:rPr lang="en-GB" b="0" i="1" smtClean="0">
                              <a:solidFill>
                                <a:prstClr val="black"/>
                              </a:solidFill>
                              <a:latin typeface="Cambria Math" panose="02040503050406030204" pitchFamily="18" charset="0"/>
                            </a:rPr>
                          </m:ctrlPr>
                        </m:dPr>
                        <m:e>
                          <m:m>
                            <m:mPr>
                              <m:mcs>
                                <m:mc>
                                  <m:mcPr>
                                    <m:count m:val="1"/>
                                    <m:mcJc m:val="center"/>
                                  </m:mcPr>
                                </m:mc>
                              </m:mcs>
                              <m:ctrlPr>
                                <a:rPr lang="en-GB" b="0" i="1" smtClean="0">
                                  <a:solidFill>
                                    <a:prstClr val="black"/>
                                  </a:solidFill>
                                  <a:latin typeface="Cambria Math" panose="02040503050406030204" pitchFamily="18" charset="0"/>
                                </a:rPr>
                              </m:ctrlPr>
                            </m:mPr>
                            <m:mr>
                              <m:e>
                                <m:r>
                                  <m:rPr>
                                    <m:brk m:alnAt="7"/>
                                  </m:rPr>
                                  <a:rPr lang="en-GB" b="0" i="1" smtClean="0">
                                    <a:solidFill>
                                      <a:prstClr val="black"/>
                                    </a:solidFill>
                                    <a:latin typeface="Cambria Math"/>
                                  </a:rPr>
                                  <m:t>𝐹</m:t>
                                </m:r>
                                <m: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r>
                                  <m:rPr>
                                    <m:brk m:alnAt="7"/>
                                  </m:rP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r>
                                  <m:rPr>
                                    <m:brk m:alnAt="7"/>
                                  </m:rPr>
                                  <a:rPr lang="en-GB" b="0" i="1" smtClean="0">
                                    <a:solidFill>
                                      <a:prstClr val="black"/>
                                    </a:solidFill>
                                    <a:latin typeface="Cambria Math"/>
                                  </a:rPr>
                                  <m:t>)</m:t>
                                </m:r>
                              </m:e>
                            </m:mr>
                            <m:mr>
                              <m:e>
                                <m:r>
                                  <a:rPr lang="en-GB" b="0" i="1" smtClean="0">
                                    <a:solidFill>
                                      <a:prstClr val="black"/>
                                    </a:solidFill>
                                    <a:latin typeface="Cambria Math"/>
                                  </a:rPr>
                                  <m:t>𝐺</m:t>
                                </m:r>
                                <m: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r>
                                  <m:rPr>
                                    <m:brk m:alnAt="7"/>
                                  </m:rP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r>
                                  <a:rPr lang="en-GB" b="0" i="1" smtClean="0">
                                    <a:solidFill>
                                      <a:prstClr val="black"/>
                                    </a:solidFill>
                                    <a:latin typeface="Cambria Math"/>
                                  </a:rPr>
                                  <m:t>)</m:t>
                                </m:r>
                              </m:e>
                            </m:mr>
                          </m:m>
                        </m:e>
                      </m:d>
                    </m:oMath>
                  </m:oMathPara>
                </a14:m>
                <a:endParaRPr lang="en-GB" dirty="0"/>
              </a:p>
            </p:txBody>
          </p:sp>
        </mc:Choice>
        <mc:Fallback xmlns="">
          <p:sp>
            <p:nvSpPr>
              <p:cNvPr id="39" name="Rectangle 38"/>
              <p:cNvSpPr>
                <a:spLocks noRot="1" noChangeAspect="1" noMove="1" noResize="1" noEditPoints="1" noAdjustHandles="1" noChangeArrowheads="1" noChangeShapeType="1" noTextEdit="1"/>
              </p:cNvSpPr>
              <p:nvPr/>
            </p:nvSpPr>
            <p:spPr>
              <a:xfrm>
                <a:off x="5300867" y="1720458"/>
                <a:ext cx="2180725" cy="646780"/>
              </a:xfrm>
              <a:prstGeom prst="rect">
                <a:avLst/>
              </a:prstGeom>
              <a:blipFill rotWithShape="1">
                <a:blip r:embed="rId4"/>
                <a:stretch>
                  <a:fillRect/>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D53B842D-8FCF-AF4A-892D-C27C9FC27508}"/>
              </a:ext>
            </a:extLst>
          </p:cNvPr>
          <p:cNvSpPr txBox="1"/>
          <p:nvPr/>
        </p:nvSpPr>
        <p:spPr>
          <a:xfrm>
            <a:off x="7136231" y="4571090"/>
            <a:ext cx="1684917" cy="1661993"/>
          </a:xfrm>
          <a:prstGeom prst="rect">
            <a:avLst/>
          </a:prstGeom>
          <a:noFill/>
        </p:spPr>
        <p:txBody>
          <a:bodyPr wrap="square" rtlCol="0">
            <a:spAutoFit/>
          </a:bodyPr>
          <a:lstStyle/>
          <a:p>
            <a:r>
              <a:rPr lang="en-US" i="1" dirty="0"/>
              <a:t>Dale’s principle: </a:t>
            </a:r>
          </a:p>
          <a:p>
            <a:r>
              <a:rPr lang="en-US" sz="1200" i="1" dirty="0"/>
              <a:t>a neuron performs the same chemical action at all of its synaptic connections to other cells, regardless of the identity of the target cell.</a:t>
            </a:r>
          </a:p>
        </p:txBody>
      </p:sp>
    </p:spTree>
    <p:extLst>
      <p:ext uri="{BB962C8B-B14F-4D97-AF65-F5344CB8AC3E}">
        <p14:creationId xmlns:p14="http://schemas.microsoft.com/office/powerpoint/2010/main" val="3802215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407"/>
            <a:ext cx="8229600" cy="1143000"/>
          </a:xfrm>
        </p:spPr>
        <p:txBody>
          <a:bodyPr>
            <a:normAutofit/>
          </a:bodyPr>
          <a:lstStyle/>
          <a:p>
            <a:r>
              <a:rPr lang="en-GB" sz="3200" b="1" dirty="0"/>
              <a:t>What kind of dynamics can an excitatory-inhibitory coupled network produce?</a:t>
            </a:r>
          </a:p>
        </p:txBody>
      </p:sp>
      <p:sp>
        <p:nvSpPr>
          <p:cNvPr id="3" name="Oval 2"/>
          <p:cNvSpPr/>
          <p:nvPr/>
        </p:nvSpPr>
        <p:spPr>
          <a:xfrm>
            <a:off x="2951479" y="2376678"/>
            <a:ext cx="740776" cy="713384"/>
          </a:xfrm>
          <a:prstGeom prst="ellipse">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 name="Curved Connector 3"/>
          <p:cNvCxnSpPr>
            <a:stCxn id="3" idx="6"/>
            <a:endCxn id="3" idx="0"/>
          </p:cNvCxnSpPr>
          <p:nvPr/>
        </p:nvCxnSpPr>
        <p:spPr>
          <a:xfrm flipH="1" flipV="1">
            <a:off x="3321867" y="2376678"/>
            <a:ext cx="370388" cy="356692"/>
          </a:xfrm>
          <a:prstGeom prst="curvedConnector4">
            <a:avLst>
              <a:gd name="adj1" fmla="val -61719"/>
              <a:gd name="adj2" fmla="val 164089"/>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793812" y="2007346"/>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6" name="TextBox 5"/>
          <p:cNvSpPr txBox="1"/>
          <p:nvPr/>
        </p:nvSpPr>
        <p:spPr>
          <a:xfrm>
            <a:off x="3183045" y="2511016"/>
            <a:ext cx="381891" cy="369332"/>
          </a:xfrm>
          <a:prstGeom prst="rect">
            <a:avLst/>
          </a:prstGeom>
          <a:noFill/>
        </p:spPr>
        <p:txBody>
          <a:bodyPr wrap="square" rtlCol="0">
            <a:spAutoFit/>
          </a:bodyPr>
          <a:lstStyle/>
          <a:p>
            <a:r>
              <a:rPr lang="en-GB" dirty="0"/>
              <a:t>f</a:t>
            </a:r>
            <a:r>
              <a:rPr lang="en-GB" baseline="-25000" dirty="0"/>
              <a:t>2</a:t>
            </a:r>
            <a:endParaRPr lang="en-GB" dirty="0"/>
          </a:p>
        </p:txBody>
      </p:sp>
      <p:sp>
        <p:nvSpPr>
          <p:cNvPr id="7" name="Oval 6"/>
          <p:cNvSpPr/>
          <p:nvPr/>
        </p:nvSpPr>
        <p:spPr>
          <a:xfrm>
            <a:off x="1738029" y="2378603"/>
            <a:ext cx="740776" cy="7133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8" name="Curved Connector 7"/>
          <p:cNvCxnSpPr>
            <a:stCxn id="7" idx="2"/>
            <a:endCxn id="7" idx="0"/>
          </p:cNvCxnSpPr>
          <p:nvPr/>
        </p:nvCxnSpPr>
        <p:spPr>
          <a:xfrm rot="10800000" flipH="1">
            <a:off x="1738029" y="2378603"/>
            <a:ext cx="370388" cy="356692"/>
          </a:xfrm>
          <a:prstGeom prst="curvedConnector4">
            <a:avLst>
              <a:gd name="adj1" fmla="val -61719"/>
              <a:gd name="adj2" fmla="val 16408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99871" y="2007346"/>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0" name="TextBox 9"/>
          <p:cNvSpPr txBox="1"/>
          <p:nvPr/>
        </p:nvSpPr>
        <p:spPr>
          <a:xfrm>
            <a:off x="1969595" y="2512941"/>
            <a:ext cx="381891" cy="369332"/>
          </a:xfrm>
          <a:prstGeom prst="rect">
            <a:avLst/>
          </a:prstGeom>
          <a:noFill/>
        </p:spPr>
        <p:txBody>
          <a:bodyPr wrap="square" rtlCol="0">
            <a:spAutoFit/>
          </a:bodyPr>
          <a:lstStyle/>
          <a:p>
            <a:r>
              <a:rPr lang="en-GB" dirty="0"/>
              <a:t>f</a:t>
            </a:r>
            <a:r>
              <a:rPr lang="en-GB" baseline="-25000" dirty="0"/>
              <a:t>1</a:t>
            </a:r>
            <a:endParaRPr lang="en-GB" dirty="0"/>
          </a:p>
        </p:txBody>
      </p:sp>
      <p:cxnSp>
        <p:nvCxnSpPr>
          <p:cNvPr id="11" name="Curved Connector 10"/>
          <p:cNvCxnSpPr>
            <a:stCxn id="7" idx="7"/>
            <a:endCxn id="3" idx="1"/>
          </p:cNvCxnSpPr>
          <p:nvPr/>
        </p:nvCxnSpPr>
        <p:spPr>
          <a:xfrm rot="5400000" flipH="1" flipV="1">
            <a:off x="2714180" y="2137293"/>
            <a:ext cx="1925" cy="689642"/>
          </a:xfrm>
          <a:prstGeom prst="curvedConnector3">
            <a:avLst>
              <a:gd name="adj1" fmla="val 8383169"/>
            </a:avLst>
          </a:prstGeom>
          <a:ln w="44450">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3" idx="3"/>
            <a:endCxn id="7" idx="5"/>
          </p:cNvCxnSpPr>
          <p:nvPr/>
        </p:nvCxnSpPr>
        <p:spPr>
          <a:xfrm rot="5400000">
            <a:off x="2714180" y="2641730"/>
            <a:ext cx="1925" cy="689642"/>
          </a:xfrm>
          <a:prstGeom prst="curvedConnector3">
            <a:avLst>
              <a:gd name="adj1" fmla="val 9585870"/>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381630" y="1970633"/>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14" name="TextBox 13"/>
          <p:cNvSpPr txBox="1"/>
          <p:nvPr/>
        </p:nvSpPr>
        <p:spPr>
          <a:xfrm>
            <a:off x="2478805" y="3126712"/>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15" name="TextBox 14"/>
          <p:cNvSpPr txBox="1"/>
          <p:nvPr/>
        </p:nvSpPr>
        <p:spPr>
          <a:xfrm>
            <a:off x="5575577" y="2934024"/>
            <a:ext cx="651617" cy="369332"/>
          </a:xfrm>
          <a:prstGeom prst="rect">
            <a:avLst/>
          </a:prstGeom>
          <a:noFill/>
        </p:spPr>
        <p:txBody>
          <a:bodyPr wrap="square" rtlCol="0">
            <a:spAutoFit/>
          </a:bodyPr>
          <a:lstStyle/>
          <a:p>
            <a:r>
              <a:rPr lang="en-GB" dirty="0">
                <a:latin typeface="Arial" pitchFamily="34" charset="0"/>
                <a:cs typeface="Arial" pitchFamily="34" charset="0"/>
              </a:rPr>
              <a:t> = </a:t>
            </a:r>
            <a:endParaRPr lang="en-GB" dirty="0"/>
          </a:p>
        </p:txBody>
      </p:sp>
      <p:sp>
        <p:nvSpPr>
          <p:cNvPr id="16" name="TextBox 15"/>
          <p:cNvSpPr txBox="1"/>
          <p:nvPr/>
        </p:nvSpPr>
        <p:spPr>
          <a:xfrm>
            <a:off x="6111446" y="2713719"/>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7" name="TextBox 16"/>
          <p:cNvSpPr txBox="1"/>
          <p:nvPr/>
        </p:nvSpPr>
        <p:spPr>
          <a:xfrm>
            <a:off x="6691115" y="2713719"/>
            <a:ext cx="569849" cy="369332"/>
          </a:xfrm>
          <a:prstGeom prst="rect">
            <a:avLst/>
          </a:prstGeom>
          <a:noFill/>
        </p:spPr>
        <p:txBody>
          <a:bodyPr wrap="square" rtlCol="0">
            <a:spAutoFit/>
          </a:bodyPr>
          <a:lstStyle/>
          <a:p>
            <a:r>
              <a:rPr lang="en-GB" dirty="0"/>
              <a:t>W</a:t>
            </a:r>
            <a:r>
              <a:rPr lang="en-GB" baseline="-25000" dirty="0"/>
              <a:t>12</a:t>
            </a:r>
            <a:endParaRPr lang="en-GB" dirty="0"/>
          </a:p>
        </p:txBody>
      </p:sp>
      <p:sp>
        <p:nvSpPr>
          <p:cNvPr id="18" name="TextBox 17"/>
          <p:cNvSpPr txBox="1"/>
          <p:nvPr/>
        </p:nvSpPr>
        <p:spPr>
          <a:xfrm>
            <a:off x="6681295" y="3158849"/>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19" name="TextBox 18"/>
          <p:cNvSpPr txBox="1"/>
          <p:nvPr/>
        </p:nvSpPr>
        <p:spPr>
          <a:xfrm>
            <a:off x="6106306" y="3151633"/>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20" name="Left Bracket 19"/>
          <p:cNvSpPr/>
          <p:nvPr/>
        </p:nvSpPr>
        <p:spPr>
          <a:xfrm>
            <a:off x="6065148" y="2793912"/>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1" name="Right Bracket 20"/>
          <p:cNvSpPr/>
          <p:nvPr/>
        </p:nvSpPr>
        <p:spPr>
          <a:xfrm>
            <a:off x="7260964" y="2793912"/>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2" name="TextBox 21"/>
          <p:cNvSpPr txBox="1"/>
          <p:nvPr/>
        </p:nvSpPr>
        <p:spPr>
          <a:xfrm>
            <a:off x="5172941" y="2771594"/>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23" name="TextBox 22"/>
          <p:cNvSpPr txBox="1"/>
          <p:nvPr/>
        </p:nvSpPr>
        <p:spPr>
          <a:xfrm>
            <a:off x="5172942" y="3142852"/>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24" name="TextBox 23"/>
          <p:cNvSpPr txBox="1"/>
          <p:nvPr/>
        </p:nvSpPr>
        <p:spPr>
          <a:xfrm>
            <a:off x="7408841" y="2738794"/>
            <a:ext cx="569849" cy="369332"/>
          </a:xfrm>
          <a:prstGeom prst="rect">
            <a:avLst/>
          </a:prstGeom>
          <a:noFill/>
        </p:spPr>
        <p:txBody>
          <a:bodyPr wrap="square" rtlCol="0">
            <a:spAutoFit/>
          </a:bodyPr>
          <a:lstStyle/>
          <a:p>
            <a:r>
              <a:rPr lang="en-GB" dirty="0"/>
              <a:t>f</a:t>
            </a:r>
            <a:r>
              <a:rPr lang="en-GB" baseline="-25000" dirty="0"/>
              <a:t>1</a:t>
            </a:r>
            <a:endParaRPr lang="en-GB" dirty="0"/>
          </a:p>
        </p:txBody>
      </p:sp>
      <p:sp>
        <p:nvSpPr>
          <p:cNvPr id="25" name="TextBox 24"/>
          <p:cNvSpPr txBox="1"/>
          <p:nvPr/>
        </p:nvSpPr>
        <p:spPr>
          <a:xfrm>
            <a:off x="7408842" y="3110052"/>
            <a:ext cx="569849" cy="369332"/>
          </a:xfrm>
          <a:prstGeom prst="rect">
            <a:avLst/>
          </a:prstGeom>
          <a:noFill/>
        </p:spPr>
        <p:txBody>
          <a:bodyPr wrap="square" rtlCol="0">
            <a:spAutoFit/>
          </a:bodyPr>
          <a:lstStyle/>
          <a:p>
            <a:r>
              <a:rPr lang="en-GB" dirty="0"/>
              <a:t>f</a:t>
            </a:r>
            <a:r>
              <a:rPr lang="en-GB" baseline="-25000" dirty="0"/>
              <a:t>2</a:t>
            </a:r>
            <a:endParaRPr lang="en-GB" dirty="0"/>
          </a:p>
        </p:txBody>
      </p:sp>
      <p:sp>
        <p:nvSpPr>
          <p:cNvPr id="26" name="Left Bracket 25"/>
          <p:cNvSpPr/>
          <p:nvPr/>
        </p:nvSpPr>
        <p:spPr>
          <a:xfrm>
            <a:off x="5168111" y="2771594"/>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7" name="Right Bracket 26"/>
          <p:cNvSpPr/>
          <p:nvPr/>
        </p:nvSpPr>
        <p:spPr>
          <a:xfrm>
            <a:off x="5457866" y="2791048"/>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8" name="Right Bracket 27"/>
          <p:cNvSpPr/>
          <p:nvPr/>
        </p:nvSpPr>
        <p:spPr>
          <a:xfrm>
            <a:off x="7689771" y="2798684"/>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9" name="Left Bracket 28"/>
          <p:cNvSpPr/>
          <p:nvPr/>
        </p:nvSpPr>
        <p:spPr>
          <a:xfrm>
            <a:off x="7408842" y="2791048"/>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0" name="TextBox 29"/>
          <p:cNvSpPr txBox="1"/>
          <p:nvPr/>
        </p:nvSpPr>
        <p:spPr>
          <a:xfrm>
            <a:off x="7739209" y="2865670"/>
            <a:ext cx="590309" cy="461665"/>
          </a:xfrm>
          <a:prstGeom prst="rect">
            <a:avLst/>
          </a:prstGeom>
          <a:noFill/>
        </p:spPr>
        <p:txBody>
          <a:bodyPr wrap="square" rtlCol="0">
            <a:spAutoFit/>
          </a:bodyPr>
          <a:lstStyle/>
          <a:p>
            <a:r>
              <a:rPr lang="en-GB" sz="2400" dirty="0">
                <a:solidFill>
                  <a:srgbClr val="000000"/>
                </a:solidFill>
                <a:latin typeface="Symbol" pitchFamily="18" charset="2"/>
                <a:ea typeface="Arial Unicode MS" pitchFamily="34" charset="-128"/>
                <a:cs typeface="Arial" pitchFamily="34" charset="0"/>
              </a:rPr>
              <a:t>+</a:t>
            </a:r>
            <a:endParaRPr lang="en-GB" sz="2400" dirty="0"/>
          </a:p>
        </p:txBody>
      </p:sp>
      <p:sp>
        <p:nvSpPr>
          <p:cNvPr id="31" name="TextBox 30"/>
          <p:cNvSpPr txBox="1"/>
          <p:nvPr/>
        </p:nvSpPr>
        <p:spPr>
          <a:xfrm>
            <a:off x="8105266" y="2740719"/>
            <a:ext cx="569849" cy="369332"/>
          </a:xfrm>
          <a:prstGeom prst="rect">
            <a:avLst/>
          </a:prstGeom>
          <a:noFill/>
        </p:spPr>
        <p:txBody>
          <a:bodyPr wrap="square" rtlCol="0">
            <a:spAutoFit/>
          </a:bodyPr>
          <a:lstStyle/>
          <a:p>
            <a:r>
              <a:rPr lang="en-GB" dirty="0"/>
              <a:t>b</a:t>
            </a:r>
            <a:r>
              <a:rPr lang="en-GB" baseline="-25000" dirty="0"/>
              <a:t>1</a:t>
            </a:r>
            <a:endParaRPr lang="en-GB" dirty="0"/>
          </a:p>
        </p:txBody>
      </p:sp>
      <p:sp>
        <p:nvSpPr>
          <p:cNvPr id="32" name="TextBox 31"/>
          <p:cNvSpPr txBox="1"/>
          <p:nvPr/>
        </p:nvSpPr>
        <p:spPr>
          <a:xfrm>
            <a:off x="8105267" y="3111977"/>
            <a:ext cx="569849" cy="369332"/>
          </a:xfrm>
          <a:prstGeom prst="rect">
            <a:avLst/>
          </a:prstGeom>
          <a:noFill/>
        </p:spPr>
        <p:txBody>
          <a:bodyPr wrap="square" rtlCol="0">
            <a:spAutoFit/>
          </a:bodyPr>
          <a:lstStyle/>
          <a:p>
            <a:r>
              <a:rPr lang="en-GB" dirty="0"/>
              <a:t>b</a:t>
            </a:r>
            <a:r>
              <a:rPr lang="en-GB" baseline="-25000" dirty="0"/>
              <a:t>2</a:t>
            </a:r>
            <a:endParaRPr lang="en-GB" dirty="0"/>
          </a:p>
        </p:txBody>
      </p:sp>
      <p:sp>
        <p:nvSpPr>
          <p:cNvPr id="33" name="Right Bracket 32"/>
          <p:cNvSpPr/>
          <p:nvPr/>
        </p:nvSpPr>
        <p:spPr>
          <a:xfrm>
            <a:off x="8409346" y="2800609"/>
            <a:ext cx="45719" cy="688336"/>
          </a:xfrm>
          <a:prstGeom prst="righ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Left Bracket 33"/>
          <p:cNvSpPr/>
          <p:nvPr/>
        </p:nvSpPr>
        <p:spPr>
          <a:xfrm>
            <a:off x="8105267" y="2792973"/>
            <a:ext cx="46298" cy="68833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TextBox 36"/>
              <p:cNvSpPr txBox="1"/>
              <p:nvPr/>
            </p:nvSpPr>
            <p:spPr>
              <a:xfrm>
                <a:off x="4774572" y="2807518"/>
                <a:ext cx="393539"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a:rPr>
                            <m:t>𝑑</m:t>
                          </m:r>
                        </m:num>
                        <m:den>
                          <m:r>
                            <a:rPr lang="en-GB" b="0" i="1" smtClean="0">
                              <a:latin typeface="Cambria Math"/>
                            </a:rPr>
                            <m:t>𝑑𝑡</m:t>
                          </m:r>
                        </m:den>
                      </m:f>
                    </m:oMath>
                  </m:oMathPara>
                </a14:m>
                <a:endParaRPr lang="en-GB" dirty="0"/>
              </a:p>
            </p:txBody>
          </p:sp>
        </mc:Choice>
        <mc:Fallback xmlns="">
          <p:sp>
            <p:nvSpPr>
              <p:cNvPr id="37" name="TextBox 36"/>
              <p:cNvSpPr txBox="1">
                <a:spLocks noRot="1" noChangeAspect="1" noMove="1" noResize="1" noEditPoints="1" noAdjustHandles="1" noChangeArrowheads="1" noChangeShapeType="1" noTextEdit="1"/>
              </p:cNvSpPr>
              <p:nvPr/>
            </p:nvSpPr>
            <p:spPr>
              <a:xfrm>
                <a:off x="4774572" y="2807518"/>
                <a:ext cx="393539" cy="63478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5300867" y="1720458"/>
                <a:ext cx="2180725" cy="646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smtClean="0">
                              <a:solidFill>
                                <a:prstClr val="black"/>
                              </a:solidFill>
                              <a:latin typeface="Cambria Math" panose="02040503050406030204" pitchFamily="18" charset="0"/>
                            </a:rPr>
                          </m:ctrlPr>
                        </m:fPr>
                        <m:num>
                          <m:r>
                            <a:rPr lang="en-GB" i="1" smtClean="0">
                              <a:solidFill>
                                <a:prstClr val="black"/>
                              </a:solidFill>
                              <a:latin typeface="Cambria Math"/>
                            </a:rPr>
                            <m:t>𝑑</m:t>
                          </m:r>
                        </m:num>
                        <m:den>
                          <m:r>
                            <a:rPr lang="en-GB" i="1" smtClean="0">
                              <a:solidFill>
                                <a:prstClr val="black"/>
                              </a:solidFill>
                              <a:latin typeface="Cambria Math"/>
                            </a:rPr>
                            <m:t>𝑑</m:t>
                          </m:r>
                          <m:r>
                            <a:rPr lang="en-GB" b="0" i="1" smtClean="0">
                              <a:solidFill>
                                <a:prstClr val="black"/>
                              </a:solidFill>
                              <a:latin typeface="Cambria Math"/>
                            </a:rPr>
                            <m:t>𝑡</m:t>
                          </m:r>
                        </m:den>
                      </m:f>
                      <m:d>
                        <m:dPr>
                          <m:begChr m:val="["/>
                          <m:endChr m:val="]"/>
                          <m:ctrlPr>
                            <a:rPr lang="en-GB" i="1" smtClean="0">
                              <a:solidFill>
                                <a:prstClr val="black"/>
                              </a:solidFill>
                              <a:latin typeface="Cambria Math" panose="02040503050406030204" pitchFamily="18" charset="0"/>
                            </a:rPr>
                          </m:ctrlPr>
                        </m:dPr>
                        <m:e>
                          <m:m>
                            <m:mPr>
                              <m:mcs>
                                <m:mc>
                                  <m:mcPr>
                                    <m:count m:val="1"/>
                                    <m:mcJc m:val="center"/>
                                  </m:mcPr>
                                </m:mc>
                              </m:mcs>
                              <m:ctrlPr>
                                <a:rPr lang="en-GB" i="1" smtClean="0">
                                  <a:solidFill>
                                    <a:prstClr val="black"/>
                                  </a:solidFill>
                                  <a:latin typeface="Cambria Math" panose="02040503050406030204" pitchFamily="18" charset="0"/>
                                </a:rPr>
                              </m:ctrlPr>
                            </m:mP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e>
                            </m:mr>
                            <m:mr>
                              <m:e>
                                <m:sSub>
                                  <m:sSubPr>
                                    <m:ctrlPr>
                                      <a:rPr lang="en-GB"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e>
                            </m:mr>
                          </m:m>
                        </m:e>
                      </m:d>
                      <m:r>
                        <a:rPr lang="en-GB" b="0" i="1" smtClean="0">
                          <a:solidFill>
                            <a:prstClr val="black"/>
                          </a:solidFill>
                          <a:latin typeface="Cambria Math"/>
                        </a:rPr>
                        <m:t>=</m:t>
                      </m:r>
                      <m:d>
                        <m:dPr>
                          <m:begChr m:val="["/>
                          <m:endChr m:val="]"/>
                          <m:ctrlPr>
                            <a:rPr lang="en-GB" b="0" i="1" smtClean="0">
                              <a:solidFill>
                                <a:prstClr val="black"/>
                              </a:solidFill>
                              <a:latin typeface="Cambria Math" panose="02040503050406030204" pitchFamily="18" charset="0"/>
                            </a:rPr>
                          </m:ctrlPr>
                        </m:dPr>
                        <m:e>
                          <m:m>
                            <m:mPr>
                              <m:mcs>
                                <m:mc>
                                  <m:mcPr>
                                    <m:count m:val="1"/>
                                    <m:mcJc m:val="center"/>
                                  </m:mcPr>
                                </m:mc>
                              </m:mcs>
                              <m:ctrlPr>
                                <a:rPr lang="en-GB" b="0" i="1" smtClean="0">
                                  <a:solidFill>
                                    <a:prstClr val="black"/>
                                  </a:solidFill>
                                  <a:latin typeface="Cambria Math" panose="02040503050406030204" pitchFamily="18" charset="0"/>
                                </a:rPr>
                              </m:ctrlPr>
                            </m:mPr>
                            <m:mr>
                              <m:e>
                                <m:r>
                                  <m:rPr>
                                    <m:brk m:alnAt="7"/>
                                  </m:rPr>
                                  <a:rPr lang="en-GB" b="0" i="1" smtClean="0">
                                    <a:solidFill>
                                      <a:prstClr val="black"/>
                                    </a:solidFill>
                                    <a:latin typeface="Cambria Math"/>
                                  </a:rPr>
                                  <m:t>𝐹</m:t>
                                </m:r>
                                <m: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1</m:t>
                                    </m:r>
                                  </m:sub>
                                </m:sSub>
                                <m:r>
                                  <m:rPr>
                                    <m:brk m:alnAt="7"/>
                                  </m:rPr>
                                  <a:rPr lang="en-GB" b="0" i="1" smtClean="0">
                                    <a:solidFill>
                                      <a:prstClr val="black"/>
                                    </a:solidFill>
                                    <a:latin typeface="Cambria Math"/>
                                  </a:rPr>
                                  <m:t>,</m:t>
                                </m:r>
                                <m:sSub>
                                  <m:sSubPr>
                                    <m:ctrlPr>
                                      <a:rPr lang="en-GB" b="0" i="1" smtClean="0">
                                        <a:solidFill>
                                          <a:prstClr val="black"/>
                                        </a:solidFill>
                                        <a:latin typeface="Cambria Math" panose="02040503050406030204" pitchFamily="18" charset="0"/>
                                      </a:rPr>
                                    </m:ctrlPr>
                                  </m:sSubPr>
                                  <m:e>
                                    <m:r>
                                      <a:rPr lang="en-GB" b="0" i="1" smtClean="0">
                                        <a:solidFill>
                                          <a:prstClr val="black"/>
                                        </a:solidFill>
                                        <a:latin typeface="Cambria Math"/>
                                      </a:rPr>
                                      <m:t>𝑓</m:t>
                                    </m:r>
                                  </m:e>
                                  <m:sub>
                                    <m:r>
                                      <a:rPr lang="en-GB" b="0" i="1" smtClean="0">
                                        <a:solidFill>
                                          <a:prstClr val="black"/>
                                        </a:solidFill>
                                        <a:latin typeface="Cambria Math"/>
                                      </a:rPr>
                                      <m:t>2</m:t>
                                    </m:r>
                                  </m:sub>
                                </m:sSub>
                                <m:r>
                                  <m:rPr>
                                    <m:brk m:alnAt="7"/>
                                  </m:rPr>
                                  <a:rPr lang="en-GB" b="0" i="1" smtClean="0">
                                    <a:solidFill>
                                      <a:prstClr val="black"/>
                                    </a:solidFill>
                                    <a:latin typeface="Cambria Math"/>
                                  </a:rPr>
                                  <m:t>)</m:t>
                                </m:r>
                              </m:e>
                            </m:mr>
                            <m:mr>
                              <m:e>
                                <m:r>
                                  <a:rPr lang="en-GB" b="0" i="1" smtClean="0">
                                    <a:solidFill>
                                      <a:prstClr val="black"/>
                                    </a:solidFill>
                                    <a:latin typeface="Cambria Math"/>
                                  </a:rPr>
                                  <m:t>𝐺</m:t>
                                </m:r>
                                <m: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r>
                                  <m:rPr>
                                    <m:brk m:alnAt="7"/>
                                  </m:rPr>
                                  <a:rPr lang="en-GB" i="1">
                                    <a:solidFill>
                                      <a:prstClr val="black"/>
                                    </a:solidFill>
                                    <a:latin typeface="Cambria Math"/>
                                  </a:rPr>
                                  <m:t>,</m:t>
                                </m:r>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r>
                                  <a:rPr lang="en-GB" b="0" i="1" smtClean="0">
                                    <a:solidFill>
                                      <a:prstClr val="black"/>
                                    </a:solidFill>
                                    <a:latin typeface="Cambria Math"/>
                                  </a:rPr>
                                  <m:t>)</m:t>
                                </m:r>
                              </m:e>
                            </m:mr>
                          </m:m>
                        </m:e>
                      </m:d>
                    </m:oMath>
                  </m:oMathPara>
                </a14:m>
                <a:endParaRPr lang="en-GB" dirty="0"/>
              </a:p>
            </p:txBody>
          </p:sp>
        </mc:Choice>
        <mc:Fallback xmlns="">
          <p:sp>
            <p:nvSpPr>
              <p:cNvPr id="39" name="Rectangle 38"/>
              <p:cNvSpPr>
                <a:spLocks noRot="1" noChangeAspect="1" noMove="1" noResize="1" noEditPoints="1" noAdjustHandles="1" noChangeArrowheads="1" noChangeShapeType="1" noTextEdit="1"/>
              </p:cNvSpPr>
              <p:nvPr/>
            </p:nvSpPr>
            <p:spPr>
              <a:xfrm>
                <a:off x="5300867" y="1720458"/>
                <a:ext cx="2180725" cy="646780"/>
              </a:xfrm>
              <a:prstGeom prst="rect">
                <a:avLst/>
              </a:prstGeom>
              <a:blipFill rotWithShape="1">
                <a:blip r:embed="rId4"/>
                <a:stretch>
                  <a:fillRect/>
                </a:stretch>
              </a:blipFill>
            </p:spPr>
            <p:txBody>
              <a:bodyPr/>
              <a:lstStyle/>
              <a:p>
                <a:r>
                  <a:rPr lang="en-GB">
                    <a:noFill/>
                  </a:rPr>
                  <a:t> </a:t>
                </a:r>
              </a:p>
            </p:txBody>
          </p:sp>
        </mc:Fallback>
      </mc:AlternateContent>
      <p:pic>
        <p:nvPicPr>
          <p:cNvPr id="40" name="Picture 39" descr="Chart, diagram, engineering drawing&#10;&#10;Description automatically generated">
            <a:extLst>
              <a:ext uri="{FF2B5EF4-FFF2-40B4-BE49-F238E27FC236}">
                <a16:creationId xmlns:a16="http://schemas.microsoft.com/office/drawing/2014/main" id="{A6056C4F-80BE-AD41-9292-54BE80B93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8488" y="3800080"/>
            <a:ext cx="5332757" cy="3047290"/>
          </a:xfrm>
          <a:prstGeom prst="rect">
            <a:avLst/>
          </a:prstGeom>
        </p:spPr>
      </p:pic>
      <p:sp>
        <p:nvSpPr>
          <p:cNvPr id="43" name="Rectangle 42">
            <a:extLst>
              <a:ext uri="{FF2B5EF4-FFF2-40B4-BE49-F238E27FC236}">
                <a16:creationId xmlns:a16="http://schemas.microsoft.com/office/drawing/2014/main" id="{14C50EF1-4034-744B-87A1-86602B90D227}"/>
              </a:ext>
            </a:extLst>
          </p:cNvPr>
          <p:cNvSpPr/>
          <p:nvPr/>
        </p:nvSpPr>
        <p:spPr>
          <a:xfrm>
            <a:off x="5742790" y="4401506"/>
            <a:ext cx="1177173" cy="28285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df</a:t>
            </a:r>
            <a:r>
              <a:rPr lang="en-US" sz="1600" i="1" baseline="-25000" dirty="0">
                <a:solidFill>
                  <a:schemeClr val="tx1"/>
                </a:solidFill>
              </a:rPr>
              <a:t>2 </a:t>
            </a:r>
            <a:r>
              <a:rPr lang="en-US" sz="1600" i="1" dirty="0">
                <a:solidFill>
                  <a:schemeClr val="tx1"/>
                </a:solidFill>
              </a:rPr>
              <a:t>/dt = 0</a:t>
            </a:r>
          </a:p>
        </p:txBody>
      </p:sp>
      <p:sp>
        <p:nvSpPr>
          <p:cNvPr id="44" name="Rectangle 43">
            <a:extLst>
              <a:ext uri="{FF2B5EF4-FFF2-40B4-BE49-F238E27FC236}">
                <a16:creationId xmlns:a16="http://schemas.microsoft.com/office/drawing/2014/main" id="{E9AD69E0-C6B7-404D-94DB-B92E71D0943A}"/>
              </a:ext>
            </a:extLst>
          </p:cNvPr>
          <p:cNvSpPr/>
          <p:nvPr/>
        </p:nvSpPr>
        <p:spPr>
          <a:xfrm>
            <a:off x="5562600" y="6172200"/>
            <a:ext cx="1177173" cy="1524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1"/>
              </a:solidFill>
            </a:endParaRPr>
          </a:p>
        </p:txBody>
      </p:sp>
      <p:sp>
        <p:nvSpPr>
          <p:cNvPr id="41" name="Rectangle 40">
            <a:extLst>
              <a:ext uri="{FF2B5EF4-FFF2-40B4-BE49-F238E27FC236}">
                <a16:creationId xmlns:a16="http://schemas.microsoft.com/office/drawing/2014/main" id="{5D3B5E28-1DFD-674D-BC5D-9B997C625F2A}"/>
              </a:ext>
            </a:extLst>
          </p:cNvPr>
          <p:cNvSpPr/>
          <p:nvPr/>
        </p:nvSpPr>
        <p:spPr>
          <a:xfrm>
            <a:off x="6400800" y="5889343"/>
            <a:ext cx="1177173" cy="28285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df</a:t>
            </a:r>
            <a:r>
              <a:rPr lang="en-US" sz="1600" i="1" baseline="-25000" dirty="0">
                <a:solidFill>
                  <a:schemeClr val="tx1"/>
                </a:solidFill>
              </a:rPr>
              <a:t>1 </a:t>
            </a:r>
            <a:r>
              <a:rPr lang="en-US" sz="1600" i="1" dirty="0">
                <a:solidFill>
                  <a:schemeClr val="tx1"/>
                </a:solidFill>
              </a:rPr>
              <a:t>/dt = 0</a:t>
            </a:r>
          </a:p>
        </p:txBody>
      </p:sp>
      <p:sp>
        <p:nvSpPr>
          <p:cNvPr id="45" name="Rectangle 44">
            <a:extLst>
              <a:ext uri="{FF2B5EF4-FFF2-40B4-BE49-F238E27FC236}">
                <a16:creationId xmlns:a16="http://schemas.microsoft.com/office/drawing/2014/main" id="{742F0594-DB6D-CC40-8860-CE17B07C3CB8}"/>
              </a:ext>
            </a:extLst>
          </p:cNvPr>
          <p:cNvSpPr/>
          <p:nvPr/>
        </p:nvSpPr>
        <p:spPr>
          <a:xfrm>
            <a:off x="1752600" y="4684363"/>
            <a:ext cx="486010" cy="5932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f</a:t>
            </a:r>
            <a:r>
              <a:rPr lang="en-US" sz="1600" i="1" baseline="-25000" dirty="0">
                <a:solidFill>
                  <a:schemeClr val="tx1"/>
                </a:solidFill>
              </a:rPr>
              <a:t>1</a:t>
            </a:r>
            <a:endParaRPr lang="en-US" sz="1600" i="1" dirty="0">
              <a:solidFill>
                <a:schemeClr val="tx1"/>
              </a:solidFill>
            </a:endParaRPr>
          </a:p>
        </p:txBody>
      </p:sp>
      <p:sp>
        <p:nvSpPr>
          <p:cNvPr id="46" name="Rectangle 45">
            <a:extLst>
              <a:ext uri="{FF2B5EF4-FFF2-40B4-BE49-F238E27FC236}">
                <a16:creationId xmlns:a16="http://schemas.microsoft.com/office/drawing/2014/main" id="{A884408F-E906-2D43-899A-CA2CF1B54433}"/>
              </a:ext>
            </a:extLst>
          </p:cNvPr>
          <p:cNvSpPr/>
          <p:nvPr/>
        </p:nvSpPr>
        <p:spPr>
          <a:xfrm>
            <a:off x="1752600" y="5731303"/>
            <a:ext cx="486010" cy="59329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f</a:t>
            </a:r>
            <a:r>
              <a:rPr lang="en-US" sz="1600" i="1" baseline="-25000" dirty="0">
                <a:solidFill>
                  <a:schemeClr val="tx1"/>
                </a:solidFill>
              </a:rPr>
              <a:t>2</a:t>
            </a:r>
            <a:endParaRPr lang="en-US" sz="1600" i="1" dirty="0">
              <a:solidFill>
                <a:schemeClr val="tx1"/>
              </a:solidFill>
            </a:endParaRPr>
          </a:p>
        </p:txBody>
      </p:sp>
      <p:sp>
        <p:nvSpPr>
          <p:cNvPr id="47" name="Rectangle 46">
            <a:extLst>
              <a:ext uri="{FF2B5EF4-FFF2-40B4-BE49-F238E27FC236}">
                <a16:creationId xmlns:a16="http://schemas.microsoft.com/office/drawing/2014/main" id="{22A21B0E-AA33-D448-AC82-10B824782FB9}"/>
              </a:ext>
            </a:extLst>
          </p:cNvPr>
          <p:cNvSpPr/>
          <p:nvPr/>
        </p:nvSpPr>
        <p:spPr>
          <a:xfrm>
            <a:off x="5715001" y="6096000"/>
            <a:ext cx="685800" cy="1524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1"/>
              </a:solidFill>
            </a:endParaRPr>
          </a:p>
        </p:txBody>
      </p:sp>
      <p:sp>
        <p:nvSpPr>
          <p:cNvPr id="42" name="TextBox 41">
            <a:extLst>
              <a:ext uri="{FF2B5EF4-FFF2-40B4-BE49-F238E27FC236}">
                <a16:creationId xmlns:a16="http://schemas.microsoft.com/office/drawing/2014/main" id="{8AC50ACE-C9C3-7149-AF9B-3A5F44097C6A}"/>
              </a:ext>
            </a:extLst>
          </p:cNvPr>
          <p:cNvSpPr txBox="1"/>
          <p:nvPr/>
        </p:nvSpPr>
        <p:spPr>
          <a:xfrm>
            <a:off x="7239000" y="4763869"/>
            <a:ext cx="1064715" cy="646331"/>
          </a:xfrm>
          <a:prstGeom prst="rect">
            <a:avLst/>
          </a:prstGeom>
          <a:noFill/>
        </p:spPr>
        <p:txBody>
          <a:bodyPr wrap="none" rtlCol="0">
            <a:spAutoFit/>
          </a:bodyPr>
          <a:lstStyle/>
          <a:p>
            <a:r>
              <a:rPr lang="en-US" i="1" dirty="0">
                <a:solidFill>
                  <a:srgbClr val="0070C0"/>
                </a:solidFill>
              </a:rPr>
              <a:t>Linear </a:t>
            </a:r>
          </a:p>
          <a:p>
            <a:r>
              <a:rPr lang="en-US" i="1" dirty="0">
                <a:solidFill>
                  <a:srgbClr val="0070C0"/>
                </a:solidFill>
              </a:rPr>
              <a:t>nullclines</a:t>
            </a:r>
          </a:p>
        </p:txBody>
      </p:sp>
    </p:spTree>
    <p:extLst>
      <p:ext uri="{BB962C8B-B14F-4D97-AF65-F5344CB8AC3E}">
        <p14:creationId xmlns:p14="http://schemas.microsoft.com/office/powerpoint/2010/main" val="434157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118894" y="3057565"/>
            <a:ext cx="199084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2118894" y="1506557"/>
            <a:ext cx="0" cy="1551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174359" y="2872899"/>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4174359" y="2872899"/>
                <a:ext cx="430182"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600200" y="1509980"/>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600200" y="1509980"/>
                <a:ext cx="435504" cy="369332"/>
              </a:xfrm>
              <a:prstGeom prst="rect">
                <a:avLst/>
              </a:prstGeom>
              <a:blipFill>
                <a:blip r:embed="rId3"/>
                <a:stretch>
                  <a:fillRect b="-17241"/>
                </a:stretch>
              </a:blipFill>
            </p:spPr>
            <p:txBody>
              <a:bodyPr/>
              <a:lstStyle/>
              <a:p>
                <a:r>
                  <a:rPr lang="en-US">
                    <a:noFill/>
                  </a:rPr>
                  <a:t> </a:t>
                </a:r>
              </a:p>
            </p:txBody>
          </p:sp>
        </mc:Fallback>
      </mc:AlternateContent>
      <p:sp>
        <p:nvSpPr>
          <p:cNvPr id="8" name="Rectangle 7"/>
          <p:cNvSpPr/>
          <p:nvPr/>
        </p:nvSpPr>
        <p:spPr>
          <a:xfrm>
            <a:off x="2158791" y="685800"/>
            <a:ext cx="1696298" cy="369332"/>
          </a:xfrm>
          <a:prstGeom prst="rect">
            <a:avLst/>
          </a:prstGeom>
        </p:spPr>
        <p:txBody>
          <a:bodyPr wrap="none">
            <a:spAutoFit/>
          </a:bodyPr>
          <a:lstStyle/>
          <a:p>
            <a:r>
              <a:rPr lang="en-GB" dirty="0"/>
              <a:t>W</a:t>
            </a:r>
            <a:r>
              <a:rPr lang="en-GB" baseline="-25000" dirty="0"/>
              <a:t>21</a:t>
            </a:r>
            <a:r>
              <a:rPr lang="en-GB" dirty="0"/>
              <a:t> &gt; 0, W</a:t>
            </a:r>
            <a:r>
              <a:rPr lang="en-GB" baseline="-25000" dirty="0"/>
              <a:t>12</a:t>
            </a:r>
            <a:r>
              <a:rPr lang="en-GB" dirty="0"/>
              <a:t> &lt; 0</a:t>
            </a:r>
          </a:p>
        </p:txBody>
      </p:sp>
      <p:sp>
        <p:nvSpPr>
          <p:cNvPr id="9" name="Rectangle 8"/>
          <p:cNvSpPr/>
          <p:nvPr/>
        </p:nvSpPr>
        <p:spPr>
          <a:xfrm>
            <a:off x="2154780" y="1074620"/>
            <a:ext cx="2276136" cy="369332"/>
          </a:xfrm>
          <a:prstGeom prst="rect">
            <a:avLst/>
          </a:prstGeom>
        </p:spPr>
        <p:txBody>
          <a:bodyPr wrap="none">
            <a:spAutoFit/>
          </a:bodyPr>
          <a:lstStyle/>
          <a:p>
            <a:r>
              <a:rPr lang="en-GB" dirty="0"/>
              <a:t>Weak W</a:t>
            </a:r>
            <a:r>
              <a:rPr lang="en-GB" baseline="-25000" dirty="0"/>
              <a:t>11</a:t>
            </a:r>
            <a:r>
              <a:rPr lang="en-GB" dirty="0"/>
              <a:t> &gt; 0, W</a:t>
            </a:r>
            <a:r>
              <a:rPr lang="en-GB" baseline="-25000" dirty="0"/>
              <a:t>22</a:t>
            </a:r>
            <a:r>
              <a:rPr lang="en-GB" dirty="0"/>
              <a:t> &lt; 0</a:t>
            </a:r>
          </a:p>
        </p:txBody>
      </p:sp>
      <p:sp>
        <p:nvSpPr>
          <p:cNvPr id="10" name="TextBox 9"/>
          <p:cNvSpPr txBox="1"/>
          <p:nvPr/>
        </p:nvSpPr>
        <p:spPr>
          <a:xfrm>
            <a:off x="5194327" y="2773101"/>
            <a:ext cx="3890360" cy="307777"/>
          </a:xfrm>
          <a:prstGeom prst="rect">
            <a:avLst/>
          </a:prstGeom>
          <a:noFill/>
        </p:spPr>
        <p:txBody>
          <a:bodyPr wrap="none" rtlCol="0">
            <a:spAutoFit/>
          </a:bodyPr>
          <a:lstStyle/>
          <a:p>
            <a:r>
              <a:rPr lang="en-GB" sz="1400" dirty="0"/>
              <a:t>Excitatory-inhibitory network (Wilson-Cowan type)</a:t>
            </a:r>
          </a:p>
        </p:txBody>
      </p:sp>
      <p:sp>
        <p:nvSpPr>
          <p:cNvPr id="12" name="Freeform 11"/>
          <p:cNvSpPr/>
          <p:nvPr/>
        </p:nvSpPr>
        <p:spPr>
          <a:xfrm>
            <a:off x="2185035" y="1605384"/>
            <a:ext cx="1809171" cy="1484914"/>
          </a:xfrm>
          <a:custGeom>
            <a:avLst/>
            <a:gdLst>
              <a:gd name="connsiteX0" fmla="*/ 0 w 1365662"/>
              <a:gd name="connsiteY0" fmla="*/ 0 h 1484914"/>
              <a:gd name="connsiteX1" fmla="*/ 47501 w 1365662"/>
              <a:gd name="connsiteY1" fmla="*/ 439387 h 1484914"/>
              <a:gd name="connsiteX2" fmla="*/ 190005 w 1365662"/>
              <a:gd name="connsiteY2" fmla="*/ 938151 h 1484914"/>
              <a:gd name="connsiteX3" fmla="*/ 332509 w 1365662"/>
              <a:gd name="connsiteY3" fmla="*/ 1092530 h 1484914"/>
              <a:gd name="connsiteX4" fmla="*/ 486888 w 1365662"/>
              <a:gd name="connsiteY4" fmla="*/ 1009403 h 1484914"/>
              <a:gd name="connsiteX5" fmla="*/ 617517 w 1365662"/>
              <a:gd name="connsiteY5" fmla="*/ 724395 h 1484914"/>
              <a:gd name="connsiteX6" fmla="*/ 688769 w 1365662"/>
              <a:gd name="connsiteY6" fmla="*/ 570016 h 1484914"/>
              <a:gd name="connsiteX7" fmla="*/ 819398 w 1365662"/>
              <a:gd name="connsiteY7" fmla="*/ 486889 h 1484914"/>
              <a:gd name="connsiteX8" fmla="*/ 1021278 w 1365662"/>
              <a:gd name="connsiteY8" fmla="*/ 486889 h 1484914"/>
              <a:gd name="connsiteX9" fmla="*/ 1116281 w 1365662"/>
              <a:gd name="connsiteY9" fmla="*/ 581891 h 1484914"/>
              <a:gd name="connsiteX10" fmla="*/ 1163782 w 1365662"/>
              <a:gd name="connsiteY10" fmla="*/ 748146 h 1484914"/>
              <a:gd name="connsiteX11" fmla="*/ 1318161 w 1365662"/>
              <a:gd name="connsiteY11" fmla="*/ 1365663 h 1484914"/>
              <a:gd name="connsiteX12" fmla="*/ 1365662 w 1365662"/>
              <a:gd name="connsiteY12" fmla="*/ 1484416 h 148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5662" h="1484914">
                <a:moveTo>
                  <a:pt x="0" y="0"/>
                </a:moveTo>
                <a:cubicBezTo>
                  <a:pt x="7917" y="141514"/>
                  <a:pt x="15834" y="283029"/>
                  <a:pt x="47501" y="439387"/>
                </a:cubicBezTo>
                <a:cubicBezTo>
                  <a:pt x="79169" y="595746"/>
                  <a:pt x="142504" y="829294"/>
                  <a:pt x="190005" y="938151"/>
                </a:cubicBezTo>
                <a:cubicBezTo>
                  <a:pt x="237506" y="1047008"/>
                  <a:pt x="283029" y="1080655"/>
                  <a:pt x="332509" y="1092530"/>
                </a:cubicBezTo>
                <a:cubicBezTo>
                  <a:pt x="381989" y="1104405"/>
                  <a:pt x="439387" y="1070759"/>
                  <a:pt x="486888" y="1009403"/>
                </a:cubicBezTo>
                <a:cubicBezTo>
                  <a:pt x="534389" y="948047"/>
                  <a:pt x="617517" y="724395"/>
                  <a:pt x="617517" y="724395"/>
                </a:cubicBezTo>
                <a:cubicBezTo>
                  <a:pt x="651164" y="651164"/>
                  <a:pt x="655122" y="609600"/>
                  <a:pt x="688769" y="570016"/>
                </a:cubicBezTo>
                <a:cubicBezTo>
                  <a:pt x="722416" y="530432"/>
                  <a:pt x="763980" y="500744"/>
                  <a:pt x="819398" y="486889"/>
                </a:cubicBezTo>
                <a:cubicBezTo>
                  <a:pt x="874816" y="473035"/>
                  <a:pt x="971798" y="471055"/>
                  <a:pt x="1021278" y="486889"/>
                </a:cubicBezTo>
                <a:cubicBezTo>
                  <a:pt x="1070759" y="502723"/>
                  <a:pt x="1092530" y="538348"/>
                  <a:pt x="1116281" y="581891"/>
                </a:cubicBezTo>
                <a:cubicBezTo>
                  <a:pt x="1140032" y="625434"/>
                  <a:pt x="1130135" y="617517"/>
                  <a:pt x="1163782" y="748146"/>
                </a:cubicBezTo>
                <a:cubicBezTo>
                  <a:pt x="1197429" y="878775"/>
                  <a:pt x="1284514" y="1242951"/>
                  <a:pt x="1318161" y="1365663"/>
                </a:cubicBezTo>
                <a:cubicBezTo>
                  <a:pt x="1351808" y="1488375"/>
                  <a:pt x="1358735" y="1486395"/>
                  <a:pt x="1365662" y="1484416"/>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Freeform 13"/>
          <p:cNvSpPr/>
          <p:nvPr/>
        </p:nvSpPr>
        <p:spPr>
          <a:xfrm>
            <a:off x="2142258" y="1600486"/>
            <a:ext cx="1435260" cy="1366676"/>
          </a:xfrm>
          <a:custGeom>
            <a:avLst/>
            <a:gdLst>
              <a:gd name="connsiteX0" fmla="*/ 0 w 1435260"/>
              <a:gd name="connsiteY0" fmla="*/ 1354238 h 1366676"/>
              <a:gd name="connsiteX1" fmla="*/ 474562 w 1435260"/>
              <a:gd name="connsiteY1" fmla="*/ 1331088 h 1366676"/>
              <a:gd name="connsiteX2" fmla="*/ 763929 w 1435260"/>
              <a:gd name="connsiteY2" fmla="*/ 1053296 h 1366676"/>
              <a:gd name="connsiteX3" fmla="*/ 856526 w 1435260"/>
              <a:gd name="connsiteY3" fmla="*/ 590309 h 1366676"/>
              <a:gd name="connsiteX4" fmla="*/ 891250 w 1435260"/>
              <a:gd name="connsiteY4" fmla="*/ 266217 h 1366676"/>
              <a:gd name="connsiteX5" fmla="*/ 995422 w 1435260"/>
              <a:gd name="connsiteY5" fmla="*/ 104172 h 1366676"/>
              <a:gd name="connsiteX6" fmla="*/ 1122744 w 1435260"/>
              <a:gd name="connsiteY6" fmla="*/ 34724 h 1366676"/>
              <a:gd name="connsiteX7" fmla="*/ 1435260 w 1435260"/>
              <a:gd name="connsiteY7" fmla="*/ 0 h 136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260" h="1366676">
                <a:moveTo>
                  <a:pt x="0" y="1354238"/>
                </a:moveTo>
                <a:cubicBezTo>
                  <a:pt x="173620" y="1367741"/>
                  <a:pt x="347241" y="1381245"/>
                  <a:pt x="474562" y="1331088"/>
                </a:cubicBezTo>
                <a:cubicBezTo>
                  <a:pt x="601884" y="1280931"/>
                  <a:pt x="700268" y="1176759"/>
                  <a:pt x="763929" y="1053296"/>
                </a:cubicBezTo>
                <a:cubicBezTo>
                  <a:pt x="827590" y="929833"/>
                  <a:pt x="835306" y="721489"/>
                  <a:pt x="856526" y="590309"/>
                </a:cubicBezTo>
                <a:cubicBezTo>
                  <a:pt x="877746" y="459129"/>
                  <a:pt x="868101" y="347240"/>
                  <a:pt x="891250" y="266217"/>
                </a:cubicBezTo>
                <a:cubicBezTo>
                  <a:pt x="914399" y="185194"/>
                  <a:pt x="956840" y="142754"/>
                  <a:pt x="995422" y="104172"/>
                </a:cubicBezTo>
                <a:cubicBezTo>
                  <a:pt x="1034004" y="65590"/>
                  <a:pt x="1049438" y="52086"/>
                  <a:pt x="1122744" y="34724"/>
                </a:cubicBezTo>
                <a:cubicBezTo>
                  <a:pt x="1196050" y="17362"/>
                  <a:pt x="1315655" y="8681"/>
                  <a:pt x="143526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2746509" y="1879312"/>
            <a:ext cx="520861" cy="809426"/>
          </a:xfrm>
          <a:prstGeom prst="ellipse">
            <a:avLst/>
          </a:prstGeom>
          <a:noFill/>
          <a:ln>
            <a:solidFill>
              <a:schemeClr val="accent4"/>
            </a:solidFill>
          </a:ln>
          <a:scene3d>
            <a:camera prst="orthographicFront">
              <a:rot lat="0" lon="0" rev="186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EAD713F-582C-BB41-8C0F-483177160175}"/>
              </a:ext>
            </a:extLst>
          </p:cNvPr>
          <p:cNvSpPr txBox="1"/>
          <p:nvPr/>
        </p:nvSpPr>
        <p:spPr>
          <a:xfrm>
            <a:off x="5592214" y="1219200"/>
            <a:ext cx="3094586" cy="1477328"/>
          </a:xfrm>
          <a:prstGeom prst="rect">
            <a:avLst/>
          </a:prstGeom>
          <a:noFill/>
        </p:spPr>
        <p:txBody>
          <a:bodyPr wrap="square" rtlCol="0">
            <a:spAutoFit/>
          </a:bodyPr>
          <a:lstStyle/>
          <a:p>
            <a:r>
              <a:rPr lang="en-US" i="1" dirty="0">
                <a:solidFill>
                  <a:srgbClr val="0070C0"/>
                </a:solidFill>
              </a:rPr>
              <a:t>Nonlinear nullclines </a:t>
            </a:r>
          </a:p>
          <a:p>
            <a:r>
              <a:rPr lang="en-US" i="1" dirty="0">
                <a:solidFill>
                  <a:srgbClr val="0070C0"/>
                </a:solidFill>
              </a:rPr>
              <a:t>(blue and red lines):</a:t>
            </a:r>
          </a:p>
          <a:p>
            <a:r>
              <a:rPr lang="en-US" i="1" dirty="0">
                <a:solidFill>
                  <a:srgbClr val="0070C0"/>
                </a:solidFill>
              </a:rPr>
              <a:t>Obtained by algebraically solving each differential equation</a:t>
            </a:r>
          </a:p>
        </p:txBody>
      </p:sp>
      <p:sp>
        <p:nvSpPr>
          <p:cNvPr id="19" name="TextBox 18">
            <a:extLst>
              <a:ext uri="{FF2B5EF4-FFF2-40B4-BE49-F238E27FC236}">
                <a16:creationId xmlns:a16="http://schemas.microsoft.com/office/drawing/2014/main" id="{9B34E53E-1D2A-D040-93B9-953DAF249150}"/>
              </a:ext>
            </a:extLst>
          </p:cNvPr>
          <p:cNvSpPr txBox="1"/>
          <p:nvPr/>
        </p:nvSpPr>
        <p:spPr>
          <a:xfrm>
            <a:off x="5592214" y="4423049"/>
            <a:ext cx="3323186" cy="1107996"/>
          </a:xfrm>
          <a:prstGeom prst="rect">
            <a:avLst/>
          </a:prstGeom>
          <a:noFill/>
        </p:spPr>
        <p:txBody>
          <a:bodyPr wrap="square">
            <a:spAutoFit/>
          </a:bodyPr>
          <a:lstStyle/>
          <a:p>
            <a:r>
              <a:rPr lang="en-US" i="1" dirty="0">
                <a:solidFill>
                  <a:srgbClr val="0070C0"/>
                </a:solidFill>
              </a:rPr>
              <a:t>With vector field</a:t>
            </a:r>
          </a:p>
          <a:p>
            <a:r>
              <a:rPr lang="en-US" i="1" dirty="0">
                <a:solidFill>
                  <a:srgbClr val="0070C0"/>
                </a:solidFill>
              </a:rPr>
              <a:t>(used XPPAUT software)</a:t>
            </a:r>
          </a:p>
          <a:p>
            <a:endParaRPr lang="en-US" i="1" dirty="0">
              <a:solidFill>
                <a:srgbClr val="0070C0"/>
              </a:solidFill>
            </a:endParaRPr>
          </a:p>
          <a:p>
            <a:r>
              <a:rPr lang="en-US" sz="1200" dirty="0">
                <a:hlinkClick r:id="rId4"/>
              </a:rPr>
              <a:t>http://www.math.pitt.edu/~bard/xpp/xpp.html</a:t>
            </a:r>
            <a:r>
              <a:rPr lang="en-US" sz="1200" dirty="0"/>
              <a:t> </a:t>
            </a:r>
          </a:p>
        </p:txBody>
      </p:sp>
      <p:pic>
        <p:nvPicPr>
          <p:cNvPr id="16" name="Picture 15" descr="Chart&#10;&#10;Description automatically generated">
            <a:extLst>
              <a:ext uri="{FF2B5EF4-FFF2-40B4-BE49-F238E27FC236}">
                <a16:creationId xmlns:a16="http://schemas.microsoft.com/office/drawing/2014/main" id="{0A4F7F4C-2738-7743-9177-B9C1C2D08B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504962"/>
            <a:ext cx="3890356" cy="3197663"/>
          </a:xfrm>
          <a:prstGeom prst="rect">
            <a:avLst/>
          </a:prstGeom>
        </p:spPr>
      </p:pic>
    </p:spTree>
    <p:extLst>
      <p:ext uri="{BB962C8B-B14F-4D97-AF65-F5344CB8AC3E}">
        <p14:creationId xmlns:p14="http://schemas.microsoft.com/office/powerpoint/2010/main" val="230588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1804" y="406173"/>
            <a:ext cx="6304483" cy="646331"/>
          </a:xfrm>
          <a:prstGeom prst="rect">
            <a:avLst/>
          </a:prstGeom>
          <a:noFill/>
        </p:spPr>
        <p:txBody>
          <a:bodyPr wrap="none" rtlCol="0">
            <a:spAutoFit/>
          </a:bodyPr>
          <a:lstStyle/>
          <a:p>
            <a:r>
              <a:rPr lang="en-GB" b="1" dirty="0"/>
              <a:t>Example: Filtering of fast sensory inputs in whisker barrels of rat</a:t>
            </a:r>
          </a:p>
          <a:p>
            <a:r>
              <a:rPr lang="en-GB" b="1" dirty="0"/>
              <a:t>(layer 4 in somatosensory cortex)</a:t>
            </a:r>
          </a:p>
        </p:txBody>
      </p:sp>
      <p:pic>
        <p:nvPicPr>
          <p:cNvPr id="3074" name="Picture 2" descr="http://openwetware.org/images/7/7a/Whis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235" y="1226124"/>
            <a:ext cx="4076700" cy="264795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836335" y="4703179"/>
            <a:ext cx="740776" cy="713384"/>
          </a:xfrm>
          <a:prstGeom prst="ellipse">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Curved Connector 4"/>
          <p:cNvCxnSpPr>
            <a:stCxn id="4" idx="6"/>
            <a:endCxn id="4" idx="0"/>
          </p:cNvCxnSpPr>
          <p:nvPr/>
        </p:nvCxnSpPr>
        <p:spPr>
          <a:xfrm flipH="1" flipV="1">
            <a:off x="5206723" y="4703179"/>
            <a:ext cx="370388" cy="356692"/>
          </a:xfrm>
          <a:prstGeom prst="curvedConnector4">
            <a:avLst>
              <a:gd name="adj1" fmla="val -61719"/>
              <a:gd name="adj2" fmla="val 164089"/>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678668" y="4333847"/>
            <a:ext cx="569849" cy="369332"/>
          </a:xfrm>
          <a:prstGeom prst="rect">
            <a:avLst/>
          </a:prstGeom>
          <a:noFill/>
        </p:spPr>
        <p:txBody>
          <a:bodyPr wrap="square" rtlCol="0">
            <a:spAutoFit/>
          </a:bodyPr>
          <a:lstStyle/>
          <a:p>
            <a:r>
              <a:rPr lang="en-GB" dirty="0"/>
              <a:t>W</a:t>
            </a:r>
            <a:r>
              <a:rPr lang="en-GB" baseline="-25000" dirty="0"/>
              <a:t>22</a:t>
            </a:r>
            <a:endParaRPr lang="en-GB" dirty="0"/>
          </a:p>
        </p:txBody>
      </p:sp>
      <p:sp>
        <p:nvSpPr>
          <p:cNvPr id="7" name="TextBox 6"/>
          <p:cNvSpPr txBox="1"/>
          <p:nvPr/>
        </p:nvSpPr>
        <p:spPr>
          <a:xfrm>
            <a:off x="5067901" y="4837517"/>
            <a:ext cx="381891" cy="369332"/>
          </a:xfrm>
          <a:prstGeom prst="rect">
            <a:avLst/>
          </a:prstGeom>
          <a:noFill/>
        </p:spPr>
        <p:txBody>
          <a:bodyPr wrap="square" rtlCol="0">
            <a:spAutoFit/>
          </a:bodyPr>
          <a:lstStyle/>
          <a:p>
            <a:r>
              <a:rPr lang="en-GB" dirty="0"/>
              <a:t>f</a:t>
            </a:r>
            <a:r>
              <a:rPr lang="en-GB" baseline="-25000" dirty="0"/>
              <a:t>2</a:t>
            </a:r>
            <a:endParaRPr lang="en-GB" dirty="0"/>
          </a:p>
        </p:txBody>
      </p:sp>
      <p:sp>
        <p:nvSpPr>
          <p:cNvPr id="8" name="Oval 7"/>
          <p:cNvSpPr/>
          <p:nvPr/>
        </p:nvSpPr>
        <p:spPr>
          <a:xfrm>
            <a:off x="3622885" y="4705104"/>
            <a:ext cx="740776" cy="7133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Curved Connector 8"/>
          <p:cNvCxnSpPr>
            <a:stCxn id="8" idx="2"/>
            <a:endCxn id="8" idx="0"/>
          </p:cNvCxnSpPr>
          <p:nvPr/>
        </p:nvCxnSpPr>
        <p:spPr>
          <a:xfrm rot="10800000" flipH="1">
            <a:off x="3622885" y="4705104"/>
            <a:ext cx="370388" cy="356692"/>
          </a:xfrm>
          <a:prstGeom prst="curvedConnector4">
            <a:avLst>
              <a:gd name="adj1" fmla="val -61719"/>
              <a:gd name="adj2" fmla="val 164089"/>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84727" y="4333847"/>
            <a:ext cx="569849" cy="369332"/>
          </a:xfrm>
          <a:prstGeom prst="rect">
            <a:avLst/>
          </a:prstGeom>
          <a:noFill/>
        </p:spPr>
        <p:txBody>
          <a:bodyPr wrap="square" rtlCol="0">
            <a:spAutoFit/>
          </a:bodyPr>
          <a:lstStyle/>
          <a:p>
            <a:r>
              <a:rPr lang="en-GB" dirty="0"/>
              <a:t>W</a:t>
            </a:r>
            <a:r>
              <a:rPr lang="en-GB" baseline="-25000" dirty="0"/>
              <a:t>11</a:t>
            </a:r>
            <a:endParaRPr lang="en-GB" dirty="0"/>
          </a:p>
        </p:txBody>
      </p:sp>
      <p:sp>
        <p:nvSpPr>
          <p:cNvPr id="11" name="TextBox 10"/>
          <p:cNvSpPr txBox="1"/>
          <p:nvPr/>
        </p:nvSpPr>
        <p:spPr>
          <a:xfrm>
            <a:off x="3854451" y="4839442"/>
            <a:ext cx="381891" cy="369332"/>
          </a:xfrm>
          <a:prstGeom prst="rect">
            <a:avLst/>
          </a:prstGeom>
          <a:noFill/>
        </p:spPr>
        <p:txBody>
          <a:bodyPr wrap="square" rtlCol="0">
            <a:spAutoFit/>
          </a:bodyPr>
          <a:lstStyle/>
          <a:p>
            <a:r>
              <a:rPr lang="en-GB" dirty="0"/>
              <a:t>f</a:t>
            </a:r>
            <a:r>
              <a:rPr lang="en-GB" baseline="-25000" dirty="0"/>
              <a:t>1</a:t>
            </a:r>
            <a:endParaRPr lang="en-GB" dirty="0"/>
          </a:p>
        </p:txBody>
      </p:sp>
      <p:cxnSp>
        <p:nvCxnSpPr>
          <p:cNvPr id="12" name="Curved Connector 11"/>
          <p:cNvCxnSpPr>
            <a:stCxn id="8" idx="7"/>
            <a:endCxn id="4" idx="1"/>
          </p:cNvCxnSpPr>
          <p:nvPr/>
        </p:nvCxnSpPr>
        <p:spPr>
          <a:xfrm rot="5400000" flipH="1" flipV="1">
            <a:off x="4599036" y="4463794"/>
            <a:ext cx="1925" cy="689642"/>
          </a:xfrm>
          <a:prstGeom prst="curvedConnector3">
            <a:avLst>
              <a:gd name="adj1" fmla="val 8383169"/>
            </a:avLst>
          </a:prstGeom>
          <a:ln w="44450">
            <a:tailEnd type="triangle" w="lg" len="lg"/>
          </a:ln>
        </p:spPr>
        <p:style>
          <a:lnRef idx="2">
            <a:schemeClr val="accent1"/>
          </a:lnRef>
          <a:fillRef idx="0">
            <a:schemeClr val="accent1"/>
          </a:fillRef>
          <a:effectRef idx="1">
            <a:schemeClr val="accent1"/>
          </a:effectRef>
          <a:fontRef idx="minor">
            <a:schemeClr val="tx1"/>
          </a:fontRef>
        </p:style>
      </p:cxnSp>
      <p:cxnSp>
        <p:nvCxnSpPr>
          <p:cNvPr id="13" name="Curved Connector 12"/>
          <p:cNvCxnSpPr>
            <a:stCxn id="4" idx="3"/>
            <a:endCxn id="8" idx="5"/>
          </p:cNvCxnSpPr>
          <p:nvPr/>
        </p:nvCxnSpPr>
        <p:spPr>
          <a:xfrm rot="5400000">
            <a:off x="4599036" y="4968231"/>
            <a:ext cx="1925" cy="689642"/>
          </a:xfrm>
          <a:prstGeom prst="curvedConnector3">
            <a:avLst>
              <a:gd name="adj1" fmla="val 9585870"/>
            </a:avLst>
          </a:prstGeom>
          <a:ln w="44450">
            <a:solidFill>
              <a:schemeClr val="accent3">
                <a:lumMod val="7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266486" y="4297134"/>
            <a:ext cx="569849" cy="369332"/>
          </a:xfrm>
          <a:prstGeom prst="rect">
            <a:avLst/>
          </a:prstGeom>
          <a:noFill/>
        </p:spPr>
        <p:txBody>
          <a:bodyPr wrap="square" rtlCol="0">
            <a:spAutoFit/>
          </a:bodyPr>
          <a:lstStyle/>
          <a:p>
            <a:r>
              <a:rPr lang="en-GB" dirty="0"/>
              <a:t>W</a:t>
            </a:r>
            <a:r>
              <a:rPr lang="en-GB" baseline="-25000" dirty="0"/>
              <a:t>21</a:t>
            </a:r>
            <a:endParaRPr lang="en-GB" dirty="0"/>
          </a:p>
        </p:txBody>
      </p:sp>
      <p:sp>
        <p:nvSpPr>
          <p:cNvPr id="15" name="TextBox 14"/>
          <p:cNvSpPr txBox="1"/>
          <p:nvPr/>
        </p:nvSpPr>
        <p:spPr>
          <a:xfrm>
            <a:off x="4363661" y="5453213"/>
            <a:ext cx="569849" cy="369332"/>
          </a:xfrm>
          <a:prstGeom prst="rect">
            <a:avLst/>
          </a:prstGeom>
          <a:noFill/>
        </p:spPr>
        <p:txBody>
          <a:bodyPr wrap="square" rtlCol="0">
            <a:spAutoFit/>
          </a:bodyPr>
          <a:lstStyle/>
          <a:p>
            <a:r>
              <a:rPr lang="en-GB" dirty="0"/>
              <a:t>W</a:t>
            </a:r>
            <a:r>
              <a:rPr lang="en-GB" baseline="-25000" dirty="0"/>
              <a:t>12</a:t>
            </a:r>
            <a:endParaRPr lang="en-GB" dirty="0"/>
          </a:p>
        </p:txBody>
      </p:sp>
      <p:cxnSp>
        <p:nvCxnSpPr>
          <p:cNvPr id="16" name="Straight Arrow Connector 15"/>
          <p:cNvCxnSpPr/>
          <p:nvPr/>
        </p:nvCxnSpPr>
        <p:spPr>
          <a:xfrm flipV="1">
            <a:off x="4734046" y="5453213"/>
            <a:ext cx="472677" cy="878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4045396" y="5453213"/>
            <a:ext cx="603189" cy="878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220193" y="6331341"/>
            <a:ext cx="1088760" cy="369332"/>
          </a:xfrm>
          <a:prstGeom prst="rect">
            <a:avLst/>
          </a:prstGeom>
          <a:noFill/>
        </p:spPr>
        <p:txBody>
          <a:bodyPr wrap="none" rtlCol="0">
            <a:spAutoFit/>
          </a:bodyPr>
          <a:lstStyle/>
          <a:p>
            <a:r>
              <a:rPr lang="en-GB" dirty="0"/>
              <a:t>Thalamus</a:t>
            </a:r>
          </a:p>
        </p:txBody>
      </p:sp>
      <p:sp>
        <p:nvSpPr>
          <p:cNvPr id="20" name="TextBox 19"/>
          <p:cNvSpPr txBox="1"/>
          <p:nvPr/>
        </p:nvSpPr>
        <p:spPr>
          <a:xfrm>
            <a:off x="7052910" y="4622216"/>
            <a:ext cx="1848022" cy="2031325"/>
          </a:xfrm>
          <a:prstGeom prst="rect">
            <a:avLst/>
          </a:prstGeom>
          <a:noFill/>
        </p:spPr>
        <p:txBody>
          <a:bodyPr wrap="square" rtlCol="0">
            <a:spAutoFit/>
          </a:bodyPr>
          <a:lstStyle/>
          <a:p>
            <a:r>
              <a:rPr lang="en-GB" dirty="0"/>
              <a:t>If excitation is faster than inhibition, </a:t>
            </a:r>
          </a:p>
          <a:p>
            <a:r>
              <a:rPr lang="en-GB" dirty="0"/>
              <a:t>faster sensory stimuli cause bigger neural responses</a:t>
            </a:r>
          </a:p>
        </p:txBody>
      </p:sp>
    </p:spTree>
    <p:extLst>
      <p:ext uri="{BB962C8B-B14F-4D97-AF65-F5344CB8AC3E}">
        <p14:creationId xmlns:p14="http://schemas.microsoft.com/office/powerpoint/2010/main" val="2412176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857842" y="2604314"/>
            <a:ext cx="199084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V="1">
            <a:off x="1857842" y="1053306"/>
            <a:ext cx="0" cy="1551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6" name="Rectangle 5"/>
              <p:cNvSpPr/>
              <p:nvPr/>
            </p:nvSpPr>
            <p:spPr>
              <a:xfrm>
                <a:off x="3913307" y="2419648"/>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oMath>
                  </m:oMathPara>
                </a14:m>
                <a:endParaRPr lang="en-GB" dirty="0"/>
              </a:p>
            </p:txBody>
          </p:sp>
        </mc:Choice>
        <mc:Fallback>
          <p:sp>
            <p:nvSpPr>
              <p:cNvPr id="6" name="Rectangle 5"/>
              <p:cNvSpPr>
                <a:spLocks noRot="1" noChangeAspect="1" noMove="1" noResize="1" noEditPoints="1" noAdjustHandles="1" noChangeArrowheads="1" noChangeShapeType="1" noTextEdit="1"/>
              </p:cNvSpPr>
              <p:nvPr/>
            </p:nvSpPr>
            <p:spPr>
              <a:xfrm>
                <a:off x="3913307" y="2419648"/>
                <a:ext cx="430182"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339148" y="1056729"/>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oMath>
                  </m:oMathPara>
                </a14:m>
                <a:endParaRPr lang="en-GB" dirty="0"/>
              </a:p>
            </p:txBody>
          </p:sp>
        </mc:Choice>
        <mc:Fallback>
          <p:sp>
            <p:nvSpPr>
              <p:cNvPr id="7" name="Rectangle 6"/>
              <p:cNvSpPr>
                <a:spLocks noRot="1" noChangeAspect="1" noMove="1" noResize="1" noEditPoints="1" noAdjustHandles="1" noChangeArrowheads="1" noChangeShapeType="1" noTextEdit="1"/>
              </p:cNvSpPr>
              <p:nvPr/>
            </p:nvSpPr>
            <p:spPr>
              <a:xfrm>
                <a:off x="1339148" y="1056729"/>
                <a:ext cx="435504" cy="369332"/>
              </a:xfrm>
              <a:prstGeom prst="rect">
                <a:avLst/>
              </a:prstGeom>
              <a:blipFill>
                <a:blip r:embed="rId3"/>
                <a:stretch>
                  <a:fillRect b="-13333"/>
                </a:stretch>
              </a:blipFill>
            </p:spPr>
            <p:txBody>
              <a:bodyPr/>
              <a:lstStyle/>
              <a:p>
                <a:r>
                  <a:rPr lang="en-US">
                    <a:noFill/>
                  </a:rPr>
                  <a:t> </a:t>
                </a:r>
              </a:p>
            </p:txBody>
          </p:sp>
        </mc:Fallback>
      </mc:AlternateContent>
      <p:sp>
        <p:nvSpPr>
          <p:cNvPr id="8" name="Rectangle 7"/>
          <p:cNvSpPr/>
          <p:nvPr/>
        </p:nvSpPr>
        <p:spPr>
          <a:xfrm>
            <a:off x="1897739" y="232549"/>
            <a:ext cx="1696298" cy="369332"/>
          </a:xfrm>
          <a:prstGeom prst="rect">
            <a:avLst/>
          </a:prstGeom>
        </p:spPr>
        <p:txBody>
          <a:bodyPr wrap="none">
            <a:spAutoFit/>
          </a:bodyPr>
          <a:lstStyle/>
          <a:p>
            <a:r>
              <a:rPr lang="en-GB" dirty="0"/>
              <a:t>W</a:t>
            </a:r>
            <a:r>
              <a:rPr lang="en-GB" baseline="-25000" dirty="0"/>
              <a:t>12</a:t>
            </a:r>
            <a:r>
              <a:rPr lang="en-GB" dirty="0"/>
              <a:t> &gt; 0, W</a:t>
            </a:r>
            <a:r>
              <a:rPr lang="en-GB" baseline="-25000" dirty="0"/>
              <a:t>21</a:t>
            </a:r>
            <a:r>
              <a:rPr lang="en-GB" dirty="0"/>
              <a:t> &gt; 0</a:t>
            </a:r>
          </a:p>
        </p:txBody>
      </p:sp>
      <p:sp>
        <p:nvSpPr>
          <p:cNvPr id="9" name="Rectangle 8"/>
          <p:cNvSpPr/>
          <p:nvPr/>
        </p:nvSpPr>
        <p:spPr>
          <a:xfrm>
            <a:off x="1893728" y="621369"/>
            <a:ext cx="2276136" cy="369332"/>
          </a:xfrm>
          <a:prstGeom prst="rect">
            <a:avLst/>
          </a:prstGeom>
        </p:spPr>
        <p:txBody>
          <a:bodyPr wrap="none">
            <a:spAutoFit/>
          </a:bodyPr>
          <a:lstStyle/>
          <a:p>
            <a:r>
              <a:rPr lang="en-GB" dirty="0"/>
              <a:t>Weak W</a:t>
            </a:r>
            <a:r>
              <a:rPr lang="en-GB" baseline="-25000" dirty="0"/>
              <a:t>11</a:t>
            </a:r>
            <a:r>
              <a:rPr lang="en-GB" dirty="0"/>
              <a:t> &gt; 0, W</a:t>
            </a:r>
            <a:r>
              <a:rPr lang="en-GB" baseline="-25000" dirty="0"/>
              <a:t>22</a:t>
            </a:r>
            <a:r>
              <a:rPr lang="en-GB" dirty="0"/>
              <a:t> &gt; 0</a:t>
            </a:r>
          </a:p>
        </p:txBody>
      </p:sp>
      <p:sp>
        <p:nvSpPr>
          <p:cNvPr id="11" name="Freeform 10"/>
          <p:cNvSpPr/>
          <p:nvPr/>
        </p:nvSpPr>
        <p:spPr>
          <a:xfrm>
            <a:off x="2112483" y="1088020"/>
            <a:ext cx="978518" cy="1516284"/>
          </a:xfrm>
          <a:custGeom>
            <a:avLst/>
            <a:gdLst>
              <a:gd name="connsiteX0" fmla="*/ 0 w 978518"/>
              <a:gd name="connsiteY0" fmla="*/ 1516284 h 1516284"/>
              <a:gd name="connsiteX1" fmla="*/ 127321 w 978518"/>
              <a:gd name="connsiteY1" fmla="*/ 1122745 h 1516284"/>
              <a:gd name="connsiteX2" fmla="*/ 312516 w 978518"/>
              <a:gd name="connsiteY2" fmla="*/ 810228 h 1516284"/>
              <a:gd name="connsiteX3" fmla="*/ 775503 w 978518"/>
              <a:gd name="connsiteY3" fmla="*/ 659757 h 1516284"/>
              <a:gd name="connsiteX4" fmla="*/ 960698 w 978518"/>
              <a:gd name="connsiteY4" fmla="*/ 312517 h 1516284"/>
              <a:gd name="connsiteX5" fmla="*/ 960698 w 978518"/>
              <a:gd name="connsiteY5" fmla="*/ 0 h 151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18" h="1516284">
                <a:moveTo>
                  <a:pt x="0" y="1516284"/>
                </a:moveTo>
                <a:cubicBezTo>
                  <a:pt x="37617" y="1378352"/>
                  <a:pt x="75235" y="1240421"/>
                  <a:pt x="127321" y="1122745"/>
                </a:cubicBezTo>
                <a:cubicBezTo>
                  <a:pt x="179407" y="1005069"/>
                  <a:pt x="204486" y="887393"/>
                  <a:pt x="312516" y="810228"/>
                </a:cubicBezTo>
                <a:cubicBezTo>
                  <a:pt x="420546" y="733063"/>
                  <a:pt x="667473" y="742709"/>
                  <a:pt x="775503" y="659757"/>
                </a:cubicBezTo>
                <a:cubicBezTo>
                  <a:pt x="883533" y="576805"/>
                  <a:pt x="929832" y="422476"/>
                  <a:pt x="960698" y="312517"/>
                </a:cubicBezTo>
                <a:cubicBezTo>
                  <a:pt x="991564" y="202558"/>
                  <a:pt x="976131" y="101279"/>
                  <a:pt x="960698" y="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Freeform 12"/>
          <p:cNvSpPr/>
          <p:nvPr/>
        </p:nvSpPr>
        <p:spPr>
          <a:xfrm>
            <a:off x="1869414" y="1134319"/>
            <a:ext cx="1377388" cy="1192192"/>
          </a:xfrm>
          <a:custGeom>
            <a:avLst/>
            <a:gdLst>
              <a:gd name="connsiteX0" fmla="*/ 0 w 1377388"/>
              <a:gd name="connsiteY0" fmla="*/ 1192192 h 1192192"/>
              <a:gd name="connsiteX1" fmla="*/ 636608 w 1377388"/>
              <a:gd name="connsiteY1" fmla="*/ 1053296 h 1192192"/>
              <a:gd name="connsiteX2" fmla="*/ 821803 w 1377388"/>
              <a:gd name="connsiteY2" fmla="*/ 497711 h 1192192"/>
              <a:gd name="connsiteX3" fmla="*/ 925975 w 1377388"/>
              <a:gd name="connsiteY3" fmla="*/ 185195 h 1192192"/>
              <a:gd name="connsiteX4" fmla="*/ 1377388 w 1377388"/>
              <a:gd name="connsiteY4" fmla="*/ 0 h 119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388" h="1192192">
                <a:moveTo>
                  <a:pt x="0" y="1192192"/>
                </a:moveTo>
                <a:cubicBezTo>
                  <a:pt x="249820" y="1180617"/>
                  <a:pt x="499641" y="1169043"/>
                  <a:pt x="636608" y="1053296"/>
                </a:cubicBezTo>
                <a:cubicBezTo>
                  <a:pt x="773575" y="937549"/>
                  <a:pt x="821803" y="497711"/>
                  <a:pt x="821803" y="497711"/>
                </a:cubicBezTo>
                <a:cubicBezTo>
                  <a:pt x="870031" y="353028"/>
                  <a:pt x="833378" y="268147"/>
                  <a:pt x="925975" y="185195"/>
                </a:cubicBezTo>
                <a:cubicBezTo>
                  <a:pt x="1018573" y="102243"/>
                  <a:pt x="1197980" y="51121"/>
                  <a:pt x="1377388"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p:cNvSpPr txBox="1"/>
          <p:nvPr/>
        </p:nvSpPr>
        <p:spPr>
          <a:xfrm>
            <a:off x="1283176" y="2855528"/>
            <a:ext cx="3497239" cy="307777"/>
          </a:xfrm>
          <a:prstGeom prst="rect">
            <a:avLst/>
          </a:prstGeom>
          <a:noFill/>
        </p:spPr>
        <p:txBody>
          <a:bodyPr wrap="none" rtlCol="0">
            <a:spAutoFit/>
          </a:bodyPr>
          <a:lstStyle/>
          <a:p>
            <a:r>
              <a:rPr lang="en-GB" sz="1400" dirty="0"/>
              <a:t>Mutual excitation with weak self-connections</a:t>
            </a:r>
          </a:p>
        </p:txBody>
      </p:sp>
      <p:cxnSp>
        <p:nvCxnSpPr>
          <p:cNvPr id="16" name="Straight Arrow Connector 15"/>
          <p:cNvCxnSpPr/>
          <p:nvPr/>
        </p:nvCxnSpPr>
        <p:spPr>
          <a:xfrm>
            <a:off x="6084533" y="2585991"/>
            <a:ext cx="199084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84533" y="1034983"/>
            <a:ext cx="0" cy="1551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p:cNvSpPr/>
              <p:nvPr/>
            </p:nvSpPr>
            <p:spPr>
              <a:xfrm>
                <a:off x="8139998" y="2401325"/>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oMath>
                  </m:oMathPara>
                </a14:m>
                <a:endParaRPr lang="en-GB" dirty="0"/>
              </a:p>
            </p:txBody>
          </p:sp>
        </mc:Choice>
        <mc:Fallback>
          <p:sp>
            <p:nvSpPr>
              <p:cNvPr id="18" name="Rectangle 17"/>
              <p:cNvSpPr>
                <a:spLocks noRot="1" noChangeAspect="1" noMove="1" noResize="1" noEditPoints="1" noAdjustHandles="1" noChangeArrowheads="1" noChangeShapeType="1" noTextEdit="1"/>
              </p:cNvSpPr>
              <p:nvPr/>
            </p:nvSpPr>
            <p:spPr>
              <a:xfrm>
                <a:off x="8139998" y="2401325"/>
                <a:ext cx="430182"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5565839" y="1038406"/>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oMath>
                  </m:oMathPara>
                </a14:m>
                <a:endParaRPr lang="en-GB" dirty="0"/>
              </a:p>
            </p:txBody>
          </p:sp>
        </mc:Choice>
        <mc:Fallback>
          <p:sp>
            <p:nvSpPr>
              <p:cNvPr id="19" name="Rectangle 18"/>
              <p:cNvSpPr>
                <a:spLocks noRot="1" noChangeAspect="1" noMove="1" noResize="1" noEditPoints="1" noAdjustHandles="1" noChangeArrowheads="1" noChangeShapeType="1" noTextEdit="1"/>
              </p:cNvSpPr>
              <p:nvPr/>
            </p:nvSpPr>
            <p:spPr>
              <a:xfrm>
                <a:off x="5565839" y="1038406"/>
                <a:ext cx="435504" cy="369332"/>
              </a:xfrm>
              <a:prstGeom prst="rect">
                <a:avLst/>
              </a:prstGeom>
              <a:blipFill>
                <a:blip r:embed="rId5"/>
                <a:stretch>
                  <a:fillRect b="-16667"/>
                </a:stretch>
              </a:blipFill>
            </p:spPr>
            <p:txBody>
              <a:bodyPr/>
              <a:lstStyle/>
              <a:p>
                <a:r>
                  <a:rPr lang="en-US">
                    <a:noFill/>
                  </a:rPr>
                  <a:t> </a:t>
                </a:r>
              </a:p>
            </p:txBody>
          </p:sp>
        </mc:Fallback>
      </mc:AlternateContent>
      <p:sp>
        <p:nvSpPr>
          <p:cNvPr id="20" name="Rectangle 19"/>
          <p:cNvSpPr/>
          <p:nvPr/>
        </p:nvSpPr>
        <p:spPr>
          <a:xfrm>
            <a:off x="6124430" y="214226"/>
            <a:ext cx="1696298" cy="369332"/>
          </a:xfrm>
          <a:prstGeom prst="rect">
            <a:avLst/>
          </a:prstGeom>
        </p:spPr>
        <p:txBody>
          <a:bodyPr wrap="none">
            <a:spAutoFit/>
          </a:bodyPr>
          <a:lstStyle/>
          <a:p>
            <a:r>
              <a:rPr lang="en-GB" dirty="0"/>
              <a:t>W</a:t>
            </a:r>
            <a:r>
              <a:rPr lang="en-GB" baseline="-25000" dirty="0"/>
              <a:t>12</a:t>
            </a:r>
            <a:r>
              <a:rPr lang="en-GB" dirty="0"/>
              <a:t> &gt; 0, W</a:t>
            </a:r>
            <a:r>
              <a:rPr lang="en-GB" baseline="-25000" dirty="0"/>
              <a:t>21</a:t>
            </a:r>
            <a:r>
              <a:rPr lang="en-GB" dirty="0"/>
              <a:t> &gt; 0</a:t>
            </a:r>
          </a:p>
        </p:txBody>
      </p:sp>
      <p:sp>
        <p:nvSpPr>
          <p:cNvPr id="21" name="Rectangle 20"/>
          <p:cNvSpPr/>
          <p:nvPr/>
        </p:nvSpPr>
        <p:spPr>
          <a:xfrm>
            <a:off x="6120419" y="603046"/>
            <a:ext cx="2361031" cy="369332"/>
          </a:xfrm>
          <a:prstGeom prst="rect">
            <a:avLst/>
          </a:prstGeom>
        </p:spPr>
        <p:txBody>
          <a:bodyPr wrap="none">
            <a:spAutoFit/>
          </a:bodyPr>
          <a:lstStyle/>
          <a:p>
            <a:r>
              <a:rPr lang="en-GB" dirty="0"/>
              <a:t>Strong W</a:t>
            </a:r>
            <a:r>
              <a:rPr lang="en-GB" baseline="-25000" dirty="0"/>
              <a:t>11</a:t>
            </a:r>
            <a:r>
              <a:rPr lang="en-GB" dirty="0"/>
              <a:t> &gt; 0, W</a:t>
            </a:r>
            <a:r>
              <a:rPr lang="en-GB" baseline="-25000" dirty="0"/>
              <a:t>22</a:t>
            </a:r>
            <a:r>
              <a:rPr lang="en-GB" dirty="0"/>
              <a:t> &gt; 0</a:t>
            </a:r>
          </a:p>
        </p:txBody>
      </p:sp>
      <p:sp>
        <p:nvSpPr>
          <p:cNvPr id="24" name="TextBox 23"/>
          <p:cNvSpPr txBox="1"/>
          <p:nvPr/>
        </p:nvSpPr>
        <p:spPr>
          <a:xfrm>
            <a:off x="5509867" y="2837205"/>
            <a:ext cx="3575722" cy="307777"/>
          </a:xfrm>
          <a:prstGeom prst="rect">
            <a:avLst/>
          </a:prstGeom>
          <a:noFill/>
        </p:spPr>
        <p:txBody>
          <a:bodyPr wrap="none" rtlCol="0">
            <a:spAutoFit/>
          </a:bodyPr>
          <a:lstStyle/>
          <a:p>
            <a:r>
              <a:rPr lang="en-GB" sz="1400" dirty="0"/>
              <a:t>Mutual excitation with strong self-connections</a:t>
            </a:r>
          </a:p>
        </p:txBody>
      </p:sp>
      <p:sp>
        <p:nvSpPr>
          <p:cNvPr id="25" name="TextBox 24"/>
          <p:cNvSpPr txBox="1"/>
          <p:nvPr/>
        </p:nvSpPr>
        <p:spPr>
          <a:xfrm>
            <a:off x="1965246" y="6342204"/>
            <a:ext cx="6022995" cy="307777"/>
          </a:xfrm>
          <a:prstGeom prst="rect">
            <a:avLst/>
          </a:prstGeom>
          <a:noFill/>
        </p:spPr>
        <p:txBody>
          <a:bodyPr wrap="none" rtlCol="0">
            <a:spAutoFit/>
          </a:bodyPr>
          <a:lstStyle/>
          <a:p>
            <a:r>
              <a:rPr lang="en-GB" sz="1400" b="1" dirty="0"/>
              <a:t>Note: The right balance of input currents and connection weights are required.</a:t>
            </a:r>
          </a:p>
        </p:txBody>
      </p:sp>
      <p:sp>
        <p:nvSpPr>
          <p:cNvPr id="26" name="Freeform 25"/>
          <p:cNvSpPr/>
          <p:nvPr/>
        </p:nvSpPr>
        <p:spPr>
          <a:xfrm>
            <a:off x="6334687" y="1235034"/>
            <a:ext cx="926275" cy="1341911"/>
          </a:xfrm>
          <a:custGeom>
            <a:avLst/>
            <a:gdLst>
              <a:gd name="connsiteX0" fmla="*/ 0 w 926275"/>
              <a:gd name="connsiteY0" fmla="*/ 1341911 h 1341911"/>
              <a:gd name="connsiteX1" fmla="*/ 47501 w 926275"/>
              <a:gd name="connsiteY1" fmla="*/ 961901 h 1341911"/>
              <a:gd name="connsiteX2" fmla="*/ 142504 w 926275"/>
              <a:gd name="connsiteY2" fmla="*/ 688769 h 1341911"/>
              <a:gd name="connsiteX3" fmla="*/ 380010 w 926275"/>
              <a:gd name="connsiteY3" fmla="*/ 831272 h 1341911"/>
              <a:gd name="connsiteX4" fmla="*/ 617517 w 926275"/>
              <a:gd name="connsiteY4" fmla="*/ 914400 h 1341911"/>
              <a:gd name="connsiteX5" fmla="*/ 760021 w 926275"/>
              <a:gd name="connsiteY5" fmla="*/ 819397 h 1341911"/>
              <a:gd name="connsiteX6" fmla="*/ 843148 w 926275"/>
              <a:gd name="connsiteY6" fmla="*/ 593766 h 1341911"/>
              <a:gd name="connsiteX7" fmla="*/ 926275 w 926275"/>
              <a:gd name="connsiteY7" fmla="*/ 0 h 13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275" h="1341911">
                <a:moveTo>
                  <a:pt x="0" y="1341911"/>
                </a:moveTo>
                <a:cubicBezTo>
                  <a:pt x="11875" y="1206334"/>
                  <a:pt x="23750" y="1070758"/>
                  <a:pt x="47501" y="961901"/>
                </a:cubicBezTo>
                <a:cubicBezTo>
                  <a:pt x="71252" y="853044"/>
                  <a:pt x="87086" y="710540"/>
                  <a:pt x="142504" y="688769"/>
                </a:cubicBezTo>
                <a:cubicBezTo>
                  <a:pt x="197922" y="666998"/>
                  <a:pt x="300841" y="793667"/>
                  <a:pt x="380010" y="831272"/>
                </a:cubicBezTo>
                <a:cubicBezTo>
                  <a:pt x="459179" y="868877"/>
                  <a:pt x="554182" y="916379"/>
                  <a:pt x="617517" y="914400"/>
                </a:cubicBezTo>
                <a:cubicBezTo>
                  <a:pt x="680852" y="912421"/>
                  <a:pt x="722416" y="872836"/>
                  <a:pt x="760021" y="819397"/>
                </a:cubicBezTo>
                <a:cubicBezTo>
                  <a:pt x="797626" y="765958"/>
                  <a:pt x="815439" y="730332"/>
                  <a:pt x="843148" y="593766"/>
                </a:cubicBezTo>
                <a:cubicBezTo>
                  <a:pt x="870857" y="457200"/>
                  <a:pt x="898566" y="228600"/>
                  <a:pt x="926275" y="0"/>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0000"/>
              </a:solidFill>
            </a:endParaRPr>
          </a:p>
        </p:txBody>
      </p:sp>
      <p:sp>
        <p:nvSpPr>
          <p:cNvPr id="27" name="Freeform 26"/>
          <p:cNvSpPr/>
          <p:nvPr/>
        </p:nvSpPr>
        <p:spPr>
          <a:xfrm>
            <a:off x="6085305" y="1341910"/>
            <a:ext cx="1294410" cy="985652"/>
          </a:xfrm>
          <a:custGeom>
            <a:avLst/>
            <a:gdLst>
              <a:gd name="connsiteX0" fmla="*/ 0 w 1294410"/>
              <a:gd name="connsiteY0" fmla="*/ 985652 h 985652"/>
              <a:gd name="connsiteX1" fmla="*/ 486888 w 1294410"/>
              <a:gd name="connsiteY1" fmla="*/ 855023 h 985652"/>
              <a:gd name="connsiteX2" fmla="*/ 783771 w 1294410"/>
              <a:gd name="connsiteY2" fmla="*/ 605641 h 985652"/>
              <a:gd name="connsiteX3" fmla="*/ 807522 w 1294410"/>
              <a:gd name="connsiteY3" fmla="*/ 475013 h 985652"/>
              <a:gd name="connsiteX4" fmla="*/ 546265 w 1294410"/>
              <a:gd name="connsiteY4" fmla="*/ 368135 h 985652"/>
              <a:gd name="connsiteX5" fmla="*/ 463138 w 1294410"/>
              <a:gd name="connsiteY5" fmla="*/ 285008 h 985652"/>
              <a:gd name="connsiteX6" fmla="*/ 641267 w 1294410"/>
              <a:gd name="connsiteY6" fmla="*/ 130628 h 985652"/>
              <a:gd name="connsiteX7" fmla="*/ 1294410 w 1294410"/>
              <a:gd name="connsiteY7" fmla="*/ 0 h 98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4410" h="985652">
                <a:moveTo>
                  <a:pt x="0" y="985652"/>
                </a:moveTo>
                <a:cubicBezTo>
                  <a:pt x="178130" y="952005"/>
                  <a:pt x="356260" y="918358"/>
                  <a:pt x="486888" y="855023"/>
                </a:cubicBezTo>
                <a:cubicBezTo>
                  <a:pt x="617517" y="791688"/>
                  <a:pt x="730332" y="668976"/>
                  <a:pt x="783771" y="605641"/>
                </a:cubicBezTo>
                <a:cubicBezTo>
                  <a:pt x="837210" y="542306"/>
                  <a:pt x="847106" y="514597"/>
                  <a:pt x="807522" y="475013"/>
                </a:cubicBezTo>
                <a:cubicBezTo>
                  <a:pt x="767938" y="435429"/>
                  <a:pt x="603662" y="399802"/>
                  <a:pt x="546265" y="368135"/>
                </a:cubicBezTo>
                <a:cubicBezTo>
                  <a:pt x="488868" y="336468"/>
                  <a:pt x="447304" y="324592"/>
                  <a:pt x="463138" y="285008"/>
                </a:cubicBezTo>
                <a:cubicBezTo>
                  <a:pt x="478972" y="245423"/>
                  <a:pt x="502722" y="178129"/>
                  <a:pt x="641267" y="130628"/>
                </a:cubicBezTo>
                <a:cubicBezTo>
                  <a:pt x="779812" y="83127"/>
                  <a:pt x="1037111" y="41563"/>
                  <a:pt x="129441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8" name="Straight Arrow Connector 27"/>
          <p:cNvCxnSpPr/>
          <p:nvPr/>
        </p:nvCxnSpPr>
        <p:spPr>
          <a:xfrm>
            <a:off x="1862799" y="5697361"/>
            <a:ext cx="199084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862799" y="4146353"/>
            <a:ext cx="0" cy="1551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0" name="Rectangle 29"/>
              <p:cNvSpPr/>
              <p:nvPr/>
            </p:nvSpPr>
            <p:spPr>
              <a:xfrm>
                <a:off x="3918264" y="5512695"/>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oMath>
                  </m:oMathPara>
                </a14:m>
                <a:endParaRPr lang="en-GB" dirty="0"/>
              </a:p>
            </p:txBody>
          </p:sp>
        </mc:Choice>
        <mc:Fallback>
          <p:sp>
            <p:nvSpPr>
              <p:cNvPr id="30" name="Rectangle 29"/>
              <p:cNvSpPr>
                <a:spLocks noRot="1" noChangeAspect="1" noMove="1" noResize="1" noEditPoints="1" noAdjustHandles="1" noChangeArrowheads="1" noChangeShapeType="1" noTextEdit="1"/>
              </p:cNvSpPr>
              <p:nvPr/>
            </p:nvSpPr>
            <p:spPr>
              <a:xfrm>
                <a:off x="3918264" y="5512695"/>
                <a:ext cx="430182"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1344105" y="4149776"/>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oMath>
                  </m:oMathPara>
                </a14:m>
                <a:endParaRPr lang="en-GB" dirty="0"/>
              </a:p>
            </p:txBody>
          </p:sp>
        </mc:Choice>
        <mc:Fallback>
          <p:sp>
            <p:nvSpPr>
              <p:cNvPr id="31" name="Rectangle 30"/>
              <p:cNvSpPr>
                <a:spLocks noRot="1" noChangeAspect="1" noMove="1" noResize="1" noEditPoints="1" noAdjustHandles="1" noChangeArrowheads="1" noChangeShapeType="1" noTextEdit="1"/>
              </p:cNvSpPr>
              <p:nvPr/>
            </p:nvSpPr>
            <p:spPr>
              <a:xfrm>
                <a:off x="1344105" y="4149776"/>
                <a:ext cx="435504" cy="369332"/>
              </a:xfrm>
              <a:prstGeom prst="rect">
                <a:avLst/>
              </a:prstGeom>
              <a:blipFill>
                <a:blip r:embed="rId7"/>
                <a:stretch>
                  <a:fillRect b="-13333"/>
                </a:stretch>
              </a:blipFill>
            </p:spPr>
            <p:txBody>
              <a:bodyPr/>
              <a:lstStyle/>
              <a:p>
                <a:r>
                  <a:rPr lang="en-US">
                    <a:noFill/>
                  </a:rPr>
                  <a:t> </a:t>
                </a:r>
              </a:p>
            </p:txBody>
          </p:sp>
        </mc:Fallback>
      </mc:AlternateContent>
      <p:sp>
        <p:nvSpPr>
          <p:cNvPr id="32" name="Rectangle 31"/>
          <p:cNvSpPr/>
          <p:nvPr/>
        </p:nvSpPr>
        <p:spPr>
          <a:xfrm>
            <a:off x="1902696" y="3325596"/>
            <a:ext cx="1696298" cy="369332"/>
          </a:xfrm>
          <a:prstGeom prst="rect">
            <a:avLst/>
          </a:prstGeom>
        </p:spPr>
        <p:txBody>
          <a:bodyPr wrap="none">
            <a:spAutoFit/>
          </a:bodyPr>
          <a:lstStyle/>
          <a:p>
            <a:r>
              <a:rPr lang="en-GB" dirty="0"/>
              <a:t>W</a:t>
            </a:r>
            <a:r>
              <a:rPr lang="en-GB" baseline="-25000" dirty="0"/>
              <a:t>12</a:t>
            </a:r>
            <a:r>
              <a:rPr lang="en-GB" dirty="0"/>
              <a:t> &lt; 0, W</a:t>
            </a:r>
            <a:r>
              <a:rPr lang="en-GB" baseline="-25000" dirty="0"/>
              <a:t>21</a:t>
            </a:r>
            <a:r>
              <a:rPr lang="en-GB" dirty="0"/>
              <a:t> &lt; 0</a:t>
            </a:r>
          </a:p>
        </p:txBody>
      </p:sp>
      <p:sp>
        <p:nvSpPr>
          <p:cNvPr id="33" name="Rectangle 32"/>
          <p:cNvSpPr/>
          <p:nvPr/>
        </p:nvSpPr>
        <p:spPr>
          <a:xfrm>
            <a:off x="1898685" y="3714416"/>
            <a:ext cx="2361031" cy="369332"/>
          </a:xfrm>
          <a:prstGeom prst="rect">
            <a:avLst/>
          </a:prstGeom>
        </p:spPr>
        <p:txBody>
          <a:bodyPr wrap="none">
            <a:spAutoFit/>
          </a:bodyPr>
          <a:lstStyle/>
          <a:p>
            <a:r>
              <a:rPr lang="en-GB" dirty="0"/>
              <a:t>Strong W</a:t>
            </a:r>
            <a:r>
              <a:rPr lang="en-GB" baseline="-25000" dirty="0"/>
              <a:t>11</a:t>
            </a:r>
            <a:r>
              <a:rPr lang="en-GB" dirty="0"/>
              <a:t> &gt; 0, W</a:t>
            </a:r>
            <a:r>
              <a:rPr lang="en-GB" baseline="-25000" dirty="0"/>
              <a:t>22</a:t>
            </a:r>
            <a:r>
              <a:rPr lang="en-GB" dirty="0"/>
              <a:t> &gt; 0</a:t>
            </a:r>
          </a:p>
        </p:txBody>
      </p:sp>
      <p:sp>
        <p:nvSpPr>
          <p:cNvPr id="36" name="TextBox 35"/>
          <p:cNvSpPr txBox="1"/>
          <p:nvPr/>
        </p:nvSpPr>
        <p:spPr>
          <a:xfrm>
            <a:off x="1288133" y="5948575"/>
            <a:ext cx="3562257" cy="307777"/>
          </a:xfrm>
          <a:prstGeom prst="rect">
            <a:avLst/>
          </a:prstGeom>
          <a:noFill/>
        </p:spPr>
        <p:txBody>
          <a:bodyPr wrap="none" rtlCol="0">
            <a:spAutoFit/>
          </a:bodyPr>
          <a:lstStyle/>
          <a:p>
            <a:r>
              <a:rPr lang="en-GB" sz="1400" dirty="0"/>
              <a:t>Mutual inhibition with strong self-connections</a:t>
            </a:r>
          </a:p>
        </p:txBody>
      </p:sp>
      <p:sp>
        <p:nvSpPr>
          <p:cNvPr id="37" name="Freeform 36"/>
          <p:cNvSpPr/>
          <p:nvPr/>
        </p:nvSpPr>
        <p:spPr>
          <a:xfrm>
            <a:off x="1857689" y="4405745"/>
            <a:ext cx="1508167" cy="1235034"/>
          </a:xfrm>
          <a:custGeom>
            <a:avLst/>
            <a:gdLst>
              <a:gd name="connsiteX0" fmla="*/ 0 w 1508167"/>
              <a:gd name="connsiteY0" fmla="*/ 0 h 1235034"/>
              <a:gd name="connsiteX1" fmla="*/ 831273 w 1508167"/>
              <a:gd name="connsiteY1" fmla="*/ 130629 h 1235034"/>
              <a:gd name="connsiteX2" fmla="*/ 973777 w 1508167"/>
              <a:gd name="connsiteY2" fmla="*/ 344385 h 1235034"/>
              <a:gd name="connsiteX3" fmla="*/ 950026 w 1508167"/>
              <a:gd name="connsiteY3" fmla="*/ 498764 h 1235034"/>
              <a:gd name="connsiteX4" fmla="*/ 712520 w 1508167"/>
              <a:gd name="connsiteY4" fmla="*/ 629393 h 1235034"/>
              <a:gd name="connsiteX5" fmla="*/ 439387 w 1508167"/>
              <a:gd name="connsiteY5" fmla="*/ 795647 h 1235034"/>
              <a:gd name="connsiteX6" fmla="*/ 380011 w 1508167"/>
              <a:gd name="connsiteY6" fmla="*/ 1068780 h 1235034"/>
              <a:gd name="connsiteX7" fmla="*/ 1009403 w 1508167"/>
              <a:gd name="connsiteY7" fmla="*/ 1175658 h 1235034"/>
              <a:gd name="connsiteX8" fmla="*/ 1508167 w 1508167"/>
              <a:gd name="connsiteY8" fmla="*/ 1235034 h 123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67" h="1235034">
                <a:moveTo>
                  <a:pt x="0" y="0"/>
                </a:moveTo>
                <a:cubicBezTo>
                  <a:pt x="334488" y="36616"/>
                  <a:pt x="668977" y="73232"/>
                  <a:pt x="831273" y="130629"/>
                </a:cubicBezTo>
                <a:cubicBezTo>
                  <a:pt x="993569" y="188026"/>
                  <a:pt x="953985" y="283029"/>
                  <a:pt x="973777" y="344385"/>
                </a:cubicBezTo>
                <a:cubicBezTo>
                  <a:pt x="993569" y="405741"/>
                  <a:pt x="993569" y="451263"/>
                  <a:pt x="950026" y="498764"/>
                </a:cubicBezTo>
                <a:cubicBezTo>
                  <a:pt x="906483" y="546265"/>
                  <a:pt x="797627" y="579913"/>
                  <a:pt x="712520" y="629393"/>
                </a:cubicBezTo>
                <a:cubicBezTo>
                  <a:pt x="627414" y="678874"/>
                  <a:pt x="494805" y="722416"/>
                  <a:pt x="439387" y="795647"/>
                </a:cubicBezTo>
                <a:cubicBezTo>
                  <a:pt x="383969" y="868878"/>
                  <a:pt x="285008" y="1005445"/>
                  <a:pt x="380011" y="1068780"/>
                </a:cubicBezTo>
                <a:cubicBezTo>
                  <a:pt x="475014" y="1132115"/>
                  <a:pt x="821377" y="1147949"/>
                  <a:pt x="1009403" y="1175658"/>
                </a:cubicBezTo>
                <a:cubicBezTo>
                  <a:pt x="1197429" y="1203367"/>
                  <a:pt x="1352798" y="1219200"/>
                  <a:pt x="1508167" y="1235034"/>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Freeform 38"/>
          <p:cNvSpPr/>
          <p:nvPr/>
        </p:nvSpPr>
        <p:spPr>
          <a:xfrm>
            <a:off x="1928941" y="4245180"/>
            <a:ext cx="1365662" cy="1484914"/>
          </a:xfrm>
          <a:custGeom>
            <a:avLst/>
            <a:gdLst>
              <a:gd name="connsiteX0" fmla="*/ 0 w 1365662"/>
              <a:gd name="connsiteY0" fmla="*/ 0 h 1484914"/>
              <a:gd name="connsiteX1" fmla="*/ 47501 w 1365662"/>
              <a:gd name="connsiteY1" fmla="*/ 439387 h 1484914"/>
              <a:gd name="connsiteX2" fmla="*/ 190005 w 1365662"/>
              <a:gd name="connsiteY2" fmla="*/ 938151 h 1484914"/>
              <a:gd name="connsiteX3" fmla="*/ 332509 w 1365662"/>
              <a:gd name="connsiteY3" fmla="*/ 1092530 h 1484914"/>
              <a:gd name="connsiteX4" fmla="*/ 486888 w 1365662"/>
              <a:gd name="connsiteY4" fmla="*/ 1009403 h 1484914"/>
              <a:gd name="connsiteX5" fmla="*/ 617517 w 1365662"/>
              <a:gd name="connsiteY5" fmla="*/ 724395 h 1484914"/>
              <a:gd name="connsiteX6" fmla="*/ 688769 w 1365662"/>
              <a:gd name="connsiteY6" fmla="*/ 570016 h 1484914"/>
              <a:gd name="connsiteX7" fmla="*/ 819398 w 1365662"/>
              <a:gd name="connsiteY7" fmla="*/ 486889 h 1484914"/>
              <a:gd name="connsiteX8" fmla="*/ 1021278 w 1365662"/>
              <a:gd name="connsiteY8" fmla="*/ 486889 h 1484914"/>
              <a:gd name="connsiteX9" fmla="*/ 1116281 w 1365662"/>
              <a:gd name="connsiteY9" fmla="*/ 581891 h 1484914"/>
              <a:gd name="connsiteX10" fmla="*/ 1163782 w 1365662"/>
              <a:gd name="connsiteY10" fmla="*/ 748146 h 1484914"/>
              <a:gd name="connsiteX11" fmla="*/ 1318161 w 1365662"/>
              <a:gd name="connsiteY11" fmla="*/ 1365663 h 1484914"/>
              <a:gd name="connsiteX12" fmla="*/ 1365662 w 1365662"/>
              <a:gd name="connsiteY12" fmla="*/ 1484416 h 148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5662" h="1484914">
                <a:moveTo>
                  <a:pt x="0" y="0"/>
                </a:moveTo>
                <a:cubicBezTo>
                  <a:pt x="7917" y="141514"/>
                  <a:pt x="15834" y="283029"/>
                  <a:pt x="47501" y="439387"/>
                </a:cubicBezTo>
                <a:cubicBezTo>
                  <a:pt x="79169" y="595746"/>
                  <a:pt x="142504" y="829294"/>
                  <a:pt x="190005" y="938151"/>
                </a:cubicBezTo>
                <a:cubicBezTo>
                  <a:pt x="237506" y="1047008"/>
                  <a:pt x="283029" y="1080655"/>
                  <a:pt x="332509" y="1092530"/>
                </a:cubicBezTo>
                <a:cubicBezTo>
                  <a:pt x="381989" y="1104405"/>
                  <a:pt x="439387" y="1070759"/>
                  <a:pt x="486888" y="1009403"/>
                </a:cubicBezTo>
                <a:cubicBezTo>
                  <a:pt x="534389" y="948047"/>
                  <a:pt x="617517" y="724395"/>
                  <a:pt x="617517" y="724395"/>
                </a:cubicBezTo>
                <a:cubicBezTo>
                  <a:pt x="651164" y="651164"/>
                  <a:pt x="655122" y="609600"/>
                  <a:pt x="688769" y="570016"/>
                </a:cubicBezTo>
                <a:cubicBezTo>
                  <a:pt x="722416" y="530432"/>
                  <a:pt x="763980" y="500744"/>
                  <a:pt x="819398" y="486889"/>
                </a:cubicBezTo>
                <a:cubicBezTo>
                  <a:pt x="874816" y="473035"/>
                  <a:pt x="971798" y="471055"/>
                  <a:pt x="1021278" y="486889"/>
                </a:cubicBezTo>
                <a:cubicBezTo>
                  <a:pt x="1070759" y="502723"/>
                  <a:pt x="1092530" y="538348"/>
                  <a:pt x="1116281" y="581891"/>
                </a:cubicBezTo>
                <a:cubicBezTo>
                  <a:pt x="1140032" y="625434"/>
                  <a:pt x="1130135" y="617517"/>
                  <a:pt x="1163782" y="748146"/>
                </a:cubicBezTo>
                <a:cubicBezTo>
                  <a:pt x="1197429" y="878775"/>
                  <a:pt x="1284514" y="1242951"/>
                  <a:pt x="1318161" y="1365663"/>
                </a:cubicBezTo>
                <a:cubicBezTo>
                  <a:pt x="1351808" y="1488375"/>
                  <a:pt x="1358735" y="1486395"/>
                  <a:pt x="1365662" y="1484416"/>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0" name="Straight Arrow Connector 39"/>
          <p:cNvCxnSpPr/>
          <p:nvPr/>
        </p:nvCxnSpPr>
        <p:spPr>
          <a:xfrm>
            <a:off x="6058004" y="5783213"/>
            <a:ext cx="199084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6058004" y="4232205"/>
            <a:ext cx="0" cy="15510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 name="Rectangle 41"/>
              <p:cNvSpPr/>
              <p:nvPr/>
            </p:nvSpPr>
            <p:spPr>
              <a:xfrm>
                <a:off x="8113469" y="5598547"/>
                <a:ext cx="4301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1</m:t>
                          </m:r>
                        </m:sub>
                      </m:sSub>
                    </m:oMath>
                  </m:oMathPara>
                </a14:m>
                <a:endParaRPr lang="en-GB" dirty="0"/>
              </a:p>
            </p:txBody>
          </p:sp>
        </mc:Choice>
        <mc:Fallback>
          <p:sp>
            <p:nvSpPr>
              <p:cNvPr id="42" name="Rectangle 41"/>
              <p:cNvSpPr>
                <a:spLocks noRot="1" noChangeAspect="1" noMove="1" noResize="1" noEditPoints="1" noAdjustHandles="1" noChangeArrowheads="1" noChangeShapeType="1" noTextEdit="1"/>
              </p:cNvSpPr>
              <p:nvPr/>
            </p:nvSpPr>
            <p:spPr>
              <a:xfrm>
                <a:off x="8113469" y="5598547"/>
                <a:ext cx="430182" cy="369332"/>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5539310" y="4235628"/>
                <a:ext cx="4355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prstClr val="black"/>
                              </a:solidFill>
                              <a:latin typeface="Cambria Math" panose="02040503050406030204" pitchFamily="18" charset="0"/>
                            </a:rPr>
                          </m:ctrlPr>
                        </m:sSubPr>
                        <m:e>
                          <m:r>
                            <a:rPr lang="en-GB" i="1">
                              <a:solidFill>
                                <a:prstClr val="black"/>
                              </a:solidFill>
                              <a:latin typeface="Cambria Math"/>
                            </a:rPr>
                            <m:t>𝑓</m:t>
                          </m:r>
                        </m:e>
                        <m:sub>
                          <m:r>
                            <a:rPr lang="en-GB" i="1">
                              <a:solidFill>
                                <a:prstClr val="black"/>
                              </a:solidFill>
                              <a:latin typeface="Cambria Math"/>
                            </a:rPr>
                            <m:t>2</m:t>
                          </m:r>
                        </m:sub>
                      </m:sSub>
                    </m:oMath>
                  </m:oMathPara>
                </a14:m>
                <a:endParaRPr lang="en-GB" dirty="0"/>
              </a:p>
            </p:txBody>
          </p:sp>
        </mc:Choice>
        <mc:Fallback>
          <p:sp>
            <p:nvSpPr>
              <p:cNvPr id="43" name="Rectangle 42"/>
              <p:cNvSpPr>
                <a:spLocks noRot="1" noChangeAspect="1" noMove="1" noResize="1" noEditPoints="1" noAdjustHandles="1" noChangeArrowheads="1" noChangeShapeType="1" noTextEdit="1"/>
              </p:cNvSpPr>
              <p:nvPr/>
            </p:nvSpPr>
            <p:spPr>
              <a:xfrm>
                <a:off x="5539310" y="4235628"/>
                <a:ext cx="435504" cy="369332"/>
              </a:xfrm>
              <a:prstGeom prst="rect">
                <a:avLst/>
              </a:prstGeom>
              <a:blipFill>
                <a:blip r:embed="rId9"/>
                <a:stretch>
                  <a:fillRect b="-13333"/>
                </a:stretch>
              </a:blipFill>
            </p:spPr>
            <p:txBody>
              <a:bodyPr/>
              <a:lstStyle/>
              <a:p>
                <a:r>
                  <a:rPr lang="en-US">
                    <a:noFill/>
                  </a:rPr>
                  <a:t> </a:t>
                </a:r>
              </a:p>
            </p:txBody>
          </p:sp>
        </mc:Fallback>
      </mc:AlternateContent>
      <p:sp>
        <p:nvSpPr>
          <p:cNvPr id="44" name="Rectangle 43"/>
          <p:cNvSpPr/>
          <p:nvPr/>
        </p:nvSpPr>
        <p:spPr>
          <a:xfrm>
            <a:off x="6097901" y="3411448"/>
            <a:ext cx="1696298" cy="369332"/>
          </a:xfrm>
          <a:prstGeom prst="rect">
            <a:avLst/>
          </a:prstGeom>
        </p:spPr>
        <p:txBody>
          <a:bodyPr wrap="none">
            <a:spAutoFit/>
          </a:bodyPr>
          <a:lstStyle/>
          <a:p>
            <a:r>
              <a:rPr lang="en-GB" dirty="0"/>
              <a:t>W</a:t>
            </a:r>
            <a:r>
              <a:rPr lang="en-GB" baseline="-25000" dirty="0"/>
              <a:t>12</a:t>
            </a:r>
            <a:r>
              <a:rPr lang="en-GB" dirty="0"/>
              <a:t> &lt; 0, W</a:t>
            </a:r>
            <a:r>
              <a:rPr lang="en-GB" baseline="-25000" dirty="0"/>
              <a:t>21</a:t>
            </a:r>
            <a:r>
              <a:rPr lang="en-GB" dirty="0"/>
              <a:t> &lt; 0</a:t>
            </a:r>
          </a:p>
        </p:txBody>
      </p:sp>
      <p:sp>
        <p:nvSpPr>
          <p:cNvPr id="45" name="Rectangle 44"/>
          <p:cNvSpPr/>
          <p:nvPr/>
        </p:nvSpPr>
        <p:spPr>
          <a:xfrm>
            <a:off x="6093890" y="3800268"/>
            <a:ext cx="2276136" cy="369332"/>
          </a:xfrm>
          <a:prstGeom prst="rect">
            <a:avLst/>
          </a:prstGeom>
        </p:spPr>
        <p:txBody>
          <a:bodyPr wrap="none">
            <a:spAutoFit/>
          </a:bodyPr>
          <a:lstStyle/>
          <a:p>
            <a:r>
              <a:rPr lang="en-GB" dirty="0"/>
              <a:t>Weak W</a:t>
            </a:r>
            <a:r>
              <a:rPr lang="en-GB" baseline="-25000" dirty="0"/>
              <a:t>11</a:t>
            </a:r>
            <a:r>
              <a:rPr lang="en-GB" dirty="0"/>
              <a:t> &gt; 0, W</a:t>
            </a:r>
            <a:r>
              <a:rPr lang="en-GB" baseline="-25000" dirty="0"/>
              <a:t>22</a:t>
            </a:r>
            <a:r>
              <a:rPr lang="en-GB" dirty="0"/>
              <a:t> &gt; 0</a:t>
            </a:r>
          </a:p>
        </p:txBody>
      </p:sp>
      <p:sp>
        <p:nvSpPr>
          <p:cNvPr id="46" name="TextBox 45"/>
          <p:cNvSpPr txBox="1"/>
          <p:nvPr/>
        </p:nvSpPr>
        <p:spPr>
          <a:xfrm>
            <a:off x="5660226" y="5978346"/>
            <a:ext cx="3483774" cy="307777"/>
          </a:xfrm>
          <a:prstGeom prst="rect">
            <a:avLst/>
          </a:prstGeom>
          <a:noFill/>
        </p:spPr>
        <p:txBody>
          <a:bodyPr wrap="none" rtlCol="0">
            <a:spAutoFit/>
          </a:bodyPr>
          <a:lstStyle/>
          <a:p>
            <a:r>
              <a:rPr lang="en-GB" sz="1400" dirty="0"/>
              <a:t>Mutual inhibition with weak self-connections</a:t>
            </a:r>
          </a:p>
        </p:txBody>
      </p:sp>
      <p:sp>
        <p:nvSpPr>
          <p:cNvPr id="49" name="Freeform 48"/>
          <p:cNvSpPr/>
          <p:nvPr/>
        </p:nvSpPr>
        <p:spPr>
          <a:xfrm>
            <a:off x="6175197" y="4433104"/>
            <a:ext cx="1226916" cy="1334946"/>
          </a:xfrm>
          <a:custGeom>
            <a:avLst/>
            <a:gdLst>
              <a:gd name="connsiteX0" fmla="*/ 0 w 1226916"/>
              <a:gd name="connsiteY0" fmla="*/ 0 h 1334946"/>
              <a:gd name="connsiteX1" fmla="*/ 196769 w 1226916"/>
              <a:gd name="connsiteY1" fmla="*/ 474562 h 1334946"/>
              <a:gd name="connsiteX2" fmla="*/ 381964 w 1226916"/>
              <a:gd name="connsiteY2" fmla="*/ 706055 h 1334946"/>
              <a:gd name="connsiteX3" fmla="*/ 763929 w 1226916"/>
              <a:gd name="connsiteY3" fmla="*/ 787078 h 1334946"/>
              <a:gd name="connsiteX4" fmla="*/ 1030146 w 1226916"/>
              <a:gd name="connsiteY4" fmla="*/ 844952 h 1334946"/>
              <a:gd name="connsiteX5" fmla="*/ 1192192 w 1226916"/>
              <a:gd name="connsiteY5" fmla="*/ 1053296 h 1334946"/>
              <a:gd name="connsiteX6" fmla="*/ 1215341 w 1226916"/>
              <a:gd name="connsiteY6" fmla="*/ 1296364 h 1334946"/>
              <a:gd name="connsiteX7" fmla="*/ 1226916 w 1226916"/>
              <a:gd name="connsiteY7" fmla="*/ 1331088 h 133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6916" h="1334946">
                <a:moveTo>
                  <a:pt x="0" y="0"/>
                </a:moveTo>
                <a:cubicBezTo>
                  <a:pt x="66554" y="178443"/>
                  <a:pt x="133108" y="356886"/>
                  <a:pt x="196769" y="474562"/>
                </a:cubicBezTo>
                <a:cubicBezTo>
                  <a:pt x="260430" y="592238"/>
                  <a:pt x="287437" y="653969"/>
                  <a:pt x="381964" y="706055"/>
                </a:cubicBezTo>
                <a:cubicBezTo>
                  <a:pt x="476491" y="758141"/>
                  <a:pt x="763929" y="787078"/>
                  <a:pt x="763929" y="787078"/>
                </a:cubicBezTo>
                <a:cubicBezTo>
                  <a:pt x="871959" y="810228"/>
                  <a:pt x="958769" y="800582"/>
                  <a:pt x="1030146" y="844952"/>
                </a:cubicBezTo>
                <a:cubicBezTo>
                  <a:pt x="1101523" y="889322"/>
                  <a:pt x="1161326" y="978061"/>
                  <a:pt x="1192192" y="1053296"/>
                </a:cubicBezTo>
                <a:cubicBezTo>
                  <a:pt x="1223058" y="1128531"/>
                  <a:pt x="1209554" y="1250065"/>
                  <a:pt x="1215341" y="1296364"/>
                </a:cubicBezTo>
                <a:cubicBezTo>
                  <a:pt x="1221128" y="1342663"/>
                  <a:pt x="1224022" y="1336875"/>
                  <a:pt x="1226916" y="1331088"/>
                </a:cubicBez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Freeform 50"/>
          <p:cNvSpPr/>
          <p:nvPr/>
        </p:nvSpPr>
        <p:spPr>
          <a:xfrm>
            <a:off x="6105749" y="4606724"/>
            <a:ext cx="1689903" cy="1099595"/>
          </a:xfrm>
          <a:custGeom>
            <a:avLst/>
            <a:gdLst>
              <a:gd name="connsiteX0" fmla="*/ 0 w 1689903"/>
              <a:gd name="connsiteY0" fmla="*/ 0 h 1099595"/>
              <a:gd name="connsiteX1" fmla="*/ 335665 w 1689903"/>
              <a:gd name="connsiteY1" fmla="*/ 57873 h 1099595"/>
              <a:gd name="connsiteX2" fmla="*/ 613458 w 1689903"/>
              <a:gd name="connsiteY2" fmla="*/ 162046 h 1099595"/>
              <a:gd name="connsiteX3" fmla="*/ 752354 w 1689903"/>
              <a:gd name="connsiteY3" fmla="*/ 462987 h 1099595"/>
              <a:gd name="connsiteX4" fmla="*/ 798653 w 1689903"/>
              <a:gd name="connsiteY4" fmla="*/ 740780 h 1099595"/>
              <a:gd name="connsiteX5" fmla="*/ 960698 w 1689903"/>
              <a:gd name="connsiteY5" fmla="*/ 995423 h 1099595"/>
              <a:gd name="connsiteX6" fmla="*/ 1689903 w 1689903"/>
              <a:gd name="connsiteY6" fmla="*/ 1099595 h 109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9903" h="1099595">
                <a:moveTo>
                  <a:pt x="0" y="0"/>
                </a:moveTo>
                <a:cubicBezTo>
                  <a:pt x="116711" y="15432"/>
                  <a:pt x="233422" y="30865"/>
                  <a:pt x="335665" y="57873"/>
                </a:cubicBezTo>
                <a:cubicBezTo>
                  <a:pt x="437908" y="84881"/>
                  <a:pt x="544010" y="94527"/>
                  <a:pt x="613458" y="162046"/>
                </a:cubicBezTo>
                <a:cubicBezTo>
                  <a:pt x="682906" y="229565"/>
                  <a:pt x="721488" y="366531"/>
                  <a:pt x="752354" y="462987"/>
                </a:cubicBezTo>
                <a:cubicBezTo>
                  <a:pt x="783220" y="559443"/>
                  <a:pt x="763929" y="652041"/>
                  <a:pt x="798653" y="740780"/>
                </a:cubicBezTo>
                <a:cubicBezTo>
                  <a:pt x="833377" y="829519"/>
                  <a:pt x="812156" y="935621"/>
                  <a:pt x="960698" y="995423"/>
                </a:cubicBezTo>
                <a:cubicBezTo>
                  <a:pt x="1109240" y="1055225"/>
                  <a:pt x="1399571" y="1077410"/>
                  <a:pt x="1689903" y="109959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82A85765-097D-6C43-B21E-CBDED587E403}"/>
              </a:ext>
            </a:extLst>
          </p:cNvPr>
          <p:cNvSpPr/>
          <p:nvPr/>
        </p:nvSpPr>
        <p:spPr>
          <a:xfrm>
            <a:off x="3006627" y="1134319"/>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9B01704-F96E-AB4C-93A7-AEF393EF3C1D}"/>
              </a:ext>
            </a:extLst>
          </p:cNvPr>
          <p:cNvSpPr/>
          <p:nvPr/>
        </p:nvSpPr>
        <p:spPr>
          <a:xfrm>
            <a:off x="2168427" y="2218316"/>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07A331A-6762-454C-A9E6-760FBBC1F131}"/>
              </a:ext>
            </a:extLst>
          </p:cNvPr>
          <p:cNvSpPr/>
          <p:nvPr/>
        </p:nvSpPr>
        <p:spPr>
          <a:xfrm>
            <a:off x="1863627" y="4343400"/>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AA2DCB0-59FB-2542-AD9F-AB7AED04E719}"/>
              </a:ext>
            </a:extLst>
          </p:cNvPr>
          <p:cNvSpPr/>
          <p:nvPr/>
        </p:nvSpPr>
        <p:spPr>
          <a:xfrm>
            <a:off x="3159027" y="5571116"/>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16E268-4282-FF42-9A7F-E8B272C8D4DB}"/>
              </a:ext>
            </a:extLst>
          </p:cNvPr>
          <p:cNvSpPr/>
          <p:nvPr/>
        </p:nvSpPr>
        <p:spPr>
          <a:xfrm>
            <a:off x="6130827" y="4495800"/>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90F26A8-E3EA-134B-810C-D59EB9D9E019}"/>
              </a:ext>
            </a:extLst>
          </p:cNvPr>
          <p:cNvSpPr/>
          <p:nvPr/>
        </p:nvSpPr>
        <p:spPr>
          <a:xfrm>
            <a:off x="7350027" y="5571116"/>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4C5C798-8B4D-A844-AC17-4435A7605A9A}"/>
              </a:ext>
            </a:extLst>
          </p:cNvPr>
          <p:cNvSpPr/>
          <p:nvPr/>
        </p:nvSpPr>
        <p:spPr>
          <a:xfrm>
            <a:off x="6816627" y="5105400"/>
            <a:ext cx="152400" cy="1476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A3AF6F2-BD9B-7943-B388-258421D5C5AE}"/>
              </a:ext>
            </a:extLst>
          </p:cNvPr>
          <p:cNvSpPr/>
          <p:nvPr/>
        </p:nvSpPr>
        <p:spPr>
          <a:xfrm>
            <a:off x="6664227" y="1981200"/>
            <a:ext cx="152400" cy="1476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578B55C-A162-DB4D-A198-15910F88F6F7}"/>
              </a:ext>
            </a:extLst>
          </p:cNvPr>
          <p:cNvSpPr/>
          <p:nvPr/>
        </p:nvSpPr>
        <p:spPr>
          <a:xfrm>
            <a:off x="2625627" y="1752600"/>
            <a:ext cx="152400" cy="1476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6582AD2-E67E-C444-A711-886488677390}"/>
              </a:ext>
            </a:extLst>
          </p:cNvPr>
          <p:cNvSpPr/>
          <p:nvPr/>
        </p:nvSpPr>
        <p:spPr>
          <a:xfrm>
            <a:off x="2473227" y="4953000"/>
            <a:ext cx="152400" cy="147600"/>
          </a:xfrm>
          <a:prstGeom prst="ellipse">
            <a:avLst/>
          </a:prstGeom>
          <a:noFill/>
          <a:ln w="38100">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2E360D2-EB6F-7147-BBE4-8176C4F40B6E}"/>
              </a:ext>
            </a:extLst>
          </p:cNvPr>
          <p:cNvSpPr/>
          <p:nvPr/>
        </p:nvSpPr>
        <p:spPr>
          <a:xfrm>
            <a:off x="2168427" y="5257800"/>
            <a:ext cx="152400" cy="1476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4483E12-FF06-4643-9E23-93D1B39D88EC}"/>
              </a:ext>
            </a:extLst>
          </p:cNvPr>
          <p:cNvSpPr/>
          <p:nvPr/>
        </p:nvSpPr>
        <p:spPr>
          <a:xfrm>
            <a:off x="2778027" y="4648200"/>
            <a:ext cx="152400" cy="1476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B4C2708-AE5F-984D-AE23-EA0C733ECA2A}"/>
              </a:ext>
            </a:extLst>
          </p:cNvPr>
          <p:cNvSpPr txBox="1"/>
          <p:nvPr/>
        </p:nvSpPr>
        <p:spPr>
          <a:xfrm>
            <a:off x="146813" y="215615"/>
            <a:ext cx="1230080" cy="1323439"/>
          </a:xfrm>
          <a:prstGeom prst="rect">
            <a:avLst/>
          </a:prstGeom>
          <a:noFill/>
        </p:spPr>
        <p:txBody>
          <a:bodyPr wrap="none" rtlCol="0">
            <a:spAutoFit/>
          </a:bodyPr>
          <a:lstStyle/>
          <a:p>
            <a:r>
              <a:rPr lang="en-US" sz="2000" b="1" dirty="0"/>
              <a:t>Mutually</a:t>
            </a:r>
          </a:p>
          <a:p>
            <a:r>
              <a:rPr lang="en-US" sz="2000" b="1" dirty="0"/>
              <a:t>Inhibitory</a:t>
            </a:r>
          </a:p>
          <a:p>
            <a:r>
              <a:rPr lang="en-US" sz="2000" b="1" dirty="0"/>
              <a:t>neural </a:t>
            </a:r>
          </a:p>
          <a:p>
            <a:r>
              <a:rPr lang="en-US" sz="2000" b="1" dirty="0"/>
              <a:t>units</a:t>
            </a:r>
          </a:p>
        </p:txBody>
      </p:sp>
      <p:sp>
        <p:nvSpPr>
          <p:cNvPr id="63" name="Oval 62">
            <a:extLst>
              <a:ext uri="{FF2B5EF4-FFF2-40B4-BE49-F238E27FC236}">
                <a16:creationId xmlns:a16="http://schemas.microsoft.com/office/drawing/2014/main" id="{1BA0291C-CABE-9E42-A999-F5D74741411E}"/>
              </a:ext>
            </a:extLst>
          </p:cNvPr>
          <p:cNvSpPr/>
          <p:nvPr/>
        </p:nvSpPr>
        <p:spPr>
          <a:xfrm>
            <a:off x="7162800" y="1295400"/>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77A6AB4-5294-634E-888A-18035AD1613F}"/>
              </a:ext>
            </a:extLst>
          </p:cNvPr>
          <p:cNvSpPr/>
          <p:nvPr/>
        </p:nvSpPr>
        <p:spPr>
          <a:xfrm>
            <a:off x="6324600" y="2142116"/>
            <a:ext cx="152400" cy="1438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20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E2E6-AF9F-6D4E-905A-229CAFF0E097}"/>
              </a:ext>
            </a:extLst>
          </p:cNvPr>
          <p:cNvSpPr>
            <a:spLocks noGrp="1"/>
          </p:cNvSpPr>
          <p:nvPr>
            <p:ph type="title"/>
          </p:nvPr>
        </p:nvSpPr>
        <p:spPr>
          <a:xfrm>
            <a:off x="893618" y="533400"/>
            <a:ext cx="7869382" cy="3200400"/>
          </a:xfrm>
        </p:spPr>
        <p:txBody>
          <a:bodyPr>
            <a:noAutofit/>
          </a:bodyPr>
          <a:lstStyle/>
          <a:p>
            <a:pPr algn="l"/>
            <a:r>
              <a:rPr lang="en-US" sz="3200" dirty="0">
                <a:solidFill>
                  <a:srgbClr val="7030A0"/>
                </a:solidFill>
                <a:latin typeface="Arial" panose="020B0604020202020204" pitchFamily="34" charset="0"/>
                <a:cs typeface="Arial" panose="020B0604020202020204" pitchFamily="34" charset="0"/>
              </a:rPr>
              <a:t>Are there ways to theoretically </a:t>
            </a:r>
            <a:r>
              <a:rPr lang="en-US" sz="3200" dirty="0" err="1">
                <a:solidFill>
                  <a:srgbClr val="7030A0"/>
                </a:solidFill>
                <a:latin typeface="Arial" panose="020B0604020202020204" pitchFamily="34" charset="0"/>
                <a:cs typeface="Arial" panose="020B0604020202020204" pitchFamily="34" charset="0"/>
              </a:rPr>
              <a:t>analyse</a:t>
            </a:r>
            <a:r>
              <a:rPr lang="en-US" sz="3200" dirty="0">
                <a:solidFill>
                  <a:srgbClr val="7030A0"/>
                </a:solidFill>
                <a:latin typeface="Arial" panose="020B0604020202020204" pitchFamily="34" charset="0"/>
                <a:cs typeface="Arial" panose="020B0604020202020204" pitchFamily="34" charset="0"/>
              </a:rPr>
              <a:t> and conceptually understand neural networks?</a:t>
            </a:r>
            <a:br>
              <a:rPr lang="en-US" sz="3200" dirty="0">
                <a:solidFill>
                  <a:srgbClr val="7030A0"/>
                </a:solidFill>
                <a:latin typeface="Arial" panose="020B0604020202020204" pitchFamily="34" charset="0"/>
                <a:cs typeface="Arial" panose="020B0604020202020204" pitchFamily="34" charset="0"/>
              </a:rPr>
            </a:br>
            <a:br>
              <a:rPr lang="en-US" sz="3200" dirty="0">
                <a:solidFill>
                  <a:srgbClr val="7030A0"/>
                </a:solidFill>
                <a:latin typeface="Arial" panose="020B0604020202020204" pitchFamily="34" charset="0"/>
                <a:cs typeface="Arial" panose="020B0604020202020204" pitchFamily="34" charset="0"/>
              </a:rPr>
            </a:br>
            <a:r>
              <a:rPr lang="en-US" sz="3200" dirty="0">
                <a:solidFill>
                  <a:srgbClr val="7030A0"/>
                </a:solidFill>
                <a:latin typeface="Arial" panose="020B0604020202020204" pitchFamily="34" charset="0"/>
                <a:cs typeface="Arial" panose="020B0604020202020204" pitchFamily="34" charset="0"/>
              </a:rPr>
              <a:t>Can we use certain network </a:t>
            </a:r>
            <a:r>
              <a:rPr lang="en-US" sz="3200" dirty="0" err="1">
                <a:solidFill>
                  <a:srgbClr val="7030A0"/>
                </a:solidFill>
                <a:latin typeface="Arial" panose="020B0604020202020204" pitchFamily="34" charset="0"/>
                <a:cs typeface="Arial" panose="020B0604020202020204" pitchFamily="34" charset="0"/>
              </a:rPr>
              <a:t>behaviour</a:t>
            </a:r>
            <a:r>
              <a:rPr lang="en-US" sz="3200" dirty="0">
                <a:solidFill>
                  <a:srgbClr val="7030A0"/>
                </a:solidFill>
                <a:latin typeface="Arial" panose="020B0604020202020204" pitchFamily="34" charset="0"/>
                <a:cs typeface="Arial" panose="020B0604020202020204" pitchFamily="34" charset="0"/>
              </a:rPr>
              <a:t> to model and understand certain cognitive functions or observable </a:t>
            </a:r>
            <a:r>
              <a:rPr lang="en-US" sz="3200" dirty="0" err="1">
                <a:solidFill>
                  <a:srgbClr val="7030A0"/>
                </a:solidFill>
                <a:latin typeface="Arial" panose="020B0604020202020204" pitchFamily="34" charset="0"/>
                <a:cs typeface="Arial" panose="020B0604020202020204" pitchFamily="34" charset="0"/>
              </a:rPr>
              <a:t>behaviour</a:t>
            </a:r>
            <a:r>
              <a:rPr lang="en-US" sz="3200" dirty="0">
                <a:solidFill>
                  <a:srgbClr val="7030A0"/>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B9DF5379-AE72-ED42-9219-5064ABE842DC}"/>
              </a:ext>
            </a:extLst>
          </p:cNvPr>
          <p:cNvSpPr txBox="1"/>
          <p:nvPr/>
        </p:nvSpPr>
        <p:spPr>
          <a:xfrm>
            <a:off x="838200" y="6096000"/>
            <a:ext cx="7789312"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*Note: There are other theoretical approaches to model cognitive functions</a:t>
            </a:r>
          </a:p>
        </p:txBody>
      </p:sp>
      <p:sp>
        <p:nvSpPr>
          <p:cNvPr id="4" name="TextBox 3">
            <a:extLst>
              <a:ext uri="{FF2B5EF4-FFF2-40B4-BE49-F238E27FC236}">
                <a16:creationId xmlns:a16="http://schemas.microsoft.com/office/drawing/2014/main" id="{FD4C8B90-99E0-A34F-8BAD-9AA4B4137C6A}"/>
              </a:ext>
            </a:extLst>
          </p:cNvPr>
          <p:cNvSpPr txBox="1"/>
          <p:nvPr/>
        </p:nvSpPr>
        <p:spPr>
          <a:xfrm>
            <a:off x="893618" y="4267200"/>
            <a:ext cx="7789312"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Focus: Network dynamics using the tools in dynamical systems theory (in physics and mathematics), beginning with simple network models</a:t>
            </a:r>
          </a:p>
        </p:txBody>
      </p:sp>
    </p:spTree>
    <p:extLst>
      <p:ext uri="{BB962C8B-B14F-4D97-AF65-F5344CB8AC3E}">
        <p14:creationId xmlns:p14="http://schemas.microsoft.com/office/powerpoint/2010/main" val="3141968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9526" y="375190"/>
            <a:ext cx="7749993" cy="461665"/>
          </a:xfrm>
          <a:prstGeom prst="rect">
            <a:avLst/>
          </a:prstGeom>
          <a:noFill/>
        </p:spPr>
        <p:txBody>
          <a:bodyPr wrap="square" rtlCol="0">
            <a:spAutoFit/>
          </a:bodyPr>
          <a:lstStyle/>
          <a:p>
            <a:r>
              <a:rPr lang="en-US" sz="2400" b="1" dirty="0">
                <a:latin typeface="Arial"/>
                <a:cs typeface="Arial"/>
              </a:rPr>
              <a:t>Example: Perceptual oscillations – Binocular rivalry</a:t>
            </a:r>
          </a:p>
        </p:txBody>
      </p:sp>
      <p:pic>
        <p:nvPicPr>
          <p:cNvPr id="3" name="Picture 2"/>
          <p:cNvPicPr>
            <a:picLocks noChangeAspect="1"/>
          </p:cNvPicPr>
          <p:nvPr/>
        </p:nvPicPr>
        <p:blipFill>
          <a:blip r:embed="rId2"/>
          <a:stretch>
            <a:fillRect/>
          </a:stretch>
        </p:blipFill>
        <p:spPr>
          <a:xfrm>
            <a:off x="-380274" y="2744286"/>
            <a:ext cx="6573024" cy="2765264"/>
          </a:xfrm>
          <a:prstGeom prst="rect">
            <a:avLst/>
          </a:prstGeom>
        </p:spPr>
      </p:pic>
      <p:sp>
        <p:nvSpPr>
          <p:cNvPr id="4" name="TextBox 3"/>
          <p:cNvSpPr txBox="1"/>
          <p:nvPr/>
        </p:nvSpPr>
        <p:spPr>
          <a:xfrm>
            <a:off x="2280214" y="1230188"/>
            <a:ext cx="5013734" cy="954107"/>
          </a:xfrm>
          <a:prstGeom prst="rect">
            <a:avLst/>
          </a:prstGeom>
          <a:noFill/>
        </p:spPr>
        <p:txBody>
          <a:bodyPr wrap="square" rtlCol="0">
            <a:spAutoFit/>
          </a:bodyPr>
          <a:lstStyle/>
          <a:p>
            <a:r>
              <a:rPr lang="en-US" sz="3200" dirty="0">
                <a:latin typeface="Arial"/>
                <a:cs typeface="Arial"/>
              </a:rPr>
              <a:t>Multiple states of the mind</a:t>
            </a:r>
          </a:p>
          <a:p>
            <a:pPr algn="ctr"/>
            <a:r>
              <a:rPr lang="en-US" sz="2400" dirty="0">
                <a:latin typeface="Arial"/>
                <a:cs typeface="Arial"/>
              </a:rPr>
              <a:t>(for the same stimulus)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679" y="2986268"/>
            <a:ext cx="1567358" cy="2176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6458" y="5683170"/>
            <a:ext cx="1349024" cy="369332"/>
          </a:xfrm>
          <a:prstGeom prst="rect">
            <a:avLst/>
          </a:prstGeom>
          <a:noFill/>
        </p:spPr>
        <p:txBody>
          <a:bodyPr wrap="none" rtlCol="0">
            <a:spAutoFit/>
          </a:bodyPr>
          <a:lstStyle/>
          <a:p>
            <a:r>
              <a:rPr lang="en-GB" dirty="0"/>
              <a:t>Necker cube</a:t>
            </a:r>
          </a:p>
        </p:txBody>
      </p:sp>
    </p:spTree>
    <p:extLst>
      <p:ext uri="{BB962C8B-B14F-4D97-AF65-F5344CB8AC3E}">
        <p14:creationId xmlns:p14="http://schemas.microsoft.com/office/powerpoint/2010/main" val="4148108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22886" y="615802"/>
            <a:ext cx="4386574" cy="6167977"/>
          </a:xfrm>
          <a:prstGeom prst="rect">
            <a:avLst/>
          </a:prstGeom>
        </p:spPr>
      </p:pic>
      <p:sp>
        <p:nvSpPr>
          <p:cNvPr id="6" name="Rectangle 5"/>
          <p:cNvSpPr/>
          <p:nvPr/>
        </p:nvSpPr>
        <p:spPr>
          <a:xfrm>
            <a:off x="167121" y="6035531"/>
            <a:ext cx="2052554" cy="646331"/>
          </a:xfrm>
          <a:prstGeom prst="rect">
            <a:avLst/>
          </a:prstGeom>
        </p:spPr>
        <p:txBody>
          <a:bodyPr wrap="square">
            <a:spAutoFit/>
          </a:bodyPr>
          <a:lstStyle/>
          <a:p>
            <a:r>
              <a:rPr lang="en-US" sz="1200" dirty="0">
                <a:latin typeface="Arial"/>
                <a:cs typeface="Arial"/>
              </a:rPr>
              <a:t>http://</a:t>
            </a:r>
            <a:r>
              <a:rPr lang="en-US" sz="1200" dirty="0" err="1">
                <a:latin typeface="Arial"/>
                <a:cs typeface="Arial"/>
              </a:rPr>
              <a:t>www.scholarpedia.org</a:t>
            </a:r>
            <a:r>
              <a:rPr lang="en-US" sz="1200" dirty="0">
                <a:latin typeface="Arial"/>
                <a:cs typeface="Arial"/>
              </a:rPr>
              <a:t>/article/</a:t>
            </a:r>
            <a:r>
              <a:rPr lang="en-US" sz="1200" dirty="0" err="1">
                <a:latin typeface="Arial"/>
                <a:cs typeface="Arial"/>
              </a:rPr>
              <a:t>Binocular_rivalry</a:t>
            </a:r>
            <a:endParaRPr lang="en-US" sz="1200" dirty="0">
              <a:latin typeface="Arial"/>
              <a:cs typeface="Aria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271" y="4926475"/>
            <a:ext cx="1855325" cy="185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FBA7D011-337F-C943-8266-F6835A814275}"/>
              </a:ext>
            </a:extLst>
          </p:cNvPr>
          <p:cNvSpPr/>
          <p:nvPr/>
        </p:nvSpPr>
        <p:spPr>
          <a:xfrm>
            <a:off x="2188270" y="609600"/>
            <a:ext cx="435296" cy="2286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3AB516-77DD-E645-BE8C-353E91C012DD}"/>
              </a:ext>
            </a:extLst>
          </p:cNvPr>
          <p:cNvSpPr/>
          <p:nvPr/>
        </p:nvSpPr>
        <p:spPr>
          <a:xfrm>
            <a:off x="2209800" y="4953000"/>
            <a:ext cx="435296" cy="2286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B0D0FF-7AE1-7043-B5E2-1A3329C6F270}"/>
              </a:ext>
            </a:extLst>
          </p:cNvPr>
          <p:cNvSpPr/>
          <p:nvPr/>
        </p:nvSpPr>
        <p:spPr>
          <a:xfrm>
            <a:off x="2234540" y="191869"/>
            <a:ext cx="5080660" cy="464050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98949" y="312492"/>
            <a:ext cx="8034447" cy="646331"/>
          </a:xfrm>
          <a:prstGeom prst="rect">
            <a:avLst/>
          </a:prstGeom>
        </p:spPr>
        <p:txBody>
          <a:bodyPr wrap="square">
            <a:spAutoFit/>
          </a:bodyPr>
          <a:lstStyle/>
          <a:p>
            <a:r>
              <a:rPr lang="en-US" b="1" dirty="0">
                <a:latin typeface="Arial"/>
                <a:cs typeface="Arial"/>
              </a:rPr>
              <a:t>Binocular rivalry: A phenomenon of visual perception in which perception alternates between different images presented to each eye.</a:t>
            </a:r>
          </a:p>
        </p:txBody>
      </p:sp>
      <p:pic>
        <p:nvPicPr>
          <p:cNvPr id="2052" name="Picture 4" descr="Binocular Rivalry: A Window into Cortical Competition and Suppression |  SpringerLink">
            <a:extLst>
              <a:ext uri="{FF2B5EF4-FFF2-40B4-BE49-F238E27FC236}">
                <a16:creationId xmlns:a16="http://schemas.microsoft.com/office/drawing/2014/main" id="{9859A226-A340-FE42-B0C4-17E7A9C5C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53952"/>
            <a:ext cx="7213600" cy="27178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A652473-0F33-6746-9742-26DE6E9B4132}"/>
              </a:ext>
            </a:extLst>
          </p:cNvPr>
          <p:cNvSpPr/>
          <p:nvPr/>
        </p:nvSpPr>
        <p:spPr>
          <a:xfrm>
            <a:off x="2405037" y="4697353"/>
            <a:ext cx="435296" cy="56517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24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96" y="76200"/>
            <a:ext cx="8229600" cy="1143000"/>
          </a:xfrm>
        </p:spPr>
        <p:txBody>
          <a:bodyPr>
            <a:normAutofit/>
          </a:bodyPr>
          <a:lstStyle/>
          <a:p>
            <a:r>
              <a:rPr lang="en-GB" sz="3200" b="1" dirty="0"/>
              <a:t>A basic model for perceptual alternation phenomenon</a:t>
            </a:r>
          </a:p>
        </p:txBody>
      </p:sp>
      <p:grpSp>
        <p:nvGrpSpPr>
          <p:cNvPr id="4" name="Group 3"/>
          <p:cNvGrpSpPr/>
          <p:nvPr/>
        </p:nvGrpSpPr>
        <p:grpSpPr>
          <a:xfrm>
            <a:off x="1439284" y="2489676"/>
            <a:ext cx="2284267" cy="2338820"/>
            <a:chOff x="1619672" y="764704"/>
            <a:chExt cx="5760640" cy="5760640"/>
          </a:xfrm>
        </p:grpSpPr>
        <p:sp>
          <p:nvSpPr>
            <p:cNvPr id="5" name="Can 4"/>
            <p:cNvSpPr/>
            <p:nvPr/>
          </p:nvSpPr>
          <p:spPr>
            <a:xfrm>
              <a:off x="1619672" y="764704"/>
              <a:ext cx="2520280" cy="5760640"/>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urved Connector 35"/>
            <p:cNvCxnSpPr/>
            <p:nvPr/>
          </p:nvCxnSpPr>
          <p:spPr>
            <a:xfrm rot="16200000" flipH="1">
              <a:off x="2445955" y="3970869"/>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cxnSp>
          <p:nvCxnSpPr>
            <p:cNvPr id="7" name="Curved Connector 35"/>
            <p:cNvCxnSpPr/>
            <p:nvPr/>
          </p:nvCxnSpPr>
          <p:spPr>
            <a:xfrm rot="5400000" flipH="1" flipV="1">
              <a:off x="2123728" y="3933056"/>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 name="Can 7"/>
            <p:cNvSpPr/>
            <p:nvPr/>
          </p:nvSpPr>
          <p:spPr>
            <a:xfrm>
              <a:off x="4860032" y="764704"/>
              <a:ext cx="2520280" cy="5688632"/>
            </a:xfrm>
            <a:prstGeom prst="can">
              <a:avLst/>
            </a:prstGeom>
            <a:gradFill flip="none" rotWithShape="1">
              <a:gsLst>
                <a:gs pos="0">
                  <a:srgbClr val="FFEFD1"/>
                </a:gs>
                <a:gs pos="64999">
                  <a:srgbClr val="F0EBD5"/>
                </a:gs>
                <a:gs pos="100000">
                  <a:srgbClr val="D1C39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255577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6"/>
            <p:cNvCxnSpPr>
              <a:stCxn id="9" idx="4"/>
              <a:endCxn id="15" idx="2"/>
            </p:cNvCxnSpPr>
            <p:nvPr/>
          </p:nvCxnSpPr>
          <p:spPr>
            <a:xfrm rot="16200000" flipH="1">
              <a:off x="3905927" y="2726920"/>
              <a:ext cx="972110" cy="2808313"/>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1" name="Curved Connector 6"/>
            <p:cNvCxnSpPr>
              <a:endCxn id="19" idx="2"/>
            </p:cNvCxnSpPr>
            <p:nvPr/>
          </p:nvCxnSpPr>
          <p:spPr>
            <a:xfrm flipV="1">
              <a:off x="3059834" y="3645023"/>
              <a:ext cx="2736303" cy="1044118"/>
            </a:xfrm>
            <a:prstGeom prst="curvedConnector2">
              <a:avLst/>
            </a:prstGeom>
            <a:ln w="19050"/>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555776" y="4437112"/>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796136" y="4365104"/>
              <a:ext cx="504056" cy="504056"/>
            </a:xfrm>
            <a:prstGeom prst="ellipse">
              <a:avLst/>
            </a:prstGeom>
            <a:gradFill flip="none" rotWithShape="1">
              <a:gsLst>
                <a:gs pos="0">
                  <a:srgbClr val="DDEBCF"/>
                </a:gs>
                <a:gs pos="50000">
                  <a:srgbClr val="9CB86E"/>
                </a:gs>
                <a:gs pos="100000">
                  <a:srgbClr val="156B13"/>
                </a:gs>
              </a:gsLst>
              <a:path path="circle">
                <a:fillToRect r="100000" b="100000"/>
              </a:path>
              <a:tileRect l="-100000" t="-100000"/>
            </a:gradFill>
            <a:ln w="158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35"/>
            <p:cNvCxnSpPr/>
            <p:nvPr/>
          </p:nvCxnSpPr>
          <p:spPr>
            <a:xfrm rot="5400000" flipH="1" flipV="1">
              <a:off x="5364088" y="3861048"/>
              <a:ext cx="1080120" cy="72008"/>
            </a:xfrm>
            <a:prstGeom prst="curvedConnector3">
              <a:avLst>
                <a:gd name="adj1" fmla="val 91874"/>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urved Connector 35"/>
            <p:cNvCxnSpPr/>
            <p:nvPr/>
          </p:nvCxnSpPr>
          <p:spPr>
            <a:xfrm rot="16200000" flipH="1">
              <a:off x="5686315" y="3898861"/>
              <a:ext cx="937913" cy="142207"/>
            </a:xfrm>
            <a:prstGeom prst="curvedConnector3">
              <a:avLst>
                <a:gd name="adj1" fmla="val 5971"/>
              </a:avLst>
            </a:prstGeom>
            <a:ln w="38100"/>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a:off x="5796136" y="2780928"/>
              <a:ext cx="432048" cy="864096"/>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4259489" y="3520220"/>
            <a:ext cx="671332" cy="35082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Isosceles Triangle 25"/>
          <p:cNvSpPr/>
          <p:nvPr/>
        </p:nvSpPr>
        <p:spPr>
          <a:xfrm>
            <a:off x="5543904" y="3450593"/>
            <a:ext cx="171320" cy="350823"/>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6754796" y="3425203"/>
            <a:ext cx="171320" cy="350823"/>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35"/>
          <p:cNvCxnSpPr>
            <a:stCxn id="26" idx="4"/>
            <a:endCxn id="27" idx="2"/>
          </p:cNvCxnSpPr>
          <p:nvPr/>
        </p:nvCxnSpPr>
        <p:spPr>
          <a:xfrm rot="5400000" flipH="1" flipV="1">
            <a:off x="6222315" y="3268935"/>
            <a:ext cx="25390" cy="1039572"/>
          </a:xfrm>
          <a:prstGeom prst="curvedConnector3">
            <a:avLst>
              <a:gd name="adj1" fmla="val -900354"/>
            </a:avLst>
          </a:prstGeom>
          <a:ln w="38100">
            <a:solidFill>
              <a:schemeClr val="accent3">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Curved Connector 35"/>
          <p:cNvCxnSpPr>
            <a:stCxn id="27" idx="0"/>
            <a:endCxn id="26" idx="0"/>
          </p:cNvCxnSpPr>
          <p:nvPr/>
        </p:nvCxnSpPr>
        <p:spPr>
          <a:xfrm rot="16200000" flipH="1" flipV="1">
            <a:off x="6222315" y="2832452"/>
            <a:ext cx="25390" cy="1210892"/>
          </a:xfrm>
          <a:prstGeom prst="curvedConnector3">
            <a:avLst>
              <a:gd name="adj1" fmla="val -900354"/>
            </a:avLst>
          </a:prstGeom>
          <a:ln w="38100">
            <a:solidFill>
              <a:schemeClr val="accent3">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150552" y="1889511"/>
            <a:ext cx="2916820" cy="1200329"/>
          </a:xfrm>
          <a:prstGeom prst="rect">
            <a:avLst/>
          </a:prstGeom>
          <a:noFill/>
        </p:spPr>
        <p:txBody>
          <a:bodyPr wrap="square" rtlCol="0">
            <a:spAutoFit/>
          </a:bodyPr>
          <a:lstStyle/>
          <a:p>
            <a:r>
              <a:rPr lang="en-GB" dirty="0"/>
              <a:t>Mutual (effectively) inhibitory population</a:t>
            </a:r>
          </a:p>
          <a:p>
            <a:r>
              <a:rPr lang="en-GB" dirty="0"/>
              <a:t>- Implicitly incorporate inhibitory populations</a:t>
            </a:r>
          </a:p>
        </p:txBody>
      </p:sp>
      <p:sp>
        <p:nvSpPr>
          <p:cNvPr id="38" name="TextBox 37"/>
          <p:cNvSpPr txBox="1"/>
          <p:nvPr/>
        </p:nvSpPr>
        <p:spPr>
          <a:xfrm>
            <a:off x="5150552" y="4229480"/>
            <a:ext cx="3426294" cy="523220"/>
          </a:xfrm>
          <a:prstGeom prst="rect">
            <a:avLst/>
          </a:prstGeom>
          <a:noFill/>
        </p:spPr>
        <p:txBody>
          <a:bodyPr wrap="square" rtlCol="0">
            <a:spAutoFit/>
          </a:bodyPr>
          <a:lstStyle/>
          <a:p>
            <a:r>
              <a:rPr lang="en-GB" sz="1400" dirty="0"/>
              <a:t>Assume some slow adaption neural mechanism, A (=&gt; 4 </a:t>
            </a:r>
            <a:r>
              <a:rPr lang="en-GB" sz="1400" dirty="0" err="1"/>
              <a:t>dyn</a:t>
            </a:r>
            <a:r>
              <a:rPr lang="en-GB" sz="1400" dirty="0"/>
              <a:t> equations)</a:t>
            </a:r>
          </a:p>
        </p:txBody>
      </p:sp>
      <p:sp>
        <p:nvSpPr>
          <p:cNvPr id="39" name="Rectangle 38"/>
          <p:cNvSpPr/>
          <p:nvPr/>
        </p:nvSpPr>
        <p:spPr>
          <a:xfrm>
            <a:off x="5152874" y="4779534"/>
            <a:ext cx="2416111" cy="646331"/>
          </a:xfrm>
          <a:prstGeom prst="rect">
            <a:avLst/>
          </a:prstGeom>
        </p:spPr>
        <p:txBody>
          <a:bodyPr wrap="none">
            <a:spAutoFit/>
          </a:bodyPr>
          <a:lstStyle/>
          <a:p>
            <a:r>
              <a:rPr lang="en-GB" dirty="0" err="1">
                <a:solidFill>
                  <a:srgbClr val="0070C0"/>
                </a:solidFill>
                <a:latin typeface="Arial" pitchFamily="34" charset="0"/>
                <a:cs typeface="Arial" pitchFamily="34" charset="0"/>
              </a:rPr>
              <a:t>d</a:t>
            </a:r>
            <a:r>
              <a:rPr lang="en-GB" b="1" dirty="0" err="1">
                <a:solidFill>
                  <a:srgbClr val="0070C0"/>
                </a:solidFill>
                <a:latin typeface="Arial" pitchFamily="34" charset="0"/>
                <a:cs typeface="Arial" pitchFamily="34" charset="0"/>
              </a:rPr>
              <a:t>f</a:t>
            </a:r>
            <a:r>
              <a:rPr lang="en-GB" dirty="0">
                <a:solidFill>
                  <a:srgbClr val="0070C0"/>
                </a:solidFill>
                <a:latin typeface="Arial" pitchFamily="34" charset="0"/>
                <a:cs typeface="Arial" pitchFamily="34" charset="0"/>
              </a:rPr>
              <a:t>/</a:t>
            </a:r>
            <a:r>
              <a:rPr lang="en-GB" dirty="0" err="1">
                <a:solidFill>
                  <a:srgbClr val="0070C0"/>
                </a:solidFill>
                <a:latin typeface="Arial" pitchFamily="34" charset="0"/>
                <a:cs typeface="Arial" pitchFamily="34" charset="0"/>
              </a:rPr>
              <a:t>dt</a:t>
            </a:r>
            <a:r>
              <a:rPr lang="en-GB" dirty="0">
                <a:solidFill>
                  <a:srgbClr val="0070C0"/>
                </a:solidFill>
                <a:latin typeface="Arial" pitchFamily="34" charset="0"/>
                <a:cs typeface="Arial" pitchFamily="34" charset="0"/>
              </a:rPr>
              <a:t> = -</a:t>
            </a:r>
            <a:r>
              <a:rPr lang="en-GB" b="1" dirty="0">
                <a:solidFill>
                  <a:srgbClr val="0070C0"/>
                </a:solidFill>
                <a:latin typeface="Arial" pitchFamily="34" charset="0"/>
                <a:cs typeface="Arial" pitchFamily="34" charset="0"/>
              </a:rPr>
              <a:t>f </a:t>
            </a:r>
            <a:r>
              <a:rPr lang="en-GB" dirty="0">
                <a:solidFill>
                  <a:srgbClr val="0070C0"/>
                </a:solidFill>
                <a:latin typeface="Arial" pitchFamily="34" charset="0"/>
                <a:cs typeface="Arial" pitchFamily="34" charset="0"/>
              </a:rPr>
              <a:t>+ F(</a:t>
            </a:r>
            <a:r>
              <a:rPr lang="en-GB" b="1" dirty="0">
                <a:solidFill>
                  <a:srgbClr val="0070C0"/>
                </a:solidFill>
                <a:latin typeface="Arial" pitchFamily="34" charset="0"/>
                <a:cs typeface="Arial" pitchFamily="34" charset="0"/>
              </a:rPr>
              <a:t>W,</a:t>
            </a:r>
            <a:r>
              <a:rPr lang="en-GB" dirty="0">
                <a:solidFill>
                  <a:srgbClr val="0070C0"/>
                </a:solidFill>
                <a:latin typeface="Arial" pitchFamily="34" charset="0"/>
                <a:cs typeface="Arial" pitchFamily="34" charset="0"/>
              </a:rPr>
              <a:t> </a:t>
            </a:r>
            <a:r>
              <a:rPr lang="en-GB" b="1" dirty="0">
                <a:solidFill>
                  <a:srgbClr val="0070C0"/>
                </a:solidFill>
                <a:latin typeface="Arial" pitchFamily="34" charset="0"/>
                <a:cs typeface="Arial" pitchFamily="34" charset="0"/>
              </a:rPr>
              <a:t>A</a:t>
            </a:r>
            <a:r>
              <a:rPr lang="en-GB" dirty="0">
                <a:solidFill>
                  <a:srgbClr val="0070C0"/>
                </a:solidFill>
                <a:latin typeface="Arial" pitchFamily="34" charset="0"/>
                <a:cs typeface="Arial" pitchFamily="34" charset="0"/>
              </a:rPr>
              <a:t>, </a:t>
            </a:r>
            <a:r>
              <a:rPr lang="en-GB" b="1" dirty="0">
                <a:solidFill>
                  <a:srgbClr val="0070C0"/>
                </a:solidFill>
                <a:latin typeface="Arial" pitchFamily="34" charset="0"/>
                <a:cs typeface="Arial" pitchFamily="34" charset="0"/>
              </a:rPr>
              <a:t>B</a:t>
            </a:r>
            <a:r>
              <a:rPr lang="en-GB" dirty="0">
                <a:solidFill>
                  <a:srgbClr val="0070C0"/>
                </a:solidFill>
                <a:latin typeface="Arial" pitchFamily="34" charset="0"/>
                <a:cs typeface="Arial" pitchFamily="34" charset="0"/>
              </a:rPr>
              <a:t>)</a:t>
            </a:r>
          </a:p>
          <a:p>
            <a:r>
              <a:rPr lang="en-GB" dirty="0" err="1">
                <a:solidFill>
                  <a:srgbClr val="0070C0"/>
                </a:solidFill>
                <a:latin typeface="Arial" pitchFamily="34" charset="0"/>
                <a:cs typeface="Arial" pitchFamily="34" charset="0"/>
              </a:rPr>
              <a:t>d</a:t>
            </a:r>
            <a:r>
              <a:rPr lang="en-GB" b="1" dirty="0" err="1">
                <a:solidFill>
                  <a:srgbClr val="0070C0"/>
                </a:solidFill>
                <a:latin typeface="Arial" pitchFamily="34" charset="0"/>
                <a:cs typeface="Arial" pitchFamily="34" charset="0"/>
              </a:rPr>
              <a:t>A</a:t>
            </a:r>
            <a:r>
              <a:rPr lang="en-GB" dirty="0">
                <a:solidFill>
                  <a:srgbClr val="0070C0"/>
                </a:solidFill>
                <a:latin typeface="Arial" pitchFamily="34" charset="0"/>
                <a:cs typeface="Arial" pitchFamily="34" charset="0"/>
              </a:rPr>
              <a:t>/</a:t>
            </a:r>
            <a:r>
              <a:rPr lang="en-GB" dirty="0" err="1">
                <a:solidFill>
                  <a:srgbClr val="0070C0"/>
                </a:solidFill>
                <a:latin typeface="Arial" pitchFamily="34" charset="0"/>
                <a:cs typeface="Arial" pitchFamily="34" charset="0"/>
              </a:rPr>
              <a:t>dt</a:t>
            </a:r>
            <a:r>
              <a:rPr lang="en-GB" dirty="0">
                <a:solidFill>
                  <a:srgbClr val="0070C0"/>
                </a:solidFill>
                <a:latin typeface="Arial" pitchFamily="34" charset="0"/>
                <a:cs typeface="Arial" pitchFamily="34" charset="0"/>
              </a:rPr>
              <a:t> = -</a:t>
            </a:r>
            <a:r>
              <a:rPr lang="en-GB" b="1" dirty="0">
                <a:solidFill>
                  <a:srgbClr val="0070C0"/>
                </a:solidFill>
                <a:latin typeface="Arial" pitchFamily="34" charset="0"/>
                <a:cs typeface="Arial" pitchFamily="34" charset="0"/>
              </a:rPr>
              <a:t>A</a:t>
            </a:r>
            <a:r>
              <a:rPr lang="en-GB" dirty="0">
                <a:solidFill>
                  <a:srgbClr val="0070C0"/>
                </a:solidFill>
                <a:latin typeface="Arial" pitchFamily="34" charset="0"/>
                <a:cs typeface="Arial" pitchFamily="34" charset="0"/>
              </a:rPr>
              <a:t> + </a:t>
            </a:r>
            <a:r>
              <a:rPr lang="en-GB" dirty="0">
                <a:solidFill>
                  <a:srgbClr val="0070C0"/>
                </a:solidFill>
                <a:latin typeface="Symbol" pitchFamily="18" charset="2"/>
                <a:cs typeface="Arial" pitchFamily="34" charset="0"/>
              </a:rPr>
              <a:t>b</a:t>
            </a:r>
            <a:r>
              <a:rPr lang="en-GB" b="1" dirty="0">
                <a:solidFill>
                  <a:srgbClr val="0070C0"/>
                </a:solidFill>
                <a:latin typeface="Arial" pitchFamily="34" charset="0"/>
                <a:cs typeface="Arial" pitchFamily="34" charset="0"/>
              </a:rPr>
              <a:t>f</a:t>
            </a:r>
            <a:endParaRPr lang="en-GB"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2189350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096" y="76200"/>
            <a:ext cx="8229600" cy="1143000"/>
          </a:xfrm>
        </p:spPr>
        <p:txBody>
          <a:bodyPr>
            <a:normAutofit/>
          </a:bodyPr>
          <a:lstStyle/>
          <a:p>
            <a:r>
              <a:rPr lang="en-GB" sz="3200" b="1" dirty="0"/>
              <a:t>A basic model for perceptual alternation phenomenon</a:t>
            </a:r>
          </a:p>
        </p:txBody>
      </p:sp>
      <p:pic>
        <p:nvPicPr>
          <p:cNvPr id="13" name="Picture 12" descr="Chart, line chart&#10;&#10;Description automatically generated">
            <a:extLst>
              <a:ext uri="{FF2B5EF4-FFF2-40B4-BE49-F238E27FC236}">
                <a16:creationId xmlns:a16="http://schemas.microsoft.com/office/drawing/2014/main" id="{64D55FE4-9894-B942-9D37-F1211B91E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976" y="1127712"/>
            <a:ext cx="3886199" cy="2914649"/>
          </a:xfrm>
          <a:prstGeom prst="rect">
            <a:avLst/>
          </a:prstGeom>
        </p:spPr>
      </p:pic>
      <p:pic>
        <p:nvPicPr>
          <p:cNvPr id="20" name="Picture 19">
            <a:extLst>
              <a:ext uri="{FF2B5EF4-FFF2-40B4-BE49-F238E27FC236}">
                <a16:creationId xmlns:a16="http://schemas.microsoft.com/office/drawing/2014/main" id="{CC1330CB-F378-0242-9793-3FF5B47C90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1076" y="1413463"/>
            <a:ext cx="3505200" cy="2628900"/>
          </a:xfrm>
          <a:prstGeom prst="rect">
            <a:avLst/>
          </a:prstGeom>
        </p:spPr>
      </p:pic>
      <p:pic>
        <p:nvPicPr>
          <p:cNvPr id="22" name="Picture 21">
            <a:extLst>
              <a:ext uri="{FF2B5EF4-FFF2-40B4-BE49-F238E27FC236}">
                <a16:creationId xmlns:a16="http://schemas.microsoft.com/office/drawing/2014/main" id="{052F627E-E2FB-3949-B76D-4DF62F58CE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1076" y="4042363"/>
            <a:ext cx="3505200" cy="2628900"/>
          </a:xfrm>
          <a:prstGeom prst="rect">
            <a:avLst/>
          </a:prstGeom>
        </p:spPr>
      </p:pic>
      <p:pic>
        <p:nvPicPr>
          <p:cNvPr id="30" name="Picture 29" descr="Chart&#10;&#10;Description automatically generated">
            <a:extLst>
              <a:ext uri="{FF2B5EF4-FFF2-40B4-BE49-F238E27FC236}">
                <a16:creationId xmlns:a16="http://schemas.microsoft.com/office/drawing/2014/main" id="{30AEDC0C-098D-C746-990B-13D7F3582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976" y="3869585"/>
            <a:ext cx="3886200" cy="2914650"/>
          </a:xfrm>
          <a:prstGeom prst="rect">
            <a:avLst/>
          </a:prstGeom>
        </p:spPr>
      </p:pic>
    </p:spTree>
    <p:extLst>
      <p:ext uri="{BB962C8B-B14F-4D97-AF65-F5344CB8AC3E}">
        <p14:creationId xmlns:p14="http://schemas.microsoft.com/office/powerpoint/2010/main" val="1586143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1" y="2732782"/>
            <a:ext cx="5660020" cy="1077218"/>
          </a:xfrm>
          <a:prstGeom prst="rect">
            <a:avLst/>
          </a:prstGeom>
          <a:noFill/>
        </p:spPr>
        <p:txBody>
          <a:bodyPr wrap="square" rtlCol="0">
            <a:spAutoFit/>
          </a:bodyPr>
          <a:lstStyle/>
          <a:p>
            <a:pPr algn="ctr"/>
            <a:r>
              <a:rPr lang="en-GB" sz="3200" b="1" dirty="0"/>
              <a:t>Are there other types of neural network dynamics?</a:t>
            </a:r>
          </a:p>
        </p:txBody>
      </p:sp>
    </p:spTree>
    <p:extLst>
      <p:ext uri="{BB962C8B-B14F-4D97-AF65-F5344CB8AC3E}">
        <p14:creationId xmlns:p14="http://schemas.microsoft.com/office/powerpoint/2010/main" val="597431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262569" y="2029766"/>
            <a:ext cx="6779636" cy="4023941"/>
          </a:xfrm>
          <a:prstGeom prst="rect">
            <a:avLst/>
          </a:prstGeom>
          <a:noFill/>
          <a:ln w="9525">
            <a:noFill/>
            <a:miter lim="800000"/>
            <a:headEnd/>
            <a:tailEnd/>
          </a:ln>
        </p:spPr>
      </p:pic>
      <p:sp>
        <p:nvSpPr>
          <p:cNvPr id="3" name="TextBox 2"/>
          <p:cNvSpPr txBox="1"/>
          <p:nvPr/>
        </p:nvSpPr>
        <p:spPr>
          <a:xfrm>
            <a:off x="673240" y="301451"/>
            <a:ext cx="7958294" cy="1384995"/>
          </a:xfrm>
          <a:prstGeom prst="rect">
            <a:avLst/>
          </a:prstGeom>
          <a:noFill/>
        </p:spPr>
        <p:txBody>
          <a:bodyPr wrap="square" rtlCol="0">
            <a:spAutoFit/>
          </a:bodyPr>
          <a:lstStyle/>
          <a:p>
            <a:pPr algn="just"/>
            <a:r>
              <a:rPr lang="en-US" sz="1400" b="1" dirty="0">
                <a:latin typeface="Arial" pitchFamily="34" charset="0"/>
                <a:cs typeface="Arial" pitchFamily="34" charset="0"/>
              </a:rPr>
              <a:t>Landscape metaphors for brain dynamics (A–C)</a:t>
            </a:r>
            <a:r>
              <a:rPr lang="en-US" sz="1400" dirty="0">
                <a:latin typeface="Arial" pitchFamily="34" charset="0"/>
                <a:cs typeface="Arial" pitchFamily="34" charset="0"/>
              </a:rPr>
              <a:t>. </a:t>
            </a:r>
            <a:r>
              <a:rPr lang="en-US" sz="1400" b="1" dirty="0">
                <a:latin typeface="Arial" pitchFamily="34" charset="0"/>
                <a:cs typeface="Arial" pitchFamily="34" charset="0"/>
              </a:rPr>
              <a:t>(A)</a:t>
            </a:r>
            <a:r>
              <a:rPr lang="en-US" sz="1400" dirty="0">
                <a:latin typeface="Arial" pitchFamily="34" charset="0"/>
                <a:cs typeface="Arial" pitchFamily="34" charset="0"/>
              </a:rPr>
              <a:t> simple attractor (stable fixed point) in the phase space of a dynamical system. </a:t>
            </a:r>
            <a:r>
              <a:rPr lang="en-US" sz="1400" b="1" dirty="0">
                <a:latin typeface="Arial" pitchFamily="34" charset="0"/>
                <a:cs typeface="Arial" pitchFamily="34" charset="0"/>
              </a:rPr>
              <a:t>(B)</a:t>
            </a:r>
            <a:r>
              <a:rPr lang="en-US" sz="1400" dirty="0">
                <a:latin typeface="Arial" pitchFamily="34" charset="0"/>
                <a:cs typeface="Arial" pitchFamily="34" charset="0"/>
              </a:rPr>
              <a:t> a metastable state (saddle fixed point) with two stable and two unstable separatrices (a separatrix is a surface or curve that refers to the boundary separating two modes of behavior in the phase space of a dynamical system). </a:t>
            </a:r>
            <a:r>
              <a:rPr lang="en-US" sz="1400" b="1" dirty="0">
                <a:latin typeface="Arial" pitchFamily="34" charset="0"/>
                <a:cs typeface="Arial" pitchFamily="34" charset="0"/>
              </a:rPr>
              <a:t>(C)</a:t>
            </a:r>
            <a:r>
              <a:rPr lang="en-US" sz="1400" dirty="0">
                <a:latin typeface="Arial" pitchFamily="34" charset="0"/>
                <a:cs typeface="Arial" pitchFamily="34" charset="0"/>
              </a:rPr>
              <a:t> a simple heteroclinic chain with two connected metastable states. </a:t>
            </a:r>
            <a:r>
              <a:rPr lang="en-US" sz="1400" b="1" dirty="0">
                <a:latin typeface="Arial" pitchFamily="34" charset="0"/>
                <a:cs typeface="Arial" pitchFamily="34" charset="0"/>
              </a:rPr>
              <a:t>(D)</a:t>
            </a:r>
            <a:r>
              <a:rPr lang="en-US" sz="1400" dirty="0">
                <a:latin typeface="Arial" pitchFamily="34" charset="0"/>
                <a:cs typeface="Arial" pitchFamily="34" charset="0"/>
              </a:rPr>
              <a:t> a stable heteroclinic channel – robust sequence of metastable states.</a:t>
            </a:r>
          </a:p>
        </p:txBody>
      </p:sp>
      <p:sp>
        <p:nvSpPr>
          <p:cNvPr id="4" name="Rectangle 3"/>
          <p:cNvSpPr/>
          <p:nvPr/>
        </p:nvSpPr>
        <p:spPr>
          <a:xfrm>
            <a:off x="301450" y="6396335"/>
            <a:ext cx="8480809" cy="461665"/>
          </a:xfrm>
          <a:prstGeom prst="rect">
            <a:avLst/>
          </a:prstGeom>
        </p:spPr>
        <p:txBody>
          <a:bodyPr wrap="square">
            <a:spAutoFit/>
          </a:bodyPr>
          <a:lstStyle/>
          <a:p>
            <a:r>
              <a:rPr lang="en-US" sz="1200" dirty="0" err="1">
                <a:latin typeface="Arial" pitchFamily="34" charset="0"/>
                <a:cs typeface="Arial" pitchFamily="34" charset="0"/>
              </a:rPr>
              <a:t>Rabinovich</a:t>
            </a:r>
            <a:r>
              <a:rPr lang="en-US" sz="1200" dirty="0">
                <a:latin typeface="Arial" pitchFamily="34" charset="0"/>
                <a:cs typeface="Arial" pitchFamily="34" charset="0"/>
              </a:rPr>
              <a:t> MI and </a:t>
            </a:r>
            <a:r>
              <a:rPr lang="en-US" sz="1200" dirty="0" err="1">
                <a:latin typeface="Arial" pitchFamily="34" charset="0"/>
                <a:cs typeface="Arial" pitchFamily="34" charset="0"/>
              </a:rPr>
              <a:t>Varona</a:t>
            </a:r>
            <a:r>
              <a:rPr lang="en-US" sz="1200" dirty="0">
                <a:latin typeface="Arial" pitchFamily="34" charset="0"/>
                <a:cs typeface="Arial" pitchFamily="34" charset="0"/>
              </a:rPr>
              <a:t> P (2011) Robust transient dynamics and brain functions. </a:t>
            </a:r>
            <a:r>
              <a:rPr lang="en-US" sz="1200" i="1" dirty="0">
                <a:latin typeface="Arial" pitchFamily="34" charset="0"/>
                <a:cs typeface="Arial" pitchFamily="34" charset="0"/>
              </a:rPr>
              <a:t>Front. </a:t>
            </a:r>
            <a:r>
              <a:rPr lang="en-US" sz="1200" i="1" dirty="0" err="1">
                <a:latin typeface="Arial" pitchFamily="34" charset="0"/>
                <a:cs typeface="Arial" pitchFamily="34" charset="0"/>
              </a:rPr>
              <a:t>Comput</a:t>
            </a:r>
            <a:r>
              <a:rPr lang="en-US" sz="1200" i="1" dirty="0">
                <a:latin typeface="Arial" pitchFamily="34" charset="0"/>
                <a:cs typeface="Arial" pitchFamily="34" charset="0"/>
              </a:rPr>
              <a:t>. </a:t>
            </a:r>
            <a:r>
              <a:rPr lang="en-US" sz="1200" i="1" dirty="0" err="1">
                <a:latin typeface="Arial" pitchFamily="34" charset="0"/>
                <a:cs typeface="Arial" pitchFamily="34" charset="0"/>
              </a:rPr>
              <a:t>Neurosci</a:t>
            </a:r>
            <a:r>
              <a:rPr lang="en-US" sz="1200" i="1" dirty="0">
                <a:latin typeface="Arial" pitchFamily="34" charset="0"/>
                <a:cs typeface="Arial" pitchFamily="34" charset="0"/>
              </a:rPr>
              <a:t>.</a:t>
            </a:r>
            <a:r>
              <a:rPr lang="en-US" sz="1200" dirty="0">
                <a:latin typeface="Arial" pitchFamily="34" charset="0"/>
                <a:cs typeface="Arial" pitchFamily="34" charset="0"/>
              </a:rPr>
              <a:t> </a:t>
            </a:r>
            <a:r>
              <a:rPr lang="en-US" sz="1200" b="1" dirty="0">
                <a:latin typeface="Arial" pitchFamily="34" charset="0"/>
                <a:cs typeface="Arial" pitchFamily="34" charset="0"/>
              </a:rPr>
              <a:t>5</a:t>
            </a:r>
            <a:r>
              <a:rPr lang="en-US" sz="1200" dirty="0">
                <a:latin typeface="Arial" pitchFamily="34" charset="0"/>
                <a:cs typeface="Arial" pitchFamily="34" charset="0"/>
              </a:rPr>
              <a:t>:24. </a:t>
            </a:r>
            <a:r>
              <a:rPr lang="en-US" sz="1200" dirty="0" err="1">
                <a:latin typeface="Arial" pitchFamily="34" charset="0"/>
                <a:cs typeface="Arial" pitchFamily="34" charset="0"/>
              </a:rPr>
              <a:t>doi</a:t>
            </a:r>
            <a:r>
              <a:rPr lang="en-US" sz="1200" dirty="0">
                <a:latin typeface="Arial" pitchFamily="34" charset="0"/>
                <a:cs typeface="Arial" pitchFamily="34" charset="0"/>
              </a:rPr>
              <a:t>: 10.3389/fncom.2011.00024. Nice not-too-technical review. </a:t>
            </a:r>
          </a:p>
        </p:txBody>
      </p:sp>
    </p:spTree>
    <p:extLst>
      <p:ext uri="{BB962C8B-B14F-4D97-AF65-F5344CB8AC3E}">
        <p14:creationId xmlns:p14="http://schemas.microsoft.com/office/powerpoint/2010/main" val="321397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23460" y="130632"/>
            <a:ext cx="5040010" cy="6636935"/>
          </a:xfrm>
          <a:prstGeom prst="rect">
            <a:avLst/>
          </a:prstGeom>
          <a:noFill/>
          <a:ln w="9525">
            <a:noFill/>
            <a:miter lim="800000"/>
            <a:headEnd/>
            <a:tailEnd/>
          </a:ln>
        </p:spPr>
      </p:pic>
      <p:sp>
        <p:nvSpPr>
          <p:cNvPr id="3" name="TextBox 2"/>
          <p:cNvSpPr txBox="1"/>
          <p:nvPr/>
        </p:nvSpPr>
        <p:spPr>
          <a:xfrm>
            <a:off x="6029011" y="221064"/>
            <a:ext cx="2994409" cy="4739759"/>
          </a:xfrm>
          <a:prstGeom prst="rect">
            <a:avLst/>
          </a:prstGeom>
          <a:noFill/>
        </p:spPr>
        <p:txBody>
          <a:bodyPr wrap="square" rtlCol="0">
            <a:spAutoFit/>
          </a:bodyPr>
          <a:lstStyle/>
          <a:p>
            <a:r>
              <a:rPr lang="en-US" sz="1400" b="1" dirty="0">
                <a:latin typeface="Arial" pitchFamily="34" charset="0"/>
                <a:cs typeface="Arial" pitchFamily="34" charset="0"/>
              </a:rPr>
              <a:t>Representative examples of dynamical images of brain functions</a:t>
            </a:r>
            <a:r>
              <a:rPr lang="en-US" sz="1400" dirty="0">
                <a:latin typeface="Arial" pitchFamily="34" charset="0"/>
                <a:cs typeface="Arial" pitchFamily="34" charset="0"/>
              </a:rPr>
              <a:t>. </a:t>
            </a:r>
            <a:r>
              <a:rPr lang="en-US" sz="1300" dirty="0">
                <a:latin typeface="Arial" pitchFamily="34" charset="0"/>
                <a:cs typeface="Arial" pitchFamily="34" charset="0"/>
              </a:rPr>
              <a:t>(1) Rhythmic oscillations (adapted from </a:t>
            </a:r>
            <a:r>
              <a:rPr lang="en-US" sz="1300" dirty="0" err="1">
                <a:latin typeface="Arial" pitchFamily="34" charset="0"/>
                <a:cs typeface="Arial" pitchFamily="34" charset="0"/>
              </a:rPr>
              <a:t>Gloveli</a:t>
            </a:r>
            <a:r>
              <a:rPr lang="en-US" sz="1300" dirty="0">
                <a:latin typeface="Arial" pitchFamily="34" charset="0"/>
                <a:cs typeface="Arial" pitchFamily="34" charset="0"/>
              </a:rPr>
              <a:t> et al., 2005; Walling and Hicks, 2006). (2) Reproducible sequences of taste-specific switching patterns in the gustatory cortex (adapted from (Jones et al., 2007) and heteroclinic channel of saddle cycles (adapted from Rabinovich et al., 2008a). (3) Integration of different modalities – Heteroclinic Binding (Rabinovich et al., 2010a) for mutual modulation of coupled sequential dynamics. (4) </a:t>
            </a:r>
            <a:r>
              <a:rPr lang="en-US" sz="1300" dirty="0" err="1">
                <a:latin typeface="Arial" pitchFamily="34" charset="0"/>
                <a:cs typeface="Arial" pitchFamily="34" charset="0"/>
              </a:rPr>
              <a:t>Bistability</a:t>
            </a:r>
            <a:r>
              <a:rPr lang="en-US" sz="1300" dirty="0">
                <a:latin typeface="Arial" pitchFamily="34" charset="0"/>
                <a:cs typeface="Arial" pitchFamily="34" charset="0"/>
              </a:rPr>
              <a:t> and hysteresis (Jones and Hardy, 1990; </a:t>
            </a:r>
            <a:r>
              <a:rPr lang="en-US" sz="1300" dirty="0" err="1">
                <a:latin typeface="Arial" pitchFamily="34" charset="0"/>
                <a:cs typeface="Arial" pitchFamily="34" charset="0"/>
              </a:rPr>
              <a:t>Rabinovich</a:t>
            </a:r>
            <a:r>
              <a:rPr lang="en-US" sz="1300" dirty="0">
                <a:latin typeface="Arial" pitchFamily="34" charset="0"/>
                <a:cs typeface="Arial" pitchFamily="34" charset="0"/>
              </a:rPr>
              <a:t> et al., 2010b). (5) Low-frequency oscillations and modulational instability in a network with non-symmetric inhibition (WLC; Rabinovich et al., 2010b). (6) Intermittency of sequences (Rabinovich et al., 2010b).</a:t>
            </a:r>
          </a:p>
        </p:txBody>
      </p:sp>
      <p:sp>
        <p:nvSpPr>
          <p:cNvPr id="4" name="Rectangle 3"/>
          <p:cNvSpPr/>
          <p:nvPr/>
        </p:nvSpPr>
        <p:spPr>
          <a:xfrm>
            <a:off x="6029011" y="6027002"/>
            <a:ext cx="3114989" cy="830997"/>
          </a:xfrm>
          <a:prstGeom prst="rect">
            <a:avLst/>
          </a:prstGeom>
        </p:spPr>
        <p:txBody>
          <a:bodyPr wrap="square">
            <a:spAutoFit/>
          </a:bodyPr>
          <a:lstStyle/>
          <a:p>
            <a:r>
              <a:rPr lang="en-US" sz="1200" dirty="0" err="1">
                <a:latin typeface="Arial" pitchFamily="34" charset="0"/>
                <a:cs typeface="Arial" pitchFamily="34" charset="0"/>
              </a:rPr>
              <a:t>Rabinovich</a:t>
            </a:r>
            <a:r>
              <a:rPr lang="en-US" sz="1200" dirty="0">
                <a:latin typeface="Arial" pitchFamily="34" charset="0"/>
                <a:cs typeface="Arial" pitchFamily="34" charset="0"/>
              </a:rPr>
              <a:t> MI and </a:t>
            </a:r>
            <a:r>
              <a:rPr lang="en-US" sz="1200" dirty="0" err="1">
                <a:latin typeface="Arial" pitchFamily="34" charset="0"/>
                <a:cs typeface="Arial" pitchFamily="34" charset="0"/>
              </a:rPr>
              <a:t>Varona</a:t>
            </a:r>
            <a:r>
              <a:rPr lang="en-US" sz="1200" dirty="0">
                <a:latin typeface="Arial" pitchFamily="34" charset="0"/>
                <a:cs typeface="Arial" pitchFamily="34" charset="0"/>
              </a:rPr>
              <a:t> P (2011) Robust transient dynamics and brain functions. </a:t>
            </a:r>
            <a:r>
              <a:rPr lang="en-US" sz="1200" i="1" dirty="0">
                <a:latin typeface="Arial" pitchFamily="34" charset="0"/>
                <a:cs typeface="Arial" pitchFamily="34" charset="0"/>
              </a:rPr>
              <a:t>Front. </a:t>
            </a:r>
            <a:r>
              <a:rPr lang="en-US" sz="1200" i="1" dirty="0" err="1">
                <a:latin typeface="Arial" pitchFamily="34" charset="0"/>
                <a:cs typeface="Arial" pitchFamily="34" charset="0"/>
              </a:rPr>
              <a:t>Comput</a:t>
            </a:r>
            <a:r>
              <a:rPr lang="en-US" sz="1200" i="1" dirty="0">
                <a:latin typeface="Arial" pitchFamily="34" charset="0"/>
                <a:cs typeface="Arial" pitchFamily="34" charset="0"/>
              </a:rPr>
              <a:t>. </a:t>
            </a:r>
            <a:r>
              <a:rPr lang="en-US" sz="1200" i="1" dirty="0" err="1">
                <a:latin typeface="Arial" pitchFamily="34" charset="0"/>
                <a:cs typeface="Arial" pitchFamily="34" charset="0"/>
              </a:rPr>
              <a:t>Neurosci</a:t>
            </a:r>
            <a:r>
              <a:rPr lang="en-US" sz="1200" i="1" dirty="0">
                <a:latin typeface="Arial" pitchFamily="34" charset="0"/>
                <a:cs typeface="Arial" pitchFamily="34" charset="0"/>
              </a:rPr>
              <a:t>.</a:t>
            </a:r>
            <a:r>
              <a:rPr lang="en-US" sz="1200" dirty="0">
                <a:latin typeface="Arial" pitchFamily="34" charset="0"/>
                <a:cs typeface="Arial" pitchFamily="34" charset="0"/>
              </a:rPr>
              <a:t> </a:t>
            </a:r>
            <a:r>
              <a:rPr lang="en-US" sz="1200" b="1" dirty="0">
                <a:latin typeface="Arial" pitchFamily="34" charset="0"/>
                <a:cs typeface="Arial" pitchFamily="34" charset="0"/>
              </a:rPr>
              <a:t>5</a:t>
            </a:r>
            <a:r>
              <a:rPr lang="en-US" sz="1200" dirty="0">
                <a:latin typeface="Arial" pitchFamily="34" charset="0"/>
                <a:cs typeface="Arial" pitchFamily="34" charset="0"/>
              </a:rPr>
              <a:t>:24. </a:t>
            </a:r>
            <a:r>
              <a:rPr lang="en-US" sz="1200" dirty="0" err="1">
                <a:latin typeface="Arial" pitchFamily="34" charset="0"/>
                <a:cs typeface="Arial" pitchFamily="34" charset="0"/>
              </a:rPr>
              <a:t>doi</a:t>
            </a:r>
            <a:r>
              <a:rPr lang="en-US" sz="1200" dirty="0">
                <a:latin typeface="Arial" pitchFamily="34" charset="0"/>
                <a:cs typeface="Arial" pitchFamily="34" charset="0"/>
              </a:rPr>
              <a:t>: 10.3389/fncom.2011.00024</a:t>
            </a:r>
          </a:p>
        </p:txBody>
      </p:sp>
    </p:spTree>
    <p:extLst>
      <p:ext uri="{BB962C8B-B14F-4D97-AF65-F5344CB8AC3E}">
        <p14:creationId xmlns:p14="http://schemas.microsoft.com/office/powerpoint/2010/main" val="2494673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H="1" flipV="1">
            <a:off x="1725550" y="2015087"/>
            <a:ext cx="34723" cy="2245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81899" y="4260575"/>
            <a:ext cx="1078374" cy="11902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760273" y="4243170"/>
            <a:ext cx="3049007" cy="174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4" name="Picture 2" descr="http://www-users.mat.uni.torun.pl/%7Ephilip/lorenz_attra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3" y="2135174"/>
            <a:ext cx="2673751" cy="20053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06573" y="275433"/>
            <a:ext cx="5694744" cy="954107"/>
          </a:xfrm>
          <a:prstGeom prst="rect">
            <a:avLst/>
          </a:prstGeom>
          <a:noFill/>
        </p:spPr>
        <p:txBody>
          <a:bodyPr wrap="square" rtlCol="0">
            <a:spAutoFit/>
          </a:bodyPr>
          <a:lstStyle/>
          <a:p>
            <a:pPr algn="ctr"/>
            <a:r>
              <a:rPr lang="en-GB" sz="2800" b="1" dirty="0"/>
              <a:t>Chaotic (strange) attractor</a:t>
            </a:r>
          </a:p>
          <a:p>
            <a:pPr algn="ctr"/>
            <a:r>
              <a:rPr lang="en-GB" sz="2800" dirty="0"/>
              <a:t>- Deterministic chaos</a:t>
            </a:r>
          </a:p>
        </p:txBody>
      </p:sp>
      <p:sp>
        <p:nvSpPr>
          <p:cNvPr id="10" name="TextBox 9"/>
          <p:cNvSpPr txBox="1"/>
          <p:nvPr/>
        </p:nvSpPr>
        <p:spPr>
          <a:xfrm>
            <a:off x="521783" y="1472701"/>
            <a:ext cx="2858947" cy="369332"/>
          </a:xfrm>
          <a:prstGeom prst="rect">
            <a:avLst/>
          </a:prstGeom>
          <a:noFill/>
        </p:spPr>
        <p:txBody>
          <a:bodyPr wrap="square" rtlCol="0">
            <a:spAutoFit/>
          </a:bodyPr>
          <a:lstStyle/>
          <a:p>
            <a:r>
              <a:rPr lang="en-GB" dirty="0"/>
              <a:t>Lorenz attractor (3D system)</a:t>
            </a:r>
          </a:p>
        </p:txBody>
      </p:sp>
      <p:pic>
        <p:nvPicPr>
          <p:cNvPr id="3078" name="Picture 6" descr="http://sprott.physics.wisc.edu/chaos/abschao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754" y="2408987"/>
            <a:ext cx="2760575" cy="207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52598" y="3124850"/>
            <a:ext cx="946926" cy="307777"/>
          </a:xfrm>
          <a:prstGeom prst="rect">
            <a:avLst/>
          </a:prstGeom>
          <a:noFill/>
          <a:scene3d>
            <a:camera prst="orthographicFront">
              <a:rot lat="0" lon="0" rev="0"/>
            </a:camera>
            <a:lightRig rig="threePt" dir="t"/>
          </a:scene3d>
        </p:spPr>
        <p:txBody>
          <a:bodyPr wrap="none" rtlCol="0">
            <a:spAutoFit/>
          </a:bodyPr>
          <a:lstStyle/>
          <a:p>
            <a:r>
              <a:rPr lang="en-GB" sz="1400" dirty="0"/>
              <a:t>Frequency</a:t>
            </a:r>
          </a:p>
        </p:txBody>
      </p:sp>
      <p:sp>
        <p:nvSpPr>
          <p:cNvPr id="16" name="TextBox 15"/>
          <p:cNvSpPr txBox="1"/>
          <p:nvPr/>
        </p:nvSpPr>
        <p:spPr>
          <a:xfrm>
            <a:off x="7256184" y="4479418"/>
            <a:ext cx="948529" cy="307777"/>
          </a:xfrm>
          <a:prstGeom prst="rect">
            <a:avLst/>
          </a:prstGeom>
          <a:noFill/>
          <a:scene3d>
            <a:camera prst="orthographicFront">
              <a:rot lat="0" lon="0" rev="0"/>
            </a:camera>
            <a:lightRig rig="threePt" dir="t"/>
          </a:scene3d>
        </p:spPr>
        <p:txBody>
          <a:bodyPr wrap="none" rtlCol="0">
            <a:spAutoFit/>
          </a:bodyPr>
          <a:lstStyle/>
          <a:p>
            <a:r>
              <a:rPr lang="en-GB" sz="1400" dirty="0"/>
              <a:t>Parameter</a:t>
            </a:r>
          </a:p>
        </p:txBody>
      </p:sp>
      <p:sp>
        <p:nvSpPr>
          <p:cNvPr id="12" name="TextBox 11"/>
          <p:cNvSpPr txBox="1"/>
          <p:nvPr/>
        </p:nvSpPr>
        <p:spPr>
          <a:xfrm>
            <a:off x="821803" y="5937811"/>
            <a:ext cx="7974955" cy="646331"/>
          </a:xfrm>
          <a:prstGeom prst="rect">
            <a:avLst/>
          </a:prstGeom>
          <a:noFill/>
        </p:spPr>
        <p:txBody>
          <a:bodyPr wrap="square" rtlCol="0">
            <a:spAutoFit/>
          </a:bodyPr>
          <a:lstStyle/>
          <a:p>
            <a:r>
              <a:rPr lang="en-GB" dirty="0"/>
              <a:t>Model complex or chaotic system (e.g. weather – fluid dynamics, finance, cryptography, robotics). </a:t>
            </a:r>
          </a:p>
        </p:txBody>
      </p:sp>
      <p:sp>
        <p:nvSpPr>
          <p:cNvPr id="13" name="TextBox 12"/>
          <p:cNvSpPr txBox="1"/>
          <p:nvPr/>
        </p:nvSpPr>
        <p:spPr>
          <a:xfrm>
            <a:off x="1574157" y="4953965"/>
            <a:ext cx="3090440" cy="553998"/>
          </a:xfrm>
          <a:prstGeom prst="rect">
            <a:avLst/>
          </a:prstGeom>
          <a:noFill/>
        </p:spPr>
        <p:txBody>
          <a:bodyPr wrap="square" rtlCol="0">
            <a:spAutoFit/>
          </a:bodyPr>
          <a:lstStyle/>
          <a:p>
            <a:r>
              <a:rPr lang="en-GB" sz="1000" dirty="0"/>
              <a:t>Note 1: Confinement within finite space</a:t>
            </a:r>
          </a:p>
          <a:p>
            <a:r>
              <a:rPr lang="en-GB" sz="1000" dirty="0"/>
              <a:t>Note 2: Any neighbouring points will diverge over time</a:t>
            </a:r>
          </a:p>
          <a:p>
            <a:r>
              <a:rPr lang="en-GB" sz="1000" dirty="0"/>
              <a:t>Note 3: All 3 eigenvalues are negative</a:t>
            </a:r>
          </a:p>
        </p:txBody>
      </p:sp>
      <p:sp>
        <p:nvSpPr>
          <p:cNvPr id="14" name="TextBox 13"/>
          <p:cNvSpPr txBox="1"/>
          <p:nvPr/>
        </p:nvSpPr>
        <p:spPr>
          <a:xfrm>
            <a:off x="5722685" y="2016726"/>
            <a:ext cx="3276644" cy="369332"/>
          </a:xfrm>
          <a:prstGeom prst="rect">
            <a:avLst/>
          </a:prstGeom>
          <a:noFill/>
        </p:spPr>
        <p:txBody>
          <a:bodyPr wrap="square" rtlCol="0">
            <a:spAutoFit/>
          </a:bodyPr>
          <a:lstStyle/>
          <a:p>
            <a:r>
              <a:rPr lang="en-GB" dirty="0"/>
              <a:t>Period doubling leading to chaos</a:t>
            </a:r>
          </a:p>
        </p:txBody>
      </p:sp>
    </p:spTree>
    <p:extLst>
      <p:ext uri="{BB962C8B-B14F-4D97-AF65-F5344CB8AC3E}">
        <p14:creationId xmlns:p14="http://schemas.microsoft.com/office/powerpoint/2010/main" val="2136047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33" y="306749"/>
            <a:ext cx="8353359" cy="830997"/>
          </a:xfrm>
          <a:prstGeom prst="rect">
            <a:avLst/>
          </a:prstGeom>
          <a:noFill/>
        </p:spPr>
        <p:txBody>
          <a:bodyPr wrap="square" rtlCol="0">
            <a:spAutoFit/>
          </a:bodyPr>
          <a:lstStyle/>
          <a:p>
            <a:r>
              <a:rPr lang="en-GB" sz="2400" b="1" dirty="0"/>
              <a:t>Transition to periodic oscillations in a chaotic, randomly connected recurrent neural network</a:t>
            </a:r>
          </a:p>
        </p:txBody>
      </p:sp>
      <p:pic>
        <p:nvPicPr>
          <p:cNvPr id="3" name="Picture 2"/>
          <p:cNvPicPr>
            <a:picLocks noChangeAspect="1"/>
          </p:cNvPicPr>
          <p:nvPr/>
        </p:nvPicPr>
        <p:blipFill>
          <a:blip r:embed="rId2"/>
          <a:stretch>
            <a:fillRect/>
          </a:stretch>
        </p:blipFill>
        <p:spPr>
          <a:xfrm>
            <a:off x="2278389" y="1362614"/>
            <a:ext cx="4800849" cy="4264755"/>
          </a:xfrm>
          <a:prstGeom prst="rect">
            <a:avLst/>
          </a:prstGeom>
        </p:spPr>
      </p:pic>
      <p:sp>
        <p:nvSpPr>
          <p:cNvPr id="4" name="TextBox 3"/>
          <p:cNvSpPr txBox="1"/>
          <p:nvPr/>
        </p:nvSpPr>
        <p:spPr>
          <a:xfrm>
            <a:off x="5687664" y="6243474"/>
            <a:ext cx="3167828" cy="307777"/>
          </a:xfrm>
          <a:prstGeom prst="rect">
            <a:avLst/>
          </a:prstGeom>
          <a:noFill/>
        </p:spPr>
        <p:txBody>
          <a:bodyPr wrap="square" rtlCol="0">
            <a:spAutoFit/>
          </a:bodyPr>
          <a:lstStyle/>
          <a:p>
            <a:r>
              <a:rPr lang="en-US" sz="1400" dirty="0" err="1"/>
              <a:t>Rajan</a:t>
            </a:r>
            <a:r>
              <a:rPr lang="en-US" sz="1400" dirty="0"/>
              <a:t>, Abbott and </a:t>
            </a:r>
            <a:r>
              <a:rPr lang="en-US" sz="1400" dirty="0" err="1"/>
              <a:t>Sompolinsky</a:t>
            </a:r>
            <a:r>
              <a:rPr lang="en-US" sz="1400" dirty="0"/>
              <a:t>  (2010)</a:t>
            </a:r>
          </a:p>
        </p:txBody>
      </p:sp>
      <p:sp>
        <p:nvSpPr>
          <p:cNvPr id="5" name="Rectangle 4"/>
          <p:cNvSpPr/>
          <p:nvPr/>
        </p:nvSpPr>
        <p:spPr>
          <a:xfrm>
            <a:off x="2939970" y="2025570"/>
            <a:ext cx="1504708" cy="6713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4421528" y="4272986"/>
            <a:ext cx="1504708" cy="67133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488E394-9018-8142-BF2A-29FBA7BB277B}"/>
              </a:ext>
            </a:extLst>
          </p:cNvPr>
          <p:cNvSpPr txBox="1"/>
          <p:nvPr/>
        </p:nvSpPr>
        <p:spPr>
          <a:xfrm>
            <a:off x="502133" y="5627369"/>
            <a:ext cx="4193136" cy="369332"/>
          </a:xfrm>
          <a:prstGeom prst="rect">
            <a:avLst/>
          </a:prstGeom>
          <a:noFill/>
        </p:spPr>
        <p:txBody>
          <a:bodyPr wrap="none" rtlCol="0">
            <a:spAutoFit/>
          </a:bodyPr>
          <a:lstStyle/>
          <a:p>
            <a:r>
              <a:rPr lang="en-US" i="1" dirty="0"/>
              <a:t>Input current suppresses chaotic </a:t>
            </a:r>
            <a:r>
              <a:rPr lang="en-US" i="1" dirty="0" err="1"/>
              <a:t>behaviour</a:t>
            </a:r>
            <a:endParaRPr lang="en-US" i="1" dirty="0"/>
          </a:p>
        </p:txBody>
      </p:sp>
    </p:spTree>
    <p:extLst>
      <p:ext uri="{BB962C8B-B14F-4D97-AF65-F5344CB8AC3E}">
        <p14:creationId xmlns:p14="http://schemas.microsoft.com/office/powerpoint/2010/main" val="1032213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70A93-EDEB-6042-B262-0A2F309E6550}"/>
              </a:ext>
            </a:extLst>
          </p:cNvPr>
          <p:cNvSpPr txBox="1"/>
          <p:nvPr/>
        </p:nvSpPr>
        <p:spPr>
          <a:xfrm>
            <a:off x="838200" y="1135558"/>
            <a:ext cx="472440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Remarkably good performance</a:t>
            </a:r>
          </a:p>
          <a:p>
            <a:pPr marL="285750" indent="-285750">
              <a:buFont typeface="Arial" panose="020B0604020202020204" pitchFamily="34" charset="0"/>
              <a:buChar char="•"/>
            </a:pPr>
            <a:r>
              <a:rPr lang="en-US" sz="2000" dirty="0"/>
              <a:t>“Double descent” phenomenon e.g. Belkin et al. (2019) (</a:t>
            </a:r>
            <a:r>
              <a:rPr lang="en-US" sz="2000" dirty="0" err="1"/>
              <a:t>overparametrisation</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Local minima during learning rare as the high-dimensional parameter space consists mostly saddle points e.g. </a:t>
            </a:r>
            <a:r>
              <a:rPr lang="en-US" sz="2000" dirty="0" err="1"/>
              <a:t>Pascanu</a:t>
            </a:r>
            <a:r>
              <a:rPr lang="en-US" sz="2000" dirty="0"/>
              <a:t> et al. (2014) On the saddle point problem for non-convex optimization. arXiv:1405.4604. </a:t>
            </a:r>
          </a:p>
          <a:p>
            <a:pPr marL="285750" indent="-285750">
              <a:buFont typeface="Arial" panose="020B0604020202020204" pitchFamily="34" charset="0"/>
              <a:buChar char="•"/>
            </a:pPr>
            <a:r>
              <a:rPr lang="en-US" sz="2000" dirty="0"/>
              <a:t>Degeneracy of solutions in high dimensions allow faster search for optimal solutions (Bartlett et al. (2019) Benign overfitting in linear regression. arXiv:1906.11300)</a:t>
            </a:r>
          </a:p>
        </p:txBody>
      </p:sp>
      <p:grpSp>
        <p:nvGrpSpPr>
          <p:cNvPr id="15" name="Group 14">
            <a:extLst>
              <a:ext uri="{FF2B5EF4-FFF2-40B4-BE49-F238E27FC236}">
                <a16:creationId xmlns:a16="http://schemas.microsoft.com/office/drawing/2014/main" id="{2326037C-8DB9-C245-95E2-2CADFEACA954}"/>
              </a:ext>
            </a:extLst>
          </p:cNvPr>
          <p:cNvGrpSpPr/>
          <p:nvPr/>
        </p:nvGrpSpPr>
        <p:grpSpPr>
          <a:xfrm>
            <a:off x="5334000" y="533400"/>
            <a:ext cx="3810000" cy="2870737"/>
            <a:chOff x="1466850" y="35254"/>
            <a:chExt cx="9258300" cy="6388100"/>
          </a:xfrm>
        </p:grpSpPr>
        <p:pic>
          <p:nvPicPr>
            <p:cNvPr id="5" name="Picture 4" descr="Diagram&#10;&#10;Description automatically generated">
              <a:extLst>
                <a:ext uri="{FF2B5EF4-FFF2-40B4-BE49-F238E27FC236}">
                  <a16:creationId xmlns:a16="http://schemas.microsoft.com/office/drawing/2014/main" id="{4E67658C-0D60-5942-82B3-35E102C4F9A6}"/>
                </a:ext>
              </a:extLst>
            </p:cNvPr>
            <p:cNvPicPr>
              <a:picLocks noChangeAspect="1"/>
            </p:cNvPicPr>
            <p:nvPr/>
          </p:nvPicPr>
          <p:blipFill>
            <a:blip r:embed="rId2"/>
            <a:stretch>
              <a:fillRect/>
            </a:stretch>
          </p:blipFill>
          <p:spPr>
            <a:xfrm>
              <a:off x="1466850" y="35254"/>
              <a:ext cx="9258300" cy="6388100"/>
            </a:xfrm>
            <a:prstGeom prst="rect">
              <a:avLst/>
            </a:prstGeom>
          </p:spPr>
        </p:pic>
        <p:sp>
          <p:nvSpPr>
            <p:cNvPr id="6" name="Rectangle 5">
              <a:extLst>
                <a:ext uri="{FF2B5EF4-FFF2-40B4-BE49-F238E27FC236}">
                  <a16:creationId xmlns:a16="http://schemas.microsoft.com/office/drawing/2014/main" id="{E0378973-DAE8-4F4B-B04A-17BF7B3EDCA7}"/>
                </a:ext>
              </a:extLst>
            </p:cNvPr>
            <p:cNvSpPr/>
            <p:nvPr/>
          </p:nvSpPr>
          <p:spPr>
            <a:xfrm>
              <a:off x="2007476" y="262759"/>
              <a:ext cx="7987862" cy="945931"/>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1F6E0754-F4D7-CB40-9AB3-418B3451077E}"/>
                </a:ext>
              </a:extLst>
            </p:cNvPr>
            <p:cNvCxnSpPr>
              <a:cxnSpLocks/>
            </p:cNvCxnSpPr>
            <p:nvPr/>
          </p:nvCxnSpPr>
          <p:spPr>
            <a:xfrm>
              <a:off x="2333296" y="4635062"/>
              <a:ext cx="8092965" cy="0"/>
            </a:xfrm>
            <a:prstGeom prst="straightConnector1">
              <a:avLst/>
            </a:prstGeom>
            <a:ln w="47625">
              <a:solidFill>
                <a:schemeClr val="bg1">
                  <a:lumMod val="6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8122346-B239-6441-953D-4324E419D4A6}"/>
                </a:ext>
              </a:extLst>
            </p:cNvPr>
            <p:cNvSpPr/>
            <p:nvPr/>
          </p:nvSpPr>
          <p:spPr>
            <a:xfrm>
              <a:off x="8439807" y="4666592"/>
              <a:ext cx="241738" cy="22071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55A9CEA3-F09C-E34F-91A2-A6D4D048CB99}"/>
              </a:ext>
            </a:extLst>
          </p:cNvPr>
          <p:cNvSpPr/>
          <p:nvPr/>
        </p:nvSpPr>
        <p:spPr>
          <a:xfrm>
            <a:off x="6096000" y="3040558"/>
            <a:ext cx="2438400" cy="362844"/>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addle point - Wikipedia">
            <a:extLst>
              <a:ext uri="{FF2B5EF4-FFF2-40B4-BE49-F238E27FC236}">
                <a16:creationId xmlns:a16="http://schemas.microsoft.com/office/drawing/2014/main" id="{2750E976-BC9E-EC4F-BB82-1119CC64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216" y="2964358"/>
            <a:ext cx="2735384"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516F5B-1984-B94D-AFE6-A104CAFC6C98}"/>
              </a:ext>
            </a:extLst>
          </p:cNvPr>
          <p:cNvSpPr txBox="1"/>
          <p:nvPr/>
        </p:nvSpPr>
        <p:spPr>
          <a:xfrm>
            <a:off x="298035" y="335958"/>
            <a:ext cx="8722965" cy="461665"/>
          </a:xfrm>
          <a:prstGeom prst="rect">
            <a:avLst/>
          </a:prstGeom>
          <a:noFill/>
        </p:spPr>
        <p:txBody>
          <a:bodyPr wrap="none" rtlCol="0">
            <a:spAutoFit/>
          </a:bodyPr>
          <a:lstStyle/>
          <a:p>
            <a:r>
              <a:rPr lang="en-US" sz="2400" b="1" dirty="0"/>
              <a:t>Excellent performance albeit “strange” </a:t>
            </a:r>
            <a:r>
              <a:rPr lang="en-US" sz="2400" b="1" dirty="0" err="1"/>
              <a:t>behaviour</a:t>
            </a:r>
            <a:r>
              <a:rPr lang="en-US" sz="2400" b="1" dirty="0"/>
              <a:t> in deep networks</a:t>
            </a:r>
          </a:p>
        </p:txBody>
      </p:sp>
    </p:spTree>
    <p:extLst>
      <p:ext uri="{BB962C8B-B14F-4D97-AF65-F5344CB8AC3E}">
        <p14:creationId xmlns:p14="http://schemas.microsoft.com/office/powerpoint/2010/main" val="69239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1009"/>
          </a:xfrm>
        </p:spPr>
        <p:txBody>
          <a:bodyPr>
            <a:normAutofit fontScale="90000"/>
          </a:bodyPr>
          <a:lstStyle/>
          <a:p>
            <a:r>
              <a:rPr lang="en-GB" sz="3200" b="1" dirty="0"/>
              <a:t>Recall Hopfield network model (for memory) </a:t>
            </a:r>
            <a:endParaRPr lang="en-GB" sz="2700" i="1" dirty="0"/>
          </a:p>
        </p:txBody>
      </p:sp>
      <p:grpSp>
        <p:nvGrpSpPr>
          <p:cNvPr id="3" name="Group 3"/>
          <p:cNvGrpSpPr>
            <a:grpSpLocks/>
          </p:cNvGrpSpPr>
          <p:nvPr/>
        </p:nvGrpSpPr>
        <p:grpSpPr bwMode="auto">
          <a:xfrm>
            <a:off x="457200" y="1176619"/>
            <a:ext cx="3973324" cy="2101098"/>
            <a:chOff x="235" y="926"/>
            <a:chExt cx="5346" cy="2523"/>
          </a:xfrm>
        </p:grpSpPr>
        <p:pic>
          <p:nvPicPr>
            <p:cNvPr id="4" name="Picture 4" descr="G:\books\Pe_uk\Powerpoint\Negnevitsky\final\ppt\ch07\wmf\Slide07-58.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 y="953"/>
              <a:ext cx="5346" cy="2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rot="16196428">
              <a:off x="-533" y="1721"/>
              <a:ext cx="1872"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b="1" dirty="0">
                  <a:effectLst>
                    <a:outerShdw blurRad="38100" dist="38100" dir="2700000" algn="tl">
                      <a:srgbClr val="FFFFFF"/>
                    </a:outerShdw>
                  </a:effectLst>
                </a:rPr>
                <a:t>I n p u t   S </a:t>
              </a:r>
              <a:r>
                <a:rPr lang="en-US" sz="1200" b="1" dirty="0" err="1">
                  <a:effectLst>
                    <a:outerShdw blurRad="38100" dist="38100" dir="2700000" algn="tl">
                      <a:srgbClr val="FFFFFF"/>
                    </a:outerShdw>
                  </a:effectLst>
                </a:rPr>
                <a:t>i</a:t>
              </a:r>
              <a:r>
                <a:rPr lang="en-US" sz="1200" b="1" dirty="0">
                  <a:effectLst>
                    <a:outerShdw blurRad="38100" dist="38100" dir="2700000" algn="tl">
                      <a:srgbClr val="FFFFFF"/>
                    </a:outerShdw>
                  </a:effectLst>
                </a:rPr>
                <a:t> g n a l s</a:t>
              </a:r>
              <a:endParaRPr lang="en-AU" sz="1200" b="1" dirty="0">
                <a:effectLst>
                  <a:outerShdw blurRad="38100" dist="38100" dir="2700000" algn="tl">
                    <a:srgbClr val="FFFFFF"/>
                  </a:outerShdw>
                </a:effectLst>
              </a:endParaRPr>
            </a:p>
          </p:txBody>
        </p:sp>
        <p:sp>
          <p:nvSpPr>
            <p:cNvPr id="6" name="Text Box 6"/>
            <p:cNvSpPr txBox="1">
              <a:spLocks noChangeArrowheads="1"/>
            </p:cNvSpPr>
            <p:nvPr/>
          </p:nvSpPr>
          <p:spPr bwMode="auto">
            <a:xfrm rot="16196428">
              <a:off x="4409" y="1811"/>
              <a:ext cx="1996"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200" b="1" dirty="0">
                  <a:effectLst>
                    <a:outerShdw blurRad="38100" dist="38100" dir="2700000" algn="tl">
                      <a:srgbClr val="FFFFFF"/>
                    </a:outerShdw>
                  </a:effectLst>
                </a:rPr>
                <a:t>O u t p u t   S </a:t>
              </a:r>
              <a:r>
                <a:rPr lang="en-US" sz="1200" b="1" dirty="0" err="1">
                  <a:effectLst>
                    <a:outerShdw blurRad="38100" dist="38100" dir="2700000" algn="tl">
                      <a:srgbClr val="FFFFFF"/>
                    </a:outerShdw>
                  </a:effectLst>
                </a:rPr>
                <a:t>i</a:t>
              </a:r>
              <a:r>
                <a:rPr lang="en-US" sz="1200" b="1" dirty="0">
                  <a:effectLst>
                    <a:outerShdw blurRad="38100" dist="38100" dir="2700000" algn="tl">
                      <a:srgbClr val="FFFFFF"/>
                    </a:outerShdw>
                  </a:effectLst>
                </a:rPr>
                <a:t> g n a l s</a:t>
              </a:r>
              <a:endParaRPr lang="en-AU" sz="1200" b="1" dirty="0">
                <a:effectLst>
                  <a:outerShdw blurRad="38100" dist="38100" dir="2700000" algn="tl">
                    <a:srgbClr val="FFFFFF"/>
                  </a:outerShdw>
                </a:effectLst>
              </a:endParaRPr>
            </a:p>
          </p:txBody>
        </p:sp>
      </p:grpSp>
      <p:sp>
        <p:nvSpPr>
          <p:cNvPr id="7" name="Rectangle 6"/>
          <p:cNvSpPr/>
          <p:nvPr/>
        </p:nvSpPr>
        <p:spPr>
          <a:xfrm>
            <a:off x="152400" y="3779874"/>
            <a:ext cx="8870011" cy="892552"/>
          </a:xfrm>
          <a:prstGeom prst="rect">
            <a:avLst/>
          </a:prstGeom>
        </p:spPr>
        <p:txBody>
          <a:bodyPr wrap="square">
            <a:spAutoFit/>
          </a:bodyPr>
          <a:lstStyle/>
          <a:p>
            <a:r>
              <a:rPr lang="en-GB" sz="2400" dirty="0"/>
              <a:t>Discretized updating of states (p</a:t>
            </a:r>
            <a:r>
              <a:rPr lang="en-GB" sz="2400" baseline="30000" dirty="0"/>
              <a:t>th</a:t>
            </a:r>
            <a:r>
              <a:rPr lang="en-GB" sz="2400" dirty="0"/>
              <a:t> iteration)         </a:t>
            </a:r>
            <a:r>
              <a:rPr lang="en-GB" sz="2400" dirty="0">
                <a:solidFill>
                  <a:schemeClr val="accent6">
                    <a:lumMod val="50000"/>
                  </a:schemeClr>
                </a:solidFill>
              </a:rPr>
              <a:t>Nonlinear map</a:t>
            </a:r>
          </a:p>
          <a:p>
            <a:r>
              <a:rPr lang="en-GB" sz="2800" dirty="0"/>
              <a:t>						      </a:t>
            </a:r>
            <a:r>
              <a:rPr lang="en-GB" sz="2800" dirty="0">
                <a:solidFill>
                  <a:schemeClr val="accent6">
                    <a:lumMod val="50000"/>
                  </a:schemeClr>
                </a:solidFill>
              </a:rPr>
              <a:t>or</a:t>
            </a:r>
          </a:p>
        </p:txBody>
      </p:sp>
      <p:sp>
        <p:nvSpPr>
          <p:cNvPr id="8" name="TextBox 7"/>
          <p:cNvSpPr txBox="1"/>
          <p:nvPr/>
        </p:nvSpPr>
        <p:spPr>
          <a:xfrm>
            <a:off x="152401" y="5268298"/>
            <a:ext cx="9363864" cy="461665"/>
          </a:xfrm>
          <a:prstGeom prst="rect">
            <a:avLst/>
          </a:prstGeom>
          <a:noFill/>
        </p:spPr>
        <p:txBody>
          <a:bodyPr wrap="square" rtlCol="0">
            <a:spAutoFit/>
          </a:bodyPr>
          <a:lstStyle/>
          <a:p>
            <a:r>
              <a:rPr lang="en-GB" sz="2400" dirty="0"/>
              <a:t>Continuous updating of states		    </a:t>
            </a:r>
            <a:r>
              <a:rPr lang="en-GB" sz="2400" dirty="0">
                <a:solidFill>
                  <a:schemeClr val="accent6">
                    <a:lumMod val="50000"/>
                  </a:schemeClr>
                </a:solidFill>
              </a:rPr>
              <a:t>(1</a:t>
            </a:r>
            <a:r>
              <a:rPr lang="en-GB" sz="2400" baseline="30000" dirty="0">
                <a:solidFill>
                  <a:schemeClr val="accent6">
                    <a:lumMod val="50000"/>
                  </a:schemeClr>
                </a:solidFill>
              </a:rPr>
              <a:t>st</a:t>
            </a:r>
            <a:r>
              <a:rPr lang="en-GB" sz="2400" dirty="0">
                <a:solidFill>
                  <a:schemeClr val="accent6">
                    <a:lumMod val="50000"/>
                  </a:schemeClr>
                </a:solidFill>
              </a:rPr>
              <a:t> order)  nonlinear DE</a:t>
            </a:r>
          </a:p>
        </p:txBody>
      </p:sp>
      <mc:AlternateContent xmlns:mc="http://schemas.openxmlformats.org/markup-compatibility/2006" xmlns:a14="http://schemas.microsoft.com/office/drawing/2010/main">
        <mc:Choice Requires="a14">
          <p:sp>
            <p:nvSpPr>
              <p:cNvPr id="10" name="TextBox 9"/>
              <p:cNvSpPr txBox="1"/>
              <p:nvPr/>
            </p:nvSpPr>
            <p:spPr>
              <a:xfrm>
                <a:off x="5241900" y="951356"/>
                <a:ext cx="3789247" cy="679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𝐸𝑛𝑒𝑟𝑔𝑦</m:t>
                      </m:r>
                      <m:r>
                        <a:rPr lang="en-GB" b="0" i="1" smtClean="0">
                          <a:latin typeface="Cambria Math"/>
                        </a:rPr>
                        <m:t>, </m:t>
                      </m:r>
                      <m:r>
                        <a:rPr lang="en-GB" b="0" i="1" smtClean="0">
                          <a:latin typeface="Cambria Math"/>
                        </a:rPr>
                        <m:t>𝐸</m:t>
                      </m:r>
                      <m:r>
                        <a:rPr lang="pt-BR" i="1" smtClean="0">
                          <a:latin typeface="Cambria Math"/>
                        </a:rPr>
                        <m:t>=</m:t>
                      </m:r>
                      <m:r>
                        <a:rPr lang="en-GB" b="0" i="1" smtClean="0">
                          <a:latin typeface="Cambria Math"/>
                        </a:rPr>
                        <m:t>−</m:t>
                      </m:r>
                      <m:f>
                        <m:fPr>
                          <m:ctrlPr>
                            <a:rPr lang="en-GB" b="0" i="1" smtClean="0">
                              <a:latin typeface="Cambria Math" panose="02040503050406030204" pitchFamily="18" charset="0"/>
                            </a:rPr>
                          </m:ctrlPr>
                        </m:fPr>
                        <m:num>
                          <m:r>
                            <a:rPr lang="en-GB" b="0" i="1" smtClean="0">
                              <a:latin typeface="Cambria Math"/>
                            </a:rPr>
                            <m:t>1</m:t>
                          </m:r>
                        </m:num>
                        <m:den>
                          <m:r>
                            <a:rPr lang="en-GB" b="0" i="1" smtClean="0">
                              <a:latin typeface="Cambria Math"/>
                            </a:rPr>
                            <m:t>2</m:t>
                          </m:r>
                        </m:den>
                      </m:f>
                      <m:r>
                        <a:rPr lang="en-GB" b="0" i="1" smtClean="0">
                          <a:latin typeface="Cambria Math"/>
                        </a:rPr>
                        <m:t> </m:t>
                      </m:r>
                      <m:nary>
                        <m:naryPr>
                          <m:chr m:val="∑"/>
                          <m:limLoc m:val="subSup"/>
                          <m:supHide m:val="on"/>
                          <m:ctrlPr>
                            <a:rPr lang="en-GB" b="0" i="1" smtClean="0">
                              <a:latin typeface="Cambria Math" panose="02040503050406030204" pitchFamily="18" charset="0"/>
                            </a:rPr>
                          </m:ctrlPr>
                        </m:naryPr>
                        <m:sub>
                          <m:r>
                            <m:rPr>
                              <m:brk m:alnAt="9"/>
                            </m:rPr>
                            <a:rPr lang="en-GB" b="0" i="1" smtClean="0">
                              <a:latin typeface="Cambria Math"/>
                            </a:rPr>
                            <m:t>𝑖</m:t>
                          </m:r>
                          <m:r>
                            <a:rPr lang="en-GB" b="0" i="1" smtClean="0">
                              <a:latin typeface="Cambria Math"/>
                            </a:rPr>
                            <m:t>,</m:t>
                          </m:r>
                          <m:r>
                            <a:rPr lang="en-GB" b="0" i="1" smtClean="0">
                              <a:latin typeface="Cambria Math"/>
                            </a:rPr>
                            <m:t>𝑗</m:t>
                          </m:r>
                        </m:sub>
                        <m:sup/>
                        <m:e>
                          <m:sSub>
                            <m:sSubPr>
                              <m:ctrlPr>
                                <a:rPr lang="en-GB" b="0" i="1" smtClean="0">
                                  <a:latin typeface="Cambria Math" panose="02040503050406030204" pitchFamily="18" charset="0"/>
                                </a:rPr>
                              </m:ctrlPr>
                            </m:sSubPr>
                            <m:e>
                              <m:r>
                                <a:rPr lang="en-GB" b="0" i="1" smtClean="0">
                                  <a:latin typeface="Cambria Math"/>
                                </a:rPr>
                                <m:t>𝑊</m:t>
                              </m:r>
                            </m:e>
                            <m:sub>
                              <m:r>
                                <a:rPr lang="en-GB" b="0" i="1" smtClean="0">
                                  <a:latin typeface="Cambria Math"/>
                                </a:rPr>
                                <m:t>𝑖𝑗</m:t>
                              </m:r>
                            </m:sub>
                          </m:sSub>
                        </m:e>
                      </m:nary>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r>
                        <a:rPr lang="en-GB" b="0" i="1" smtClean="0">
                          <a:latin typeface="Cambria Math"/>
                        </a:rPr>
                        <m:t> </m:t>
                      </m:r>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𝑗</m:t>
                          </m:r>
                        </m:sub>
                      </m:sSub>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5241900" y="951356"/>
                <a:ext cx="3789247" cy="679930"/>
              </a:xfrm>
              <a:prstGeom prst="rect">
                <a:avLst/>
              </a:prstGeom>
              <a:blipFill rotWithShape="1">
                <a:blip r:embed="rId6"/>
                <a:stretch>
                  <a:fillRect/>
                </a:stretch>
              </a:blipFill>
            </p:spPr>
            <p:txBody>
              <a:bodyPr/>
              <a:lstStyle/>
              <a:p>
                <a:r>
                  <a:rPr lang="en-GB">
                    <a:noFill/>
                  </a:rPr>
                  <a:t> </a:t>
                </a:r>
              </a:p>
            </p:txBody>
          </p:sp>
        </mc:Fallback>
      </mc:AlternateContent>
      <p:pic>
        <p:nvPicPr>
          <p:cNvPr id="11" name="Picture 2" descr="http://fourier.eng.hmc.edu/e161/lectures/figures/energylandscap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1654672"/>
            <a:ext cx="2829421" cy="17048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109102" y="2283444"/>
            <a:ext cx="629654" cy="307777"/>
          </a:xfrm>
          <a:prstGeom prst="rect">
            <a:avLst/>
          </a:prstGeom>
          <a:noFill/>
        </p:spPr>
        <p:txBody>
          <a:bodyPr wrap="square" rtlCol="0">
            <a:spAutoFit/>
          </a:bodyPr>
          <a:lstStyle/>
          <a:p>
            <a:r>
              <a:rPr lang="en-GB" sz="1400" i="1" dirty="0"/>
              <a:t>E</a:t>
            </a:r>
          </a:p>
        </p:txBody>
      </p:sp>
      <p:sp>
        <p:nvSpPr>
          <p:cNvPr id="13" name="TextBox 12"/>
          <p:cNvSpPr txBox="1"/>
          <p:nvPr/>
        </p:nvSpPr>
        <p:spPr>
          <a:xfrm>
            <a:off x="5961568" y="3104807"/>
            <a:ext cx="445625" cy="307777"/>
          </a:xfrm>
          <a:prstGeom prst="rect">
            <a:avLst/>
          </a:prstGeom>
          <a:noFill/>
        </p:spPr>
        <p:txBody>
          <a:bodyPr wrap="square" rtlCol="0">
            <a:spAutoFit/>
          </a:bodyPr>
          <a:lstStyle/>
          <a:p>
            <a:r>
              <a:rPr lang="en-GB" sz="1400" i="1" dirty="0"/>
              <a:t>y</a:t>
            </a:r>
            <a:r>
              <a:rPr lang="en-GB" sz="1400" i="1" baseline="-25000" dirty="0"/>
              <a:t>1</a:t>
            </a:r>
          </a:p>
        </p:txBody>
      </p:sp>
      <p:sp>
        <p:nvSpPr>
          <p:cNvPr id="14" name="TextBox 13"/>
          <p:cNvSpPr txBox="1"/>
          <p:nvPr/>
        </p:nvSpPr>
        <p:spPr>
          <a:xfrm>
            <a:off x="7807725" y="2889363"/>
            <a:ext cx="445625" cy="307777"/>
          </a:xfrm>
          <a:prstGeom prst="rect">
            <a:avLst/>
          </a:prstGeom>
          <a:noFill/>
        </p:spPr>
        <p:txBody>
          <a:bodyPr wrap="square" rtlCol="0">
            <a:spAutoFit/>
          </a:bodyPr>
          <a:lstStyle/>
          <a:p>
            <a:r>
              <a:rPr lang="en-GB" sz="1400" i="1" dirty="0"/>
              <a:t>y</a:t>
            </a:r>
            <a:r>
              <a:rPr lang="en-GB" sz="1400" i="1" baseline="-25000" dirty="0"/>
              <a:t>2</a:t>
            </a:r>
          </a:p>
        </p:txBody>
      </p:sp>
      <p:sp>
        <p:nvSpPr>
          <p:cNvPr id="15" name="Rectangle 14"/>
          <p:cNvSpPr/>
          <p:nvPr/>
        </p:nvSpPr>
        <p:spPr>
          <a:xfrm>
            <a:off x="5994485" y="5915332"/>
            <a:ext cx="1041951" cy="523220"/>
          </a:xfrm>
          <a:prstGeom prst="rect">
            <a:avLst/>
          </a:prstGeom>
        </p:spPr>
        <p:txBody>
          <a:bodyPr wrap="square">
            <a:spAutoFit/>
          </a:bodyPr>
          <a:lstStyle/>
          <a:p>
            <a:r>
              <a:rPr lang="en-GB" sz="2800" dirty="0">
                <a:solidFill>
                  <a:schemeClr val="accent6">
                    <a:lumMod val="50000"/>
                  </a:schemeClr>
                </a:solidFill>
              </a:rPr>
              <a:t>or</a:t>
            </a:r>
          </a:p>
        </p:txBody>
      </p:sp>
      <p:sp>
        <p:nvSpPr>
          <p:cNvPr id="16" name="Oval 15"/>
          <p:cNvSpPr/>
          <p:nvPr/>
        </p:nvSpPr>
        <p:spPr>
          <a:xfrm>
            <a:off x="7153152" y="1783351"/>
            <a:ext cx="162045" cy="1421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8" name="Straight Arrow Connector 17"/>
          <p:cNvCxnSpPr>
            <a:stCxn id="16" idx="3"/>
          </p:cNvCxnSpPr>
          <p:nvPr/>
        </p:nvCxnSpPr>
        <p:spPr>
          <a:xfrm flipH="1">
            <a:off x="7045171" y="1904665"/>
            <a:ext cx="131712" cy="104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8BC893-3763-3540-9E90-DDB3BF08723D}"/>
                  </a:ext>
                </a:extLst>
              </p:cNvPr>
              <p:cNvSpPr txBox="1"/>
              <p:nvPr/>
            </p:nvSpPr>
            <p:spPr>
              <a:xfrm>
                <a:off x="649874" y="4254687"/>
                <a:ext cx="4252126"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𝑖</m:t>
                          </m:r>
                        </m:sub>
                      </m:sSub>
                      <m:d>
                        <m:dPr>
                          <m:ctrlPr>
                            <a:rPr lang="en-US" sz="2000" b="0" i="1" smtClean="0">
                              <a:solidFill>
                                <a:srgbClr val="0070C0"/>
                              </a:solidFill>
                              <a:latin typeface="Cambria Math" panose="02040503050406030204" pitchFamily="18" charset="0"/>
                            </a:rPr>
                          </m:ctrlPr>
                        </m:dPr>
                        <m:e>
                          <m:r>
                            <a:rPr lang="en-US" sz="2000" b="0" i="1" smtClean="0">
                              <a:solidFill>
                                <a:srgbClr val="0070C0"/>
                              </a:solidFill>
                              <a:latin typeface="Cambria Math" panose="02040503050406030204" pitchFamily="18" charset="0"/>
                            </a:rPr>
                            <m:t>𝑝</m:t>
                          </m:r>
                          <m:r>
                            <a:rPr lang="en-US" sz="2000" b="0" i="1" smtClean="0">
                              <a:solidFill>
                                <a:srgbClr val="0070C0"/>
                              </a:solidFill>
                              <a:latin typeface="Cambria Math" panose="02040503050406030204" pitchFamily="18" charset="0"/>
                            </a:rPr>
                            <m:t>+1</m:t>
                          </m:r>
                        </m:e>
                      </m:d>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𝑠𝑖𝑔𝑛</m:t>
                      </m:r>
                      <m:r>
                        <a:rPr lang="en-US" sz="2000" b="0" i="1" smtClean="0">
                          <a:solidFill>
                            <a:srgbClr val="0070C0"/>
                          </a:solidFill>
                          <a:latin typeface="Cambria Math" panose="02040503050406030204" pitchFamily="18" charset="0"/>
                        </a:rPr>
                        <m:t> </m:t>
                      </m:r>
                      <m:d>
                        <m:dPr>
                          <m:ctrlPr>
                            <a:rPr lang="en-US" sz="2000" b="0" i="1" smtClean="0">
                              <a:solidFill>
                                <a:srgbClr val="0070C0"/>
                              </a:solidFill>
                              <a:latin typeface="Cambria Math" panose="02040503050406030204" pitchFamily="18" charset="0"/>
                            </a:rPr>
                          </m:ctrlPr>
                        </m:dPr>
                        <m:e>
                          <m:nary>
                            <m:naryPr>
                              <m:chr m:val="∑"/>
                              <m:supHide m:val="on"/>
                              <m:ctrlPr>
                                <a:rPr lang="en-US" sz="2000" b="0" i="1" smtClean="0">
                                  <a:solidFill>
                                    <a:srgbClr val="0070C0"/>
                                  </a:solidFill>
                                  <a:latin typeface="Cambria Math" panose="02040503050406030204" pitchFamily="18" charset="0"/>
                                </a:rPr>
                              </m:ctrlPr>
                            </m:naryPr>
                            <m:sub>
                              <m:r>
                                <m:rPr>
                                  <m:brk m:alnAt="7"/>
                                </m:rPr>
                                <a:rPr lang="en-US" sz="2000" b="0" i="1" smtClean="0">
                                  <a:solidFill>
                                    <a:srgbClr val="0070C0"/>
                                  </a:solidFill>
                                  <a:latin typeface="Cambria Math" panose="02040503050406030204" pitchFamily="18" charset="0"/>
                                </a:rPr>
                                <m:t>𝑗</m:t>
                              </m:r>
                            </m:sub>
                            <m:sup/>
                            <m:e>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𝑤</m:t>
                                  </m:r>
                                </m:e>
                                <m:sub>
                                  <m:r>
                                    <a:rPr lang="en-US" sz="2000" b="0" i="1" smtClean="0">
                                      <a:solidFill>
                                        <a:srgbClr val="0070C0"/>
                                      </a:solidFill>
                                      <a:latin typeface="Cambria Math" panose="02040503050406030204" pitchFamily="18" charset="0"/>
                                    </a:rPr>
                                    <m:t>𝑖𝑗</m:t>
                                  </m:r>
                                </m:sub>
                              </m:sSub>
                            </m:e>
                          </m:nary>
                          <m:r>
                            <a:rPr lang="en-US" sz="2000" b="0" i="1" smtClean="0">
                              <a:solidFill>
                                <a:srgbClr val="0070C0"/>
                              </a:solidFill>
                              <a:latin typeface="Cambria Math" panose="02040503050406030204" pitchFamily="18" charset="0"/>
                            </a:rPr>
                            <m:t> </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𝑥</m:t>
                              </m:r>
                            </m:e>
                            <m:sub>
                              <m:r>
                                <a:rPr lang="en-US" sz="2000" b="0" i="1" smtClean="0">
                                  <a:solidFill>
                                    <a:srgbClr val="0070C0"/>
                                  </a:solidFill>
                                  <a:latin typeface="Cambria Math" panose="02040503050406030204" pitchFamily="18" charset="0"/>
                                </a:rPr>
                                <m:t>𝑗</m:t>
                              </m:r>
                            </m:sub>
                          </m:sSub>
                          <m:d>
                            <m:dPr>
                              <m:ctrlPr>
                                <a:rPr lang="en-US" sz="2000" b="0" i="1" smtClean="0">
                                  <a:solidFill>
                                    <a:srgbClr val="0070C0"/>
                                  </a:solidFill>
                                  <a:latin typeface="Cambria Math" panose="02040503050406030204" pitchFamily="18" charset="0"/>
                                </a:rPr>
                              </m:ctrlPr>
                            </m:dPr>
                            <m:e>
                              <m:r>
                                <a:rPr lang="en-US" sz="2000" b="0" i="1" smtClean="0">
                                  <a:solidFill>
                                    <a:srgbClr val="0070C0"/>
                                  </a:solidFill>
                                  <a:latin typeface="Cambria Math" panose="02040503050406030204" pitchFamily="18" charset="0"/>
                                </a:rPr>
                                <m:t>𝑝</m:t>
                              </m:r>
                            </m:e>
                          </m:d>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𝑞</m:t>
                              </m:r>
                            </m:e>
                            <m:sub>
                              <m:r>
                                <a:rPr lang="en-US" sz="2000" b="0" i="1" smtClean="0">
                                  <a:solidFill>
                                    <a:srgbClr val="0070C0"/>
                                  </a:solidFill>
                                  <a:latin typeface="Cambria Math" panose="02040503050406030204" pitchFamily="18" charset="0"/>
                                </a:rPr>
                                <m:t>𝑖</m:t>
                              </m:r>
                            </m:sub>
                          </m:sSub>
                        </m:e>
                      </m:d>
                    </m:oMath>
                  </m:oMathPara>
                </a14:m>
                <a:endParaRPr lang="en-US" sz="2000" dirty="0">
                  <a:solidFill>
                    <a:srgbClr val="0070C0"/>
                  </a:solidFill>
                </a:endParaRPr>
              </a:p>
            </p:txBody>
          </p:sp>
        </mc:Choice>
        <mc:Fallback xmlns="">
          <p:sp>
            <p:nvSpPr>
              <p:cNvPr id="17" name="TextBox 16">
                <a:extLst>
                  <a:ext uri="{FF2B5EF4-FFF2-40B4-BE49-F238E27FC236}">
                    <a16:creationId xmlns:a16="http://schemas.microsoft.com/office/drawing/2014/main" id="{678BC893-3763-3540-9E90-DDB3BF08723D}"/>
                  </a:ext>
                </a:extLst>
              </p:cNvPr>
              <p:cNvSpPr txBox="1">
                <a:spLocks noRot="1" noChangeAspect="1" noMove="1" noResize="1" noEditPoints="1" noAdjustHandles="1" noChangeArrowheads="1" noChangeShapeType="1" noTextEdit="1"/>
              </p:cNvSpPr>
              <p:nvPr/>
            </p:nvSpPr>
            <p:spPr>
              <a:xfrm>
                <a:off x="649874" y="4254687"/>
                <a:ext cx="4252126" cy="781752"/>
              </a:xfrm>
              <a:prstGeom prst="rect">
                <a:avLst/>
              </a:prstGeom>
              <a:blipFill>
                <a:blip r:embed="rId8"/>
                <a:stretch>
                  <a:fillRect l="-896" t="-141935" b="-1903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4BA282-2E47-204A-B993-494E032D21D2}"/>
                  </a:ext>
                </a:extLst>
              </p:cNvPr>
              <p:cNvSpPr txBox="1"/>
              <p:nvPr/>
            </p:nvSpPr>
            <p:spPr>
              <a:xfrm>
                <a:off x="6686937" y="4248967"/>
                <a:ext cx="1543949"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𝑝</m:t>
                          </m:r>
                          <m:r>
                            <a:rPr lang="en-US" sz="2000" b="0" i="1" smtClean="0">
                              <a:solidFill>
                                <a:srgbClr val="0070C0"/>
                              </a:solidFill>
                              <a:latin typeface="Cambria Math" panose="02040503050406030204" pitchFamily="18" charset="0"/>
                            </a:rPr>
                            <m:t>+1</m:t>
                          </m:r>
                        </m:sub>
                      </m:sSub>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𝐺</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𝑝</m:t>
                          </m:r>
                        </m:sub>
                      </m:sSub>
                      <m:r>
                        <a:rPr lang="en-US" sz="2000" b="0" i="1" smtClean="0">
                          <a:solidFill>
                            <a:srgbClr val="0070C0"/>
                          </a:solidFill>
                          <a:latin typeface="Cambria Math" panose="02040503050406030204" pitchFamily="18" charset="0"/>
                        </a:rPr>
                        <m:t>)</m:t>
                      </m:r>
                    </m:oMath>
                  </m:oMathPara>
                </a14:m>
                <a:endParaRPr lang="en-US" sz="2000" dirty="0">
                  <a:solidFill>
                    <a:srgbClr val="0070C0"/>
                  </a:solidFill>
                </a:endParaRPr>
              </a:p>
            </p:txBody>
          </p:sp>
        </mc:Choice>
        <mc:Fallback xmlns="">
          <p:sp>
            <p:nvSpPr>
              <p:cNvPr id="19" name="TextBox 18">
                <a:extLst>
                  <a:ext uri="{FF2B5EF4-FFF2-40B4-BE49-F238E27FC236}">
                    <a16:creationId xmlns:a16="http://schemas.microsoft.com/office/drawing/2014/main" id="{C84BA282-2E47-204A-B993-494E032D21D2}"/>
                  </a:ext>
                </a:extLst>
              </p:cNvPr>
              <p:cNvSpPr txBox="1">
                <a:spLocks noRot="1" noChangeAspect="1" noMove="1" noResize="1" noEditPoints="1" noAdjustHandles="1" noChangeArrowheads="1" noChangeShapeType="1" noTextEdit="1"/>
              </p:cNvSpPr>
              <p:nvPr/>
            </p:nvSpPr>
            <p:spPr>
              <a:xfrm>
                <a:off x="6686937" y="4248967"/>
                <a:ext cx="1543949" cy="331437"/>
              </a:xfrm>
              <a:prstGeom prst="rect">
                <a:avLst/>
              </a:prstGeom>
              <a:blipFill>
                <a:blip r:embed="rId9"/>
                <a:stretch>
                  <a:fillRect l="-3279" r="-5738"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EADD43C-C8D9-E24E-88EE-D635E5126D31}"/>
                  </a:ext>
                </a:extLst>
              </p:cNvPr>
              <p:cNvSpPr txBox="1"/>
              <p:nvPr/>
            </p:nvSpPr>
            <p:spPr>
              <a:xfrm>
                <a:off x="1445145" y="5847648"/>
                <a:ext cx="2968697" cy="7817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70C0"/>
                              </a:solidFill>
                              <a:latin typeface="Cambria Math" panose="02040503050406030204" pitchFamily="18" charset="0"/>
                            </a:rPr>
                          </m:ctrlPr>
                        </m:fPr>
                        <m:num>
                          <m:r>
                            <a:rPr lang="en-US" sz="2000" i="1" smtClean="0">
                              <a:solidFill>
                                <a:srgbClr val="0070C0"/>
                              </a:solidFill>
                              <a:latin typeface="Cambria Math" panose="02040503050406030204" pitchFamily="18" charset="0"/>
                            </a:rPr>
                            <m:t>𝑑</m:t>
                          </m:r>
                          <m:sSub>
                            <m:sSubPr>
                              <m:ctrlPr>
                                <a:rPr lang="en-US" sz="200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𝑖</m:t>
                              </m:r>
                            </m:sub>
                          </m:sSub>
                        </m:num>
                        <m:den>
                          <m:r>
                            <a:rPr lang="en-US" sz="2000" i="1" smtClean="0">
                              <a:solidFill>
                                <a:srgbClr val="0070C0"/>
                              </a:solidFill>
                              <a:latin typeface="Cambria Math" panose="02040503050406030204" pitchFamily="18" charset="0"/>
                            </a:rPr>
                            <m:t>𝑑</m:t>
                          </m:r>
                          <m:r>
                            <a:rPr lang="en-US" sz="2000" b="0" i="1" smtClean="0">
                              <a:solidFill>
                                <a:srgbClr val="0070C0"/>
                              </a:solidFill>
                              <a:latin typeface="Cambria Math" panose="02040503050406030204" pitchFamily="18" charset="0"/>
                            </a:rPr>
                            <m:t>𝑡</m:t>
                          </m:r>
                        </m:den>
                      </m:f>
                      <m:r>
                        <a:rPr lang="en-US" sz="2000" b="0" i="1" smtClean="0">
                          <a:solidFill>
                            <a:srgbClr val="0070C0"/>
                          </a:solidFill>
                          <a:latin typeface="Cambria Math" panose="02040503050406030204" pitchFamily="18" charset="0"/>
                        </a:rPr>
                        <m:t>=−</m:t>
                      </m:r>
                      <m:f>
                        <m:fPr>
                          <m:ctrlPr>
                            <a:rPr lang="en-US" sz="2000" b="0" i="1" smtClean="0">
                              <a:solidFill>
                                <a:srgbClr val="0070C0"/>
                              </a:solidFill>
                              <a:latin typeface="Cambria Math" panose="02040503050406030204" pitchFamily="18" charset="0"/>
                            </a:rPr>
                          </m:ctrlPr>
                        </m:fPr>
                        <m:num>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𝑖</m:t>
                              </m:r>
                            </m:sub>
                          </m:sSub>
                        </m:num>
                        <m:den>
                          <m:r>
                            <a:rPr lang="en-US" sz="2000" b="0" i="1" smtClean="0">
                              <a:solidFill>
                                <a:srgbClr val="0070C0"/>
                              </a:solidFill>
                              <a:latin typeface="Cambria Math" panose="02040503050406030204" pitchFamily="18" charset="0"/>
                              <a:ea typeface="Cambria Math" panose="02040503050406030204" pitchFamily="18" charset="0"/>
                            </a:rPr>
                            <m:t>𝜏</m:t>
                          </m:r>
                        </m:den>
                      </m:f>
                      <m:r>
                        <a:rPr lang="en-US" sz="2000" b="0" i="1" smtClean="0">
                          <a:solidFill>
                            <a:srgbClr val="0070C0"/>
                          </a:solidFill>
                          <a:latin typeface="Cambria Math" panose="02040503050406030204" pitchFamily="18" charset="0"/>
                        </a:rPr>
                        <m:t>+</m:t>
                      </m:r>
                      <m:nary>
                        <m:naryPr>
                          <m:chr m:val="∑"/>
                          <m:supHide m:val="on"/>
                          <m:ctrlPr>
                            <a:rPr lang="en-US" sz="2000" b="0" i="1" smtClean="0">
                              <a:solidFill>
                                <a:srgbClr val="0070C0"/>
                              </a:solidFill>
                              <a:latin typeface="Cambria Math" panose="02040503050406030204" pitchFamily="18" charset="0"/>
                            </a:rPr>
                          </m:ctrlPr>
                        </m:naryPr>
                        <m:sub>
                          <m:r>
                            <m:rPr>
                              <m:brk m:alnAt="7"/>
                            </m:rPr>
                            <a:rPr lang="en-US" sz="2000" b="0" i="1" smtClean="0">
                              <a:solidFill>
                                <a:srgbClr val="0070C0"/>
                              </a:solidFill>
                              <a:latin typeface="Cambria Math" panose="02040503050406030204" pitchFamily="18" charset="0"/>
                            </a:rPr>
                            <m:t>𝑗</m:t>
                          </m:r>
                        </m:sub>
                        <m:sup/>
                        <m:e>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𝑤</m:t>
                              </m:r>
                            </m:e>
                            <m:sub>
                              <m:r>
                                <a:rPr lang="en-US" sz="2000" b="0" i="1" smtClean="0">
                                  <a:solidFill>
                                    <a:srgbClr val="0070C0"/>
                                  </a:solidFill>
                                  <a:latin typeface="Cambria Math" panose="02040503050406030204" pitchFamily="18" charset="0"/>
                                </a:rPr>
                                <m:t>𝑖𝑗</m:t>
                              </m:r>
                            </m:sub>
                          </m:sSub>
                        </m:e>
                      </m:nary>
                      <m:r>
                        <a:rPr lang="en-US" sz="2000" b="0" i="1" smtClean="0">
                          <a:solidFill>
                            <a:srgbClr val="0070C0"/>
                          </a:solidFill>
                          <a:latin typeface="Cambria Math" panose="02040503050406030204" pitchFamily="18" charset="0"/>
                        </a:rPr>
                        <m:t> </m:t>
                      </m:r>
                      <m:r>
                        <a:rPr lang="en-US" sz="2000" b="0" i="1" smtClean="0">
                          <a:solidFill>
                            <a:srgbClr val="0070C0"/>
                          </a:solidFill>
                          <a:latin typeface="Cambria Math" panose="02040503050406030204" pitchFamily="18" charset="0"/>
                        </a:rPr>
                        <m:t>𝐹</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𝑦</m:t>
                          </m:r>
                        </m:e>
                        <m:sub>
                          <m:r>
                            <a:rPr lang="en-US" sz="2000" b="0" i="1" smtClean="0">
                              <a:solidFill>
                                <a:srgbClr val="0070C0"/>
                              </a:solidFill>
                              <a:latin typeface="Cambria Math" panose="02040503050406030204" pitchFamily="18" charset="0"/>
                            </a:rPr>
                            <m:t>𝑗</m:t>
                          </m:r>
                        </m:sub>
                      </m:sSub>
                      <m:r>
                        <a:rPr lang="en-US" sz="2000" b="0" i="1" smtClean="0">
                          <a:solidFill>
                            <a:srgbClr val="0070C0"/>
                          </a:solidFill>
                          <a:latin typeface="Cambria Math" panose="02040503050406030204" pitchFamily="18" charset="0"/>
                        </a:rPr>
                        <m:t>)</m:t>
                      </m:r>
                    </m:oMath>
                  </m:oMathPara>
                </a14:m>
                <a:endParaRPr lang="en-US" sz="2000" dirty="0">
                  <a:solidFill>
                    <a:srgbClr val="0070C0"/>
                  </a:solidFill>
                </a:endParaRPr>
              </a:p>
            </p:txBody>
          </p:sp>
        </mc:Choice>
        <mc:Fallback xmlns="">
          <p:sp>
            <p:nvSpPr>
              <p:cNvPr id="20" name="TextBox 19">
                <a:extLst>
                  <a:ext uri="{FF2B5EF4-FFF2-40B4-BE49-F238E27FC236}">
                    <a16:creationId xmlns:a16="http://schemas.microsoft.com/office/drawing/2014/main" id="{EEADD43C-C8D9-E24E-88EE-D635E5126D31}"/>
                  </a:ext>
                </a:extLst>
              </p:cNvPr>
              <p:cNvSpPr txBox="1">
                <a:spLocks noRot="1" noChangeAspect="1" noMove="1" noResize="1" noEditPoints="1" noAdjustHandles="1" noChangeArrowheads="1" noChangeShapeType="1" noTextEdit="1"/>
              </p:cNvSpPr>
              <p:nvPr/>
            </p:nvSpPr>
            <p:spPr>
              <a:xfrm>
                <a:off x="1445145" y="5847648"/>
                <a:ext cx="2968697" cy="781752"/>
              </a:xfrm>
              <a:prstGeom prst="rect">
                <a:avLst/>
              </a:prstGeom>
              <a:blipFill>
                <a:blip r:embed="rId10"/>
                <a:stretch>
                  <a:fillRect l="-1702" t="-138095" r="-2553" b="-18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D58FD2A-EB2B-E346-99A2-CA4C9329D494}"/>
                  </a:ext>
                </a:extLst>
              </p:cNvPr>
              <p:cNvSpPr txBox="1"/>
              <p:nvPr/>
            </p:nvSpPr>
            <p:spPr>
              <a:xfrm>
                <a:off x="6702290" y="5847648"/>
                <a:ext cx="1217577"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rgbClr val="0070C0"/>
                              </a:solidFill>
                              <a:latin typeface="Cambria Math" panose="02040503050406030204" pitchFamily="18" charset="0"/>
                            </a:rPr>
                          </m:ctrlPr>
                        </m:fPr>
                        <m:num>
                          <m:r>
                            <a:rPr lang="en-US" sz="2000" b="0" i="1" smtClean="0">
                              <a:solidFill>
                                <a:srgbClr val="0070C0"/>
                              </a:solidFill>
                              <a:latin typeface="Cambria Math" panose="02040503050406030204" pitchFamily="18" charset="0"/>
                            </a:rPr>
                            <m:t>𝑑𝑦</m:t>
                          </m:r>
                        </m:num>
                        <m:den>
                          <m:r>
                            <a:rPr lang="en-US" sz="2000" b="0" i="1" smtClean="0">
                              <a:solidFill>
                                <a:srgbClr val="0070C0"/>
                              </a:solidFill>
                              <a:latin typeface="Cambria Math" panose="02040503050406030204" pitchFamily="18" charset="0"/>
                            </a:rPr>
                            <m:t>𝑑𝑡</m:t>
                          </m:r>
                        </m:den>
                      </m:f>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𝐹</m:t>
                      </m:r>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𝑦</m:t>
                      </m:r>
                      <m:r>
                        <a:rPr lang="en-US" sz="2000" b="0" i="1" smtClean="0">
                          <a:solidFill>
                            <a:srgbClr val="0070C0"/>
                          </a:solidFill>
                          <a:latin typeface="Cambria Math" panose="02040503050406030204" pitchFamily="18" charset="0"/>
                        </a:rPr>
                        <m:t>)</m:t>
                      </m:r>
                    </m:oMath>
                  </m:oMathPara>
                </a14:m>
                <a:endParaRPr lang="en-US" sz="2000" dirty="0">
                  <a:solidFill>
                    <a:srgbClr val="0070C0"/>
                  </a:solidFill>
                </a:endParaRPr>
              </a:p>
            </p:txBody>
          </p:sp>
        </mc:Choice>
        <mc:Fallback xmlns="">
          <p:sp>
            <p:nvSpPr>
              <p:cNvPr id="21" name="TextBox 20">
                <a:extLst>
                  <a:ext uri="{FF2B5EF4-FFF2-40B4-BE49-F238E27FC236}">
                    <a16:creationId xmlns:a16="http://schemas.microsoft.com/office/drawing/2014/main" id="{DD58FD2A-EB2B-E346-99A2-CA4C9329D494}"/>
                  </a:ext>
                </a:extLst>
              </p:cNvPr>
              <p:cNvSpPr txBox="1">
                <a:spLocks noRot="1" noChangeAspect="1" noMove="1" noResize="1" noEditPoints="1" noAdjustHandles="1" noChangeArrowheads="1" noChangeShapeType="1" noTextEdit="1"/>
              </p:cNvSpPr>
              <p:nvPr/>
            </p:nvSpPr>
            <p:spPr>
              <a:xfrm>
                <a:off x="6702290" y="5847648"/>
                <a:ext cx="1217577" cy="584327"/>
              </a:xfrm>
              <a:prstGeom prst="rect">
                <a:avLst/>
              </a:prstGeom>
              <a:blipFill>
                <a:blip r:embed="rId11"/>
                <a:stretch>
                  <a:fillRect l="-6186" t="-4255" r="-7216" b="-14894"/>
                </a:stretch>
              </a:blipFill>
            </p:spPr>
            <p:txBody>
              <a:bodyPr/>
              <a:lstStyle/>
              <a:p>
                <a:r>
                  <a:rPr lang="en-US">
                    <a:noFill/>
                  </a:rPr>
                  <a:t> </a:t>
                </a:r>
              </a:p>
            </p:txBody>
          </p:sp>
        </mc:Fallback>
      </mc:AlternateContent>
    </p:spTree>
    <p:extLst>
      <p:ext uri="{BB962C8B-B14F-4D97-AF65-F5344CB8AC3E}">
        <p14:creationId xmlns:p14="http://schemas.microsoft.com/office/powerpoint/2010/main" val="2299389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GB" sz="3200" b="1" dirty="0">
                <a:latin typeface="Arial" panose="020B0604020202020204" pitchFamily="34" charset="0"/>
                <a:cs typeface="Arial" panose="020B0604020202020204" pitchFamily="34" charset="0"/>
              </a:rPr>
              <a:t>References</a:t>
            </a:r>
          </a:p>
        </p:txBody>
      </p:sp>
      <p:sp>
        <p:nvSpPr>
          <p:cNvPr id="3" name="TextBox 2"/>
          <p:cNvSpPr txBox="1"/>
          <p:nvPr/>
        </p:nvSpPr>
        <p:spPr>
          <a:xfrm>
            <a:off x="609600" y="1028919"/>
            <a:ext cx="8077199" cy="4801314"/>
          </a:xfrm>
          <a:prstGeom prst="rect">
            <a:avLst/>
          </a:prstGeom>
          <a:noFill/>
        </p:spPr>
        <p:txBody>
          <a:bodyPr wrap="square" rtlCol="0">
            <a:spAutoFit/>
          </a:bodyPr>
          <a:lstStyle/>
          <a:p>
            <a:pPr marL="285750" indent="-285750" algn="just">
              <a:buFont typeface="Arial" pitchFamily="34" charset="0"/>
              <a:buChar char="•"/>
            </a:pPr>
            <a:r>
              <a:rPr lang="en-GB" dirty="0">
                <a:latin typeface="Arial" panose="020B0604020202020204" pitchFamily="34" charset="0"/>
                <a:cs typeface="Arial" panose="020B0604020202020204" pitchFamily="34" charset="0"/>
              </a:rPr>
              <a:t>Hugh R. Wilson, Spikes, Decisions and Actions: Dynamical Foundations of Neuroscience, Oxford University Press, 1999. </a:t>
            </a:r>
          </a:p>
          <a:p>
            <a:pPr marL="285750" indent="-285750" algn="just">
              <a:buFont typeface="Arial" pitchFamily="34" charset="0"/>
              <a:buChar char="•"/>
            </a:pPr>
            <a:r>
              <a:rPr lang="en-GB" dirty="0">
                <a:latin typeface="Arial" panose="020B0604020202020204" pitchFamily="34" charset="0"/>
                <a:cs typeface="Arial" panose="020B0604020202020204" pitchFamily="34" charset="0"/>
              </a:rPr>
              <a:t>From Neuron to Cognition via Computational Neuroscience, Chapters 2, 3 and 11, (M. A. </a:t>
            </a:r>
            <a:r>
              <a:rPr lang="en-GB" dirty="0" err="1">
                <a:latin typeface="Arial" panose="020B0604020202020204" pitchFamily="34" charset="0"/>
                <a:cs typeface="Arial" panose="020B0604020202020204" pitchFamily="34" charset="0"/>
              </a:rPr>
              <a:t>Arbib</a:t>
            </a:r>
            <a:r>
              <a:rPr lang="en-GB" dirty="0">
                <a:latin typeface="Arial" panose="020B0604020202020204" pitchFamily="34" charset="0"/>
                <a:cs typeface="Arial" panose="020B0604020202020204" pitchFamily="34" charset="0"/>
              </a:rPr>
              <a:t> and J. </a:t>
            </a:r>
            <a:r>
              <a:rPr lang="en-GB" dirty="0" err="1">
                <a:latin typeface="Arial" panose="020B0604020202020204" pitchFamily="34" charset="0"/>
                <a:cs typeface="Arial" panose="020B0604020202020204" pitchFamily="34" charset="0"/>
              </a:rPr>
              <a:t>Bonaiuto</a:t>
            </a:r>
            <a:r>
              <a:rPr lang="en-GB" dirty="0">
                <a:latin typeface="Arial" panose="020B0604020202020204" pitchFamily="34" charset="0"/>
                <a:cs typeface="Arial" panose="020B0604020202020204" pitchFamily="34" charset="0"/>
              </a:rPr>
              <a:t>) </a:t>
            </a:r>
            <a:r>
              <a:rPr lang="en-GB" i="1" dirty="0">
                <a:latin typeface="Arial" panose="020B0604020202020204" pitchFamily="34" charset="0"/>
                <a:cs typeface="Arial" panose="020B0604020202020204" pitchFamily="34" charset="0"/>
              </a:rPr>
              <a:t>Cambridge, MA: MIT Press </a:t>
            </a:r>
            <a:r>
              <a:rPr lang="en-GB" dirty="0">
                <a:latin typeface="Arial" panose="020B0604020202020204" pitchFamily="34" charset="0"/>
                <a:cs typeface="Arial" panose="020B0604020202020204" pitchFamily="34" charset="0"/>
              </a:rPr>
              <a:t>(2016). </a:t>
            </a:r>
          </a:p>
          <a:p>
            <a:pPr marL="285750" indent="-285750" algn="just">
              <a:buFont typeface="Arial" pitchFamily="34" charset="0"/>
              <a:buChar char="•"/>
            </a:pPr>
            <a:r>
              <a:rPr lang="en-GB" dirty="0">
                <a:latin typeface="Arial" panose="020B0604020202020204" pitchFamily="34" charset="0"/>
                <a:cs typeface="Arial" panose="020B0604020202020204" pitchFamily="34" charset="0"/>
              </a:rPr>
              <a:t>Dayan and Abbott, Theoretical Neuroscience, chapter 7 “Network models”, MIT Press, 2001. </a:t>
            </a:r>
            <a:endParaRPr lang="en-GB" b="1" dirty="0">
              <a:latin typeface="Arial" panose="020B0604020202020204" pitchFamily="34" charset="0"/>
              <a:cs typeface="Arial" panose="020B0604020202020204" pitchFamily="34" charset="0"/>
            </a:endParaRPr>
          </a:p>
          <a:p>
            <a:pPr marL="285750" indent="-285750" algn="just">
              <a:buFont typeface="Arial" pitchFamily="34" charset="0"/>
              <a:buChar char="•"/>
            </a:pPr>
            <a:r>
              <a:rPr lang="en-GB" dirty="0">
                <a:latin typeface="Arial" panose="020B0604020202020204" pitchFamily="34" charset="0"/>
                <a:cs typeface="Arial" panose="020B0604020202020204" pitchFamily="34" charset="0"/>
              </a:rPr>
              <a:t>G. Bard </a:t>
            </a:r>
            <a:r>
              <a:rPr lang="en-GB" dirty="0" err="1">
                <a:latin typeface="Arial" panose="020B0604020202020204" pitchFamily="34" charset="0"/>
                <a:cs typeface="Arial" panose="020B0604020202020204" pitchFamily="34" charset="0"/>
              </a:rPr>
              <a:t>Ermentrout</a:t>
            </a:r>
            <a:r>
              <a:rPr lang="en-GB" dirty="0">
                <a:latin typeface="Arial" panose="020B0604020202020204" pitchFamily="34" charset="0"/>
                <a:cs typeface="Arial" panose="020B0604020202020204" pitchFamily="34" charset="0"/>
              </a:rPr>
              <a:t> and David H. </a:t>
            </a:r>
            <a:r>
              <a:rPr lang="en-GB" dirty="0" err="1">
                <a:latin typeface="Arial" panose="020B0604020202020204" pitchFamily="34" charset="0"/>
                <a:cs typeface="Arial" panose="020B0604020202020204" pitchFamily="34" charset="0"/>
              </a:rPr>
              <a:t>Terman</a:t>
            </a:r>
            <a:r>
              <a:rPr lang="en-GB" dirty="0">
                <a:latin typeface="Arial" panose="020B0604020202020204" pitchFamily="34" charset="0"/>
                <a:cs typeface="Arial" panose="020B0604020202020204" pitchFamily="34" charset="0"/>
              </a:rPr>
              <a:t>, Mathematical Foundations of Neuroscience, book chapter 11 “Firing rate models”, Springer, NY, 2010. </a:t>
            </a:r>
            <a:endParaRPr lang="en-GB" b="1" dirty="0">
              <a:latin typeface="Arial" panose="020B0604020202020204" pitchFamily="34" charset="0"/>
              <a:cs typeface="Arial" panose="020B0604020202020204" pitchFamily="34" charset="0"/>
            </a:endParaRPr>
          </a:p>
          <a:p>
            <a:pPr marL="285750" indent="-285750" algn="just">
              <a:buFont typeface="Arial" pitchFamily="34" charset="0"/>
              <a:buChar char="•"/>
            </a:pPr>
            <a:r>
              <a:rPr lang="en-GB" dirty="0">
                <a:latin typeface="Arial" panose="020B0604020202020204" pitchFamily="34" charset="0"/>
                <a:cs typeface="Arial" panose="020B0604020202020204" pitchFamily="34" charset="0"/>
              </a:rPr>
              <a:t>H. S. </a:t>
            </a:r>
            <a:r>
              <a:rPr lang="en-GB" dirty="0" err="1">
                <a:latin typeface="Arial" panose="020B0604020202020204" pitchFamily="34" charset="0"/>
                <a:cs typeface="Arial" panose="020B0604020202020204" pitchFamily="34" charset="0"/>
              </a:rPr>
              <a:t>Seung</a:t>
            </a:r>
            <a:r>
              <a:rPr lang="en-GB" dirty="0">
                <a:latin typeface="Arial" panose="020B0604020202020204" pitchFamily="34" charset="0"/>
                <a:cs typeface="Arial" panose="020B0604020202020204" pitchFamily="34" charset="0"/>
              </a:rPr>
              <a:t>. Amplification, Attenuation, and Integration. In: The Handbook of Brain Theory and Neural Networks: Second Edition (M. A. </a:t>
            </a:r>
            <a:r>
              <a:rPr lang="en-GB" dirty="0" err="1">
                <a:latin typeface="Arial" panose="020B0604020202020204" pitchFamily="34" charset="0"/>
                <a:cs typeface="Arial" panose="020B0604020202020204" pitchFamily="34" charset="0"/>
              </a:rPr>
              <a:t>Arbib</a:t>
            </a:r>
            <a:r>
              <a:rPr lang="en-GB" dirty="0">
                <a:latin typeface="Arial" panose="020B0604020202020204" pitchFamily="34" charset="0"/>
                <a:cs typeface="Arial" panose="020B0604020202020204" pitchFamily="34" charset="0"/>
              </a:rPr>
              <a:t>, Editor) Cambridge, MA: MIT Press, pp. 94-97 (2003). </a:t>
            </a:r>
          </a:p>
          <a:p>
            <a:pPr marL="285750" indent="-285750" algn="just">
              <a:buFont typeface="Arial" pitchFamily="34" charset="0"/>
              <a:buChar char="•"/>
            </a:pPr>
            <a:r>
              <a:rPr lang="en-GB" dirty="0">
                <a:latin typeface="Arial" panose="020B0604020202020204" pitchFamily="34" charset="0"/>
                <a:cs typeface="Arial" panose="020B0604020202020204" pitchFamily="34" charset="0"/>
              </a:rPr>
              <a:t>Brinkman et al. (2021) Metastable dynamics of neural circuits and networks. arXiv:2110.03025. </a:t>
            </a:r>
            <a:endParaRPr lang="en-GB" b="1" dirty="0">
              <a:latin typeface="Arial" panose="020B0604020202020204" pitchFamily="34" charset="0"/>
              <a:cs typeface="Arial" panose="020B0604020202020204" pitchFamily="34" charset="0"/>
            </a:endParaRPr>
          </a:p>
          <a:p>
            <a:pPr algn="just"/>
            <a:endParaRPr lang="en-GB" b="1" dirty="0">
              <a:latin typeface="Arial" panose="020B0604020202020204" pitchFamily="34" charset="0"/>
              <a:cs typeface="Arial" panose="020B0604020202020204" pitchFamily="34" charset="0"/>
            </a:endParaRPr>
          </a:p>
          <a:p>
            <a:pPr algn="just"/>
            <a:r>
              <a:rPr lang="en-GB" b="1" dirty="0">
                <a:latin typeface="Arial" panose="020B0604020202020204" pitchFamily="34" charset="0"/>
                <a:cs typeface="Arial" panose="020B0604020202020204" pitchFamily="34" charset="0"/>
              </a:rPr>
              <a:t>Additional: </a:t>
            </a:r>
          </a:p>
          <a:p>
            <a:pPr marL="285750" indent="-285750" algn="just">
              <a:buFont typeface="Arial" panose="020B0604020202020204" pitchFamily="34" charset="0"/>
              <a:buChar char="•"/>
            </a:pPr>
            <a:r>
              <a:rPr lang="en-GB" dirty="0">
                <a:latin typeface="Arial" panose="020B0604020202020204" pitchFamily="34" charset="0"/>
                <a:cs typeface="Arial" panose="020B0604020202020204" pitchFamily="34" charset="0"/>
              </a:rPr>
              <a:t>Steven </a:t>
            </a:r>
            <a:r>
              <a:rPr lang="en-GB" dirty="0" err="1">
                <a:latin typeface="Arial" panose="020B0604020202020204" pitchFamily="34" charset="0"/>
                <a:cs typeface="Arial" panose="020B0604020202020204" pitchFamily="34" charset="0"/>
              </a:rPr>
              <a:t>Strogatz</a:t>
            </a:r>
            <a:r>
              <a:rPr lang="en-GB" dirty="0">
                <a:latin typeface="Arial" panose="020B0604020202020204" pitchFamily="34" charset="0"/>
                <a:cs typeface="Arial" panose="020B0604020202020204" pitchFamily="34" charset="0"/>
              </a:rPr>
              <a:t>, Nonlinear Dynamics and Chaos: With Applications to Physics, Biology, Chemistry, and Engineering, CRC Press, 2015.</a:t>
            </a:r>
          </a:p>
        </p:txBody>
      </p:sp>
    </p:spTree>
    <p:extLst>
      <p:ext uri="{BB962C8B-B14F-4D97-AF65-F5344CB8AC3E}">
        <p14:creationId xmlns:p14="http://schemas.microsoft.com/office/powerpoint/2010/main" val="2452296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72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399D43-0F69-364E-974B-D79855314394}"/>
              </a:ext>
            </a:extLst>
          </p:cNvPr>
          <p:cNvSpPr/>
          <p:nvPr/>
        </p:nvSpPr>
        <p:spPr>
          <a:xfrm>
            <a:off x="1066800" y="2524897"/>
            <a:ext cx="7620000" cy="1077218"/>
          </a:xfrm>
          <a:prstGeom prst="rect">
            <a:avLst/>
          </a:prstGeom>
        </p:spPr>
        <p:txBody>
          <a:bodyPr wrap="square">
            <a:spAutoFit/>
          </a:bodyPr>
          <a:lstStyle/>
          <a:p>
            <a:pPr algn="ctr"/>
            <a:r>
              <a:rPr lang="en-US" sz="3200" b="1" dirty="0">
                <a:solidFill>
                  <a:srgbClr val="002060"/>
                </a:solidFill>
                <a:latin typeface="Arial" panose="020B0604020202020204" pitchFamily="34" charset="0"/>
                <a:cs typeface="Arial" panose="020B0604020202020204" pitchFamily="34" charset="0"/>
              </a:rPr>
              <a:t>Modelling decision dynamics &amp; </a:t>
            </a:r>
          </a:p>
          <a:p>
            <a:pPr algn="ctr"/>
            <a:r>
              <a:rPr lang="en-US" sz="3200" b="1" dirty="0">
                <a:solidFill>
                  <a:srgbClr val="002060"/>
                </a:solidFill>
                <a:latin typeface="Arial" panose="020B0604020202020204" pitchFamily="34" charset="0"/>
                <a:cs typeface="Arial" panose="020B0604020202020204" pitchFamily="34" charset="0"/>
              </a:rPr>
              <a:t>AI applications</a:t>
            </a:r>
            <a:endParaRPr lang="en-US" sz="3200" dirty="0"/>
          </a:p>
        </p:txBody>
      </p:sp>
    </p:spTree>
    <p:extLst>
      <p:ext uri="{BB962C8B-B14F-4D97-AF65-F5344CB8AC3E}">
        <p14:creationId xmlns:p14="http://schemas.microsoft.com/office/powerpoint/2010/main" val="2172524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40.media.tumblr.com/tumblr_lkk6kg0f511qagszy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51" y="0"/>
            <a:ext cx="10297293"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55336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rainywindscree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988"/>
            <a:ext cx="9677400" cy="746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0" y="2286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sz="3600" dirty="0">
                <a:solidFill>
                  <a:srgbClr val="FFFF00"/>
                </a:solidFill>
              </a:rPr>
              <a:t>Perceptual decision making (under uncertainty)</a:t>
            </a:r>
            <a:endParaRPr lang="en-US" sz="4400" dirty="0">
              <a:solidFill>
                <a:srgbClr val="FFFF00"/>
              </a:solidFill>
            </a:endParaRPr>
          </a:p>
        </p:txBody>
      </p:sp>
      <p:sp>
        <p:nvSpPr>
          <p:cNvPr id="5" name="Rectangle 7"/>
          <p:cNvSpPr txBox="1">
            <a:spLocks noChangeArrowheads="1"/>
          </p:cNvSpPr>
          <p:nvPr/>
        </p:nvSpPr>
        <p:spPr>
          <a:xfrm>
            <a:off x="152400" y="838200"/>
            <a:ext cx="4648200" cy="457200"/>
          </a:xfrm>
          <a:prstGeom prst="rect">
            <a:avLst/>
          </a:prstGeom>
          <a:no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838200" indent="-838200"/>
            <a:r>
              <a:rPr lang="en-US" sz="2300" i="1" dirty="0">
                <a:solidFill>
                  <a:srgbClr val="FF5460"/>
                </a:solidFill>
                <a:latin typeface="Arial"/>
                <a:ea typeface="ＭＳ Ｐゴシック" charset="0"/>
                <a:cs typeface="Arial"/>
              </a:rPr>
              <a:t>Integrate sensory information</a:t>
            </a:r>
          </a:p>
        </p:txBody>
      </p:sp>
      <p:sp>
        <p:nvSpPr>
          <p:cNvPr id="6" name="Rectangle 9"/>
          <p:cNvSpPr>
            <a:spLocks noChangeArrowheads="1"/>
          </p:cNvSpPr>
          <p:nvPr/>
        </p:nvSpPr>
        <p:spPr bwMode="auto">
          <a:xfrm>
            <a:off x="304800" y="12954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838200" indent="-838200" algn="ctr" eaLnBrk="1" hangingPunct="1"/>
            <a:r>
              <a:rPr lang="en-US" sz="2300" i="1" dirty="0">
                <a:solidFill>
                  <a:srgbClr val="FF5460"/>
                </a:solidFill>
                <a:latin typeface="Arial"/>
                <a:cs typeface="Arial"/>
              </a:rPr>
              <a:t>Select an action/choice among alternative competing options </a:t>
            </a:r>
          </a:p>
        </p:txBody>
      </p:sp>
      <p:sp>
        <p:nvSpPr>
          <p:cNvPr id="7" name="Rectangle 10"/>
          <p:cNvSpPr>
            <a:spLocks noChangeArrowheads="1"/>
          </p:cNvSpPr>
          <p:nvPr/>
        </p:nvSpPr>
        <p:spPr bwMode="auto">
          <a:xfrm>
            <a:off x="76200" y="1752600"/>
            <a:ext cx="544465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838200" indent="-838200" algn="ctr" eaLnBrk="1" hangingPunct="1"/>
            <a:r>
              <a:rPr lang="en-US" sz="2300" i="1" dirty="0">
                <a:solidFill>
                  <a:srgbClr val="FF5460"/>
                </a:solidFill>
                <a:latin typeface="Arial"/>
                <a:cs typeface="Arial"/>
              </a:rPr>
              <a:t>Respond quickly and/or accurately</a:t>
            </a:r>
          </a:p>
        </p:txBody>
      </p:sp>
      <p:sp>
        <p:nvSpPr>
          <p:cNvPr id="8" name="TextBox 7"/>
          <p:cNvSpPr txBox="1"/>
          <p:nvPr/>
        </p:nvSpPr>
        <p:spPr>
          <a:xfrm>
            <a:off x="-524585" y="71789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1046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mputer screen monitor with camera">
            <a:extLst>
              <a:ext uri="{FF2B5EF4-FFF2-40B4-BE49-F238E27FC236}">
                <a16:creationId xmlns:a16="http://schemas.microsoft.com/office/drawing/2014/main" id="{2CEF23D8-4B27-474A-9F75-7F5B28B3A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49" y="2355992"/>
            <a:ext cx="7322125" cy="42317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419C2F-37D9-7842-B455-528AEA5C1B75}"/>
              </a:ext>
            </a:extLst>
          </p:cNvPr>
          <p:cNvSpPr txBox="1"/>
          <p:nvPr/>
        </p:nvSpPr>
        <p:spPr>
          <a:xfrm>
            <a:off x="1061952" y="431601"/>
            <a:ext cx="6734344"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A visual motion direction discrimination task</a:t>
            </a:r>
          </a:p>
        </p:txBody>
      </p:sp>
      <p:pic>
        <p:nvPicPr>
          <p:cNvPr id="3" name="Picture 2" descr="A picture containing person, person, wall, indoor&#10;&#10;Description automatically generated">
            <a:extLst>
              <a:ext uri="{FF2B5EF4-FFF2-40B4-BE49-F238E27FC236}">
                <a16:creationId xmlns:a16="http://schemas.microsoft.com/office/drawing/2014/main" id="{F922C748-42FA-5740-BB47-1E8B414FD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91961"/>
            <a:ext cx="1143000" cy="1492158"/>
          </a:xfrm>
          <a:prstGeom prst="rect">
            <a:avLst/>
          </a:prstGeom>
        </p:spPr>
      </p:pic>
      <p:pic>
        <p:nvPicPr>
          <p:cNvPr id="4" name="Picture 3">
            <a:extLst>
              <a:ext uri="{FF2B5EF4-FFF2-40B4-BE49-F238E27FC236}">
                <a16:creationId xmlns:a16="http://schemas.microsoft.com/office/drawing/2014/main" id="{4A39D885-FF99-C54F-B0C4-2553713CA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9152" y="995325"/>
            <a:ext cx="1254758" cy="1492158"/>
          </a:xfrm>
          <a:prstGeom prst="rect">
            <a:avLst/>
          </a:prstGeom>
        </p:spPr>
      </p:pic>
      <p:sp>
        <p:nvSpPr>
          <p:cNvPr id="5" name="TextBox 4">
            <a:extLst>
              <a:ext uri="{FF2B5EF4-FFF2-40B4-BE49-F238E27FC236}">
                <a16:creationId xmlns:a16="http://schemas.microsoft.com/office/drawing/2014/main" id="{C0A045AE-5D0A-ED40-B198-4D5747B088F5}"/>
              </a:ext>
            </a:extLst>
          </p:cNvPr>
          <p:cNvSpPr txBox="1"/>
          <p:nvPr/>
        </p:nvSpPr>
        <p:spPr>
          <a:xfrm>
            <a:off x="2784174" y="1287831"/>
            <a:ext cx="3431004" cy="923330"/>
          </a:xfrm>
          <a:prstGeom prst="rect">
            <a:avLst/>
          </a:prstGeom>
          <a:noFill/>
        </p:spPr>
        <p:txBody>
          <a:bodyPr wrap="none" rtlCol="0">
            <a:spAutoFit/>
          </a:bodyPr>
          <a:lstStyle/>
          <a:p>
            <a:pPr algn="ctr"/>
            <a:r>
              <a:rPr lang="en-US" dirty="0"/>
              <a:t>Online psychological experiments </a:t>
            </a:r>
          </a:p>
          <a:p>
            <a:pPr algn="ctr"/>
            <a:endParaRPr lang="en-US" dirty="0"/>
          </a:p>
          <a:p>
            <a:pPr algn="ctr"/>
            <a:r>
              <a:rPr lang="en-GB" dirty="0">
                <a:hlinkClick r:id="rId6" tooltip="Original URL: https://angelobasteris.hostingerapp.com/gazeRDK/. Click or tap if you trust this link."/>
              </a:rPr>
              <a:t>http://epsychology.online</a:t>
            </a:r>
            <a:r>
              <a:rPr lang="en-GB" dirty="0"/>
              <a:t> </a:t>
            </a:r>
            <a:endParaRPr lang="en-US" dirty="0"/>
          </a:p>
        </p:txBody>
      </p:sp>
      <p:sp>
        <p:nvSpPr>
          <p:cNvPr id="6" name="TextBox 5">
            <a:extLst>
              <a:ext uri="{FF2B5EF4-FFF2-40B4-BE49-F238E27FC236}">
                <a16:creationId xmlns:a16="http://schemas.microsoft.com/office/drawing/2014/main" id="{7BD98DB2-64DA-534D-94F3-2CF950902045}"/>
              </a:ext>
            </a:extLst>
          </p:cNvPr>
          <p:cNvSpPr txBox="1"/>
          <p:nvPr/>
        </p:nvSpPr>
        <p:spPr>
          <a:xfrm>
            <a:off x="132524" y="2486371"/>
            <a:ext cx="1915909" cy="523220"/>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Dr. Angelo </a:t>
            </a:r>
            <a:r>
              <a:rPr lang="en-US" sz="1400" b="1" dirty="0" err="1">
                <a:latin typeface="Arial" panose="020B0604020202020204" pitchFamily="34" charset="0"/>
                <a:cs typeface="Arial" panose="020B0604020202020204" pitchFamily="34" charset="0"/>
              </a:rPr>
              <a:t>Basteris</a:t>
            </a:r>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U. Southern Denmark</a:t>
            </a:r>
          </a:p>
        </p:txBody>
      </p:sp>
      <p:sp>
        <p:nvSpPr>
          <p:cNvPr id="7" name="TextBox 6">
            <a:extLst>
              <a:ext uri="{FF2B5EF4-FFF2-40B4-BE49-F238E27FC236}">
                <a16:creationId xmlns:a16="http://schemas.microsoft.com/office/drawing/2014/main" id="{D9ADD43F-F553-0046-ADCC-13656F889A71}"/>
              </a:ext>
            </a:extLst>
          </p:cNvPr>
          <p:cNvSpPr txBox="1"/>
          <p:nvPr/>
        </p:nvSpPr>
        <p:spPr>
          <a:xfrm>
            <a:off x="7179180" y="2484119"/>
            <a:ext cx="1832296" cy="523220"/>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Dr. W. Paul Boyce</a:t>
            </a:r>
          </a:p>
          <a:p>
            <a:r>
              <a:rPr lang="en-US" sz="1400" dirty="0">
                <a:latin typeface="Arial" panose="020B0604020202020204" pitchFamily="34" charset="0"/>
                <a:cs typeface="Arial" panose="020B0604020202020204" pitchFamily="34" charset="0"/>
              </a:rPr>
              <a:t>U. New South Wales</a:t>
            </a:r>
          </a:p>
        </p:txBody>
      </p:sp>
      <p:sp>
        <p:nvSpPr>
          <p:cNvPr id="13" name="Oval 12">
            <a:extLst>
              <a:ext uri="{FF2B5EF4-FFF2-40B4-BE49-F238E27FC236}">
                <a16:creationId xmlns:a16="http://schemas.microsoft.com/office/drawing/2014/main" id="{DE7DB170-8C8C-7A41-9610-AE8DCDE11F6A}"/>
              </a:ext>
            </a:extLst>
          </p:cNvPr>
          <p:cNvSpPr/>
          <p:nvPr/>
        </p:nvSpPr>
        <p:spPr>
          <a:xfrm>
            <a:off x="4475312" y="3886200"/>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4" name="Oval 13">
            <a:extLst>
              <a:ext uri="{FF2B5EF4-FFF2-40B4-BE49-F238E27FC236}">
                <a16:creationId xmlns:a16="http://schemas.microsoft.com/office/drawing/2014/main" id="{021744C2-3467-3E4A-9882-104CBED36F26}"/>
              </a:ext>
            </a:extLst>
          </p:cNvPr>
          <p:cNvSpPr/>
          <p:nvPr/>
        </p:nvSpPr>
        <p:spPr>
          <a:xfrm>
            <a:off x="2514600" y="3810000"/>
            <a:ext cx="263826"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5" name="Oval 14">
            <a:extLst>
              <a:ext uri="{FF2B5EF4-FFF2-40B4-BE49-F238E27FC236}">
                <a16:creationId xmlns:a16="http://schemas.microsoft.com/office/drawing/2014/main" id="{618439D4-0FE7-8840-B235-43B127F2D226}"/>
              </a:ext>
            </a:extLst>
          </p:cNvPr>
          <p:cNvSpPr/>
          <p:nvPr/>
        </p:nvSpPr>
        <p:spPr>
          <a:xfrm>
            <a:off x="6227913" y="3810000"/>
            <a:ext cx="263826"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7" name="Oval 16">
            <a:extLst>
              <a:ext uri="{FF2B5EF4-FFF2-40B4-BE49-F238E27FC236}">
                <a16:creationId xmlns:a16="http://schemas.microsoft.com/office/drawing/2014/main" id="{DA6D992C-A012-D84A-A0C0-C1F9048BB7E0}"/>
              </a:ext>
            </a:extLst>
          </p:cNvPr>
          <p:cNvSpPr/>
          <p:nvPr/>
        </p:nvSpPr>
        <p:spPr>
          <a:xfrm>
            <a:off x="3713313" y="35052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8" name="Oval 17">
            <a:extLst>
              <a:ext uri="{FF2B5EF4-FFF2-40B4-BE49-F238E27FC236}">
                <a16:creationId xmlns:a16="http://schemas.microsoft.com/office/drawing/2014/main" id="{25AE9F0A-FCC9-004C-A20E-F573B5CE4910}"/>
              </a:ext>
            </a:extLst>
          </p:cNvPr>
          <p:cNvSpPr/>
          <p:nvPr/>
        </p:nvSpPr>
        <p:spPr>
          <a:xfrm>
            <a:off x="4364889" y="2895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9" name="Oval 18">
            <a:extLst>
              <a:ext uri="{FF2B5EF4-FFF2-40B4-BE49-F238E27FC236}">
                <a16:creationId xmlns:a16="http://schemas.microsoft.com/office/drawing/2014/main" id="{DB58CD66-33FA-7B44-8A3D-0675FCD54EDB}"/>
              </a:ext>
            </a:extLst>
          </p:cNvPr>
          <p:cNvSpPr/>
          <p:nvPr/>
        </p:nvSpPr>
        <p:spPr>
          <a:xfrm>
            <a:off x="5065865" y="319278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0" name="Oval 19">
            <a:extLst>
              <a:ext uri="{FF2B5EF4-FFF2-40B4-BE49-F238E27FC236}">
                <a16:creationId xmlns:a16="http://schemas.microsoft.com/office/drawing/2014/main" id="{9B4FB549-3C6B-EF46-A367-24D692774A2C}"/>
              </a:ext>
            </a:extLst>
          </p:cNvPr>
          <p:cNvSpPr/>
          <p:nvPr/>
        </p:nvSpPr>
        <p:spPr>
          <a:xfrm>
            <a:off x="3980013" y="4343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1" name="Oval 20">
            <a:extLst>
              <a:ext uri="{FF2B5EF4-FFF2-40B4-BE49-F238E27FC236}">
                <a16:creationId xmlns:a16="http://schemas.microsoft.com/office/drawing/2014/main" id="{7DB4345D-BCE0-8C46-9739-F54E5DA32A48}"/>
              </a:ext>
            </a:extLst>
          </p:cNvPr>
          <p:cNvSpPr/>
          <p:nvPr/>
        </p:nvSpPr>
        <p:spPr>
          <a:xfrm>
            <a:off x="4288689" y="35623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2" name="Oval 21">
            <a:extLst>
              <a:ext uri="{FF2B5EF4-FFF2-40B4-BE49-F238E27FC236}">
                <a16:creationId xmlns:a16="http://schemas.microsoft.com/office/drawing/2014/main" id="{681EA4E8-5574-204F-A2F7-01820E4042E1}"/>
              </a:ext>
            </a:extLst>
          </p:cNvPr>
          <p:cNvSpPr/>
          <p:nvPr/>
        </p:nvSpPr>
        <p:spPr>
          <a:xfrm>
            <a:off x="4620092" y="331851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3" name="Oval 22">
            <a:extLst>
              <a:ext uri="{FF2B5EF4-FFF2-40B4-BE49-F238E27FC236}">
                <a16:creationId xmlns:a16="http://schemas.microsoft.com/office/drawing/2014/main" id="{14E263BA-ADD6-5F43-A740-AF05D0476061}"/>
              </a:ext>
            </a:extLst>
          </p:cNvPr>
          <p:cNvSpPr/>
          <p:nvPr/>
        </p:nvSpPr>
        <p:spPr>
          <a:xfrm>
            <a:off x="3941913" y="3276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4" name="Oval 23">
            <a:extLst>
              <a:ext uri="{FF2B5EF4-FFF2-40B4-BE49-F238E27FC236}">
                <a16:creationId xmlns:a16="http://schemas.microsoft.com/office/drawing/2014/main" id="{4D52BA86-21F1-124F-89BD-0346094F11CC}"/>
              </a:ext>
            </a:extLst>
          </p:cNvPr>
          <p:cNvSpPr/>
          <p:nvPr/>
        </p:nvSpPr>
        <p:spPr>
          <a:xfrm>
            <a:off x="3826177" y="401818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5" name="Oval 24">
            <a:extLst>
              <a:ext uri="{FF2B5EF4-FFF2-40B4-BE49-F238E27FC236}">
                <a16:creationId xmlns:a16="http://schemas.microsoft.com/office/drawing/2014/main" id="{3FFC7BF9-78A2-0246-AAEC-5E555D43D3A5}"/>
              </a:ext>
            </a:extLst>
          </p:cNvPr>
          <p:cNvSpPr/>
          <p:nvPr/>
        </p:nvSpPr>
        <p:spPr>
          <a:xfrm>
            <a:off x="5092535" y="45720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6" name="Oval 25">
            <a:extLst>
              <a:ext uri="{FF2B5EF4-FFF2-40B4-BE49-F238E27FC236}">
                <a16:creationId xmlns:a16="http://schemas.microsoft.com/office/drawing/2014/main" id="{E34F5480-1CAD-0746-8415-15C250E161D1}"/>
              </a:ext>
            </a:extLst>
          </p:cNvPr>
          <p:cNvSpPr/>
          <p:nvPr/>
        </p:nvSpPr>
        <p:spPr>
          <a:xfrm>
            <a:off x="5172545" y="36156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7" name="Oval 26">
            <a:extLst>
              <a:ext uri="{FF2B5EF4-FFF2-40B4-BE49-F238E27FC236}">
                <a16:creationId xmlns:a16="http://schemas.microsoft.com/office/drawing/2014/main" id="{049E4C9A-528E-3648-A416-621D807C928F}"/>
              </a:ext>
            </a:extLst>
          </p:cNvPr>
          <p:cNvSpPr/>
          <p:nvPr/>
        </p:nvSpPr>
        <p:spPr>
          <a:xfrm>
            <a:off x="5092535" y="4038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8" name="Oval 27">
            <a:extLst>
              <a:ext uri="{FF2B5EF4-FFF2-40B4-BE49-F238E27FC236}">
                <a16:creationId xmlns:a16="http://schemas.microsoft.com/office/drawing/2014/main" id="{DA1A1448-58E9-C149-B08E-FF0530D1AEE8}"/>
              </a:ext>
            </a:extLst>
          </p:cNvPr>
          <p:cNvSpPr/>
          <p:nvPr/>
        </p:nvSpPr>
        <p:spPr>
          <a:xfrm>
            <a:off x="4246713" y="4724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29" name="Oval 28">
            <a:extLst>
              <a:ext uri="{FF2B5EF4-FFF2-40B4-BE49-F238E27FC236}">
                <a16:creationId xmlns:a16="http://schemas.microsoft.com/office/drawing/2014/main" id="{0CA63EDE-FA8D-7947-8C77-50037C58F959}"/>
              </a:ext>
            </a:extLst>
          </p:cNvPr>
          <p:cNvSpPr/>
          <p:nvPr/>
        </p:nvSpPr>
        <p:spPr>
          <a:xfrm>
            <a:off x="4555324" y="4343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30" name="Oval 29">
            <a:extLst>
              <a:ext uri="{FF2B5EF4-FFF2-40B4-BE49-F238E27FC236}">
                <a16:creationId xmlns:a16="http://schemas.microsoft.com/office/drawing/2014/main" id="{3C7385F4-16FC-D248-BD80-67780BB26446}"/>
              </a:ext>
            </a:extLst>
          </p:cNvPr>
          <p:cNvSpPr/>
          <p:nvPr/>
        </p:nvSpPr>
        <p:spPr>
          <a:xfrm>
            <a:off x="4780113" y="480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cxnSp>
        <p:nvCxnSpPr>
          <p:cNvPr id="46" name="Straight Arrow Connector 45">
            <a:extLst>
              <a:ext uri="{FF2B5EF4-FFF2-40B4-BE49-F238E27FC236}">
                <a16:creationId xmlns:a16="http://schemas.microsoft.com/office/drawing/2014/main" id="{37B79F56-36DB-0942-9DB6-4AC50ED6606D}"/>
              </a:ext>
            </a:extLst>
          </p:cNvPr>
          <p:cNvCxnSpPr/>
          <p:nvPr/>
        </p:nvCxnSpPr>
        <p:spPr>
          <a:xfrm>
            <a:off x="4703913" y="3352800"/>
            <a:ext cx="228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1072E95-21C7-F34A-A416-500347A41D79}"/>
              </a:ext>
            </a:extLst>
          </p:cNvPr>
          <p:cNvCxnSpPr>
            <a:cxnSpLocks/>
            <a:stCxn id="29" idx="6"/>
          </p:cNvCxnSpPr>
          <p:nvPr/>
        </p:nvCxnSpPr>
        <p:spPr>
          <a:xfrm>
            <a:off x="4631524" y="4381500"/>
            <a:ext cx="224789" cy="38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D8BE33E-EC97-9B42-9FAC-5A0A053C1CB3}"/>
              </a:ext>
            </a:extLst>
          </p:cNvPr>
          <p:cNvCxnSpPr>
            <a:cxnSpLocks/>
            <a:stCxn id="24" idx="6"/>
          </p:cNvCxnSpPr>
          <p:nvPr/>
        </p:nvCxnSpPr>
        <p:spPr>
          <a:xfrm flipV="1">
            <a:off x="3902377" y="4037240"/>
            <a:ext cx="268136" cy="190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79A7847-1FFD-9743-BA2B-3F9DE0FEE579}"/>
              </a:ext>
            </a:extLst>
          </p:cNvPr>
          <p:cNvCxnSpPr>
            <a:cxnSpLocks/>
            <a:stCxn id="23" idx="5"/>
          </p:cNvCxnSpPr>
          <p:nvPr/>
        </p:nvCxnSpPr>
        <p:spPr>
          <a:xfrm flipH="1" flipV="1">
            <a:off x="3713314" y="3093229"/>
            <a:ext cx="293640" cy="2484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33986BA-FD01-654E-BB76-9C3C7A390CAE}"/>
              </a:ext>
            </a:extLst>
          </p:cNvPr>
          <p:cNvCxnSpPr>
            <a:cxnSpLocks/>
            <a:stCxn id="18" idx="2"/>
          </p:cNvCxnSpPr>
          <p:nvPr/>
        </p:nvCxnSpPr>
        <p:spPr>
          <a:xfrm flipV="1">
            <a:off x="4364889" y="2895600"/>
            <a:ext cx="339024" cy="38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B13E64F-4D51-6B48-82A3-808A0A40B8B9}"/>
              </a:ext>
            </a:extLst>
          </p:cNvPr>
          <p:cNvCxnSpPr>
            <a:cxnSpLocks/>
            <a:stCxn id="28" idx="0"/>
          </p:cNvCxnSpPr>
          <p:nvPr/>
        </p:nvCxnSpPr>
        <p:spPr>
          <a:xfrm flipV="1">
            <a:off x="4284813" y="4489166"/>
            <a:ext cx="160019" cy="2352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19DF2050-4B2D-E449-B8CA-0B3344DABB39}"/>
              </a:ext>
            </a:extLst>
          </p:cNvPr>
          <p:cNvCxnSpPr>
            <a:cxnSpLocks/>
            <a:stCxn id="20" idx="3"/>
          </p:cNvCxnSpPr>
          <p:nvPr/>
        </p:nvCxnSpPr>
        <p:spPr>
          <a:xfrm flipH="1">
            <a:off x="3672592" y="4408441"/>
            <a:ext cx="318580" cy="232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6AEEB90B-9A22-E848-B5C4-A72297A97FA0}"/>
              </a:ext>
            </a:extLst>
          </p:cNvPr>
          <p:cNvCxnSpPr>
            <a:cxnSpLocks/>
            <a:stCxn id="27" idx="6"/>
          </p:cNvCxnSpPr>
          <p:nvPr/>
        </p:nvCxnSpPr>
        <p:spPr>
          <a:xfrm>
            <a:off x="5168735" y="4076700"/>
            <a:ext cx="308610" cy="114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48964D7-BA51-CA40-8142-289BD6B94B97}"/>
              </a:ext>
            </a:extLst>
          </p:cNvPr>
          <p:cNvCxnSpPr>
            <a:cxnSpLocks/>
            <a:stCxn id="17" idx="1"/>
          </p:cNvCxnSpPr>
          <p:nvPr/>
        </p:nvCxnSpPr>
        <p:spPr>
          <a:xfrm>
            <a:off x="3724472" y="3516359"/>
            <a:ext cx="331741" cy="589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AE2E9063-F41F-A84E-BF94-833D5A49949D}"/>
              </a:ext>
            </a:extLst>
          </p:cNvPr>
          <p:cNvCxnSpPr>
            <a:cxnSpLocks/>
            <a:stCxn id="19" idx="5"/>
          </p:cNvCxnSpPr>
          <p:nvPr/>
        </p:nvCxnSpPr>
        <p:spPr>
          <a:xfrm>
            <a:off x="5130906" y="3257821"/>
            <a:ext cx="79739" cy="2473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C0CFDDA2-33CA-6743-A1E1-253DCD9822C4}"/>
              </a:ext>
            </a:extLst>
          </p:cNvPr>
          <p:cNvCxnSpPr>
            <a:cxnSpLocks/>
            <a:stCxn id="26" idx="2"/>
          </p:cNvCxnSpPr>
          <p:nvPr/>
        </p:nvCxnSpPr>
        <p:spPr>
          <a:xfrm flipH="1" flipV="1">
            <a:off x="4932513" y="3579495"/>
            <a:ext cx="240032" cy="742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A5026F0D-B68E-9949-95D7-59394CA036DE}"/>
              </a:ext>
            </a:extLst>
          </p:cNvPr>
          <p:cNvCxnSpPr>
            <a:cxnSpLocks/>
            <a:stCxn id="25" idx="1"/>
          </p:cNvCxnSpPr>
          <p:nvPr/>
        </p:nvCxnSpPr>
        <p:spPr>
          <a:xfrm>
            <a:off x="5103694" y="4583159"/>
            <a:ext cx="373651" cy="23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4FF7C9BB-7AC4-274D-9EF2-70A03853C0A8}"/>
              </a:ext>
            </a:extLst>
          </p:cNvPr>
          <p:cNvCxnSpPr/>
          <p:nvPr/>
        </p:nvCxnSpPr>
        <p:spPr>
          <a:xfrm>
            <a:off x="4322913" y="3581400"/>
            <a:ext cx="228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DDF1A65E-83E3-F841-98C3-ADB69A29FA97}"/>
              </a:ext>
            </a:extLst>
          </p:cNvPr>
          <p:cNvCxnSpPr>
            <a:cxnSpLocks/>
            <a:stCxn id="30" idx="3"/>
          </p:cNvCxnSpPr>
          <p:nvPr/>
        </p:nvCxnSpPr>
        <p:spPr>
          <a:xfrm flipV="1">
            <a:off x="4791272" y="4583161"/>
            <a:ext cx="141241" cy="2824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Arc 47">
            <a:extLst>
              <a:ext uri="{FF2B5EF4-FFF2-40B4-BE49-F238E27FC236}">
                <a16:creationId xmlns:a16="http://schemas.microsoft.com/office/drawing/2014/main" id="{0B2D593F-2FBB-2F4A-85C8-D0367CA1CA89}"/>
              </a:ext>
            </a:extLst>
          </p:cNvPr>
          <p:cNvSpPr/>
          <p:nvPr/>
        </p:nvSpPr>
        <p:spPr>
          <a:xfrm>
            <a:off x="3962400" y="6408216"/>
            <a:ext cx="1371600" cy="906984"/>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0" name="Arc 49">
            <a:extLst>
              <a:ext uri="{FF2B5EF4-FFF2-40B4-BE49-F238E27FC236}">
                <a16:creationId xmlns:a16="http://schemas.microsoft.com/office/drawing/2014/main" id="{1779F766-6E52-B743-9D4F-CC93DE765F37}"/>
              </a:ext>
            </a:extLst>
          </p:cNvPr>
          <p:cNvSpPr/>
          <p:nvPr/>
        </p:nvSpPr>
        <p:spPr>
          <a:xfrm>
            <a:off x="4495799" y="6263385"/>
            <a:ext cx="323848" cy="387310"/>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1" name="Arc 50">
            <a:extLst>
              <a:ext uri="{FF2B5EF4-FFF2-40B4-BE49-F238E27FC236}">
                <a16:creationId xmlns:a16="http://schemas.microsoft.com/office/drawing/2014/main" id="{4E8BD539-AE0F-AE4F-B79A-B81B71CCE10E}"/>
              </a:ext>
            </a:extLst>
          </p:cNvPr>
          <p:cNvSpPr/>
          <p:nvPr/>
        </p:nvSpPr>
        <p:spPr>
          <a:xfrm flipV="1">
            <a:off x="4105276" y="6485300"/>
            <a:ext cx="323848" cy="208666"/>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3" name="Arc 52">
            <a:extLst>
              <a:ext uri="{FF2B5EF4-FFF2-40B4-BE49-F238E27FC236}">
                <a16:creationId xmlns:a16="http://schemas.microsoft.com/office/drawing/2014/main" id="{945ACC30-86DC-CC4C-9AE4-42F19F94043C}"/>
              </a:ext>
            </a:extLst>
          </p:cNvPr>
          <p:cNvSpPr/>
          <p:nvPr/>
        </p:nvSpPr>
        <p:spPr>
          <a:xfrm flipV="1">
            <a:off x="4876800" y="6478361"/>
            <a:ext cx="323848" cy="208666"/>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4" name="Oval 53">
            <a:extLst>
              <a:ext uri="{FF2B5EF4-FFF2-40B4-BE49-F238E27FC236}">
                <a16:creationId xmlns:a16="http://schemas.microsoft.com/office/drawing/2014/main" id="{90AF960A-CFC3-8F42-9180-5437947F86D0}"/>
              </a:ext>
            </a:extLst>
          </p:cNvPr>
          <p:cNvSpPr/>
          <p:nvPr/>
        </p:nvSpPr>
        <p:spPr>
          <a:xfrm>
            <a:off x="4267200" y="6554561"/>
            <a:ext cx="45719" cy="770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5" name="Oval 54">
            <a:extLst>
              <a:ext uri="{FF2B5EF4-FFF2-40B4-BE49-F238E27FC236}">
                <a16:creationId xmlns:a16="http://schemas.microsoft.com/office/drawing/2014/main" id="{CD01F508-A341-134E-AA1D-89A46A4ACB9B}"/>
              </a:ext>
            </a:extLst>
          </p:cNvPr>
          <p:cNvSpPr/>
          <p:nvPr/>
        </p:nvSpPr>
        <p:spPr>
          <a:xfrm>
            <a:off x="5029200" y="6553677"/>
            <a:ext cx="45719" cy="770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6" name="Arc 55">
            <a:extLst>
              <a:ext uri="{FF2B5EF4-FFF2-40B4-BE49-F238E27FC236}">
                <a16:creationId xmlns:a16="http://schemas.microsoft.com/office/drawing/2014/main" id="{95AD6D16-EBD7-5446-87DA-BD00EF2D8586}"/>
              </a:ext>
            </a:extLst>
          </p:cNvPr>
          <p:cNvSpPr/>
          <p:nvPr/>
        </p:nvSpPr>
        <p:spPr>
          <a:xfrm>
            <a:off x="4095752" y="6554561"/>
            <a:ext cx="323848" cy="125628"/>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8" name="Arc 57">
            <a:extLst>
              <a:ext uri="{FF2B5EF4-FFF2-40B4-BE49-F238E27FC236}">
                <a16:creationId xmlns:a16="http://schemas.microsoft.com/office/drawing/2014/main" id="{375F7612-E5E6-1A4B-BB77-3513483F8D37}"/>
              </a:ext>
            </a:extLst>
          </p:cNvPr>
          <p:cNvSpPr/>
          <p:nvPr/>
        </p:nvSpPr>
        <p:spPr>
          <a:xfrm>
            <a:off x="4857752" y="6554561"/>
            <a:ext cx="323848" cy="125628"/>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4567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Image result for computer screen monitor with camera">
            <a:extLst>
              <a:ext uri="{FF2B5EF4-FFF2-40B4-BE49-F238E27FC236}">
                <a16:creationId xmlns:a16="http://schemas.microsoft.com/office/drawing/2014/main" id="{619DA586-5264-A24E-BDE1-4F4D4BAA3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49" y="2355992"/>
            <a:ext cx="7322125" cy="4231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A045AE-5D0A-ED40-B198-4D5747B088F5}"/>
              </a:ext>
            </a:extLst>
          </p:cNvPr>
          <p:cNvSpPr txBox="1"/>
          <p:nvPr/>
        </p:nvSpPr>
        <p:spPr>
          <a:xfrm>
            <a:off x="2784174" y="1287831"/>
            <a:ext cx="3431004" cy="923330"/>
          </a:xfrm>
          <a:prstGeom prst="rect">
            <a:avLst/>
          </a:prstGeom>
          <a:noFill/>
        </p:spPr>
        <p:txBody>
          <a:bodyPr wrap="none" rtlCol="0">
            <a:spAutoFit/>
          </a:bodyPr>
          <a:lstStyle/>
          <a:p>
            <a:pPr algn="ctr"/>
            <a:r>
              <a:rPr lang="en-US" dirty="0"/>
              <a:t>Online psychological experiments </a:t>
            </a:r>
          </a:p>
          <a:p>
            <a:pPr algn="ctr"/>
            <a:endParaRPr lang="en-US" dirty="0"/>
          </a:p>
          <a:p>
            <a:pPr algn="ctr"/>
            <a:r>
              <a:rPr lang="en-GB" dirty="0">
                <a:hlinkClick r:id="rId4" tooltip="Original URL: https://angelobasteris.hostingerapp.com/gazeRDK/. Click or tap if you trust this link."/>
              </a:rPr>
              <a:t>http://epsychology.online</a:t>
            </a:r>
            <a:r>
              <a:rPr lang="en-GB" dirty="0"/>
              <a:t> </a:t>
            </a:r>
            <a:endParaRPr lang="en-US" dirty="0"/>
          </a:p>
        </p:txBody>
      </p:sp>
      <p:sp>
        <p:nvSpPr>
          <p:cNvPr id="14" name="Oval 13">
            <a:extLst>
              <a:ext uri="{FF2B5EF4-FFF2-40B4-BE49-F238E27FC236}">
                <a16:creationId xmlns:a16="http://schemas.microsoft.com/office/drawing/2014/main" id="{021744C2-3467-3E4A-9882-104CBED36F26}"/>
              </a:ext>
            </a:extLst>
          </p:cNvPr>
          <p:cNvSpPr/>
          <p:nvPr/>
        </p:nvSpPr>
        <p:spPr>
          <a:xfrm>
            <a:off x="2514600" y="3810000"/>
            <a:ext cx="263826"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15" name="Oval 14">
            <a:extLst>
              <a:ext uri="{FF2B5EF4-FFF2-40B4-BE49-F238E27FC236}">
                <a16:creationId xmlns:a16="http://schemas.microsoft.com/office/drawing/2014/main" id="{618439D4-0FE7-8840-B235-43B127F2D226}"/>
              </a:ext>
            </a:extLst>
          </p:cNvPr>
          <p:cNvSpPr/>
          <p:nvPr/>
        </p:nvSpPr>
        <p:spPr>
          <a:xfrm>
            <a:off x="6227913" y="3810000"/>
            <a:ext cx="263826"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31" name="Arc 30">
            <a:extLst>
              <a:ext uri="{FF2B5EF4-FFF2-40B4-BE49-F238E27FC236}">
                <a16:creationId xmlns:a16="http://schemas.microsoft.com/office/drawing/2014/main" id="{21EA9891-5B5D-6147-92A0-512C99556876}"/>
              </a:ext>
            </a:extLst>
          </p:cNvPr>
          <p:cNvSpPr/>
          <p:nvPr/>
        </p:nvSpPr>
        <p:spPr>
          <a:xfrm>
            <a:off x="3962400" y="6408216"/>
            <a:ext cx="1371600" cy="906984"/>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2" name="Arc 31">
            <a:extLst>
              <a:ext uri="{FF2B5EF4-FFF2-40B4-BE49-F238E27FC236}">
                <a16:creationId xmlns:a16="http://schemas.microsoft.com/office/drawing/2014/main" id="{CEE21CB5-8E93-BA4E-8992-1F090082D61D}"/>
              </a:ext>
            </a:extLst>
          </p:cNvPr>
          <p:cNvSpPr/>
          <p:nvPr/>
        </p:nvSpPr>
        <p:spPr>
          <a:xfrm>
            <a:off x="4495799" y="6263385"/>
            <a:ext cx="323848" cy="387310"/>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3" name="Arc 32">
            <a:extLst>
              <a:ext uri="{FF2B5EF4-FFF2-40B4-BE49-F238E27FC236}">
                <a16:creationId xmlns:a16="http://schemas.microsoft.com/office/drawing/2014/main" id="{40637F15-1C47-2E45-9AC9-57BCC36F60EB}"/>
              </a:ext>
            </a:extLst>
          </p:cNvPr>
          <p:cNvSpPr/>
          <p:nvPr/>
        </p:nvSpPr>
        <p:spPr>
          <a:xfrm flipV="1">
            <a:off x="4105276" y="6485300"/>
            <a:ext cx="323848" cy="208666"/>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4" name="Arc 33">
            <a:extLst>
              <a:ext uri="{FF2B5EF4-FFF2-40B4-BE49-F238E27FC236}">
                <a16:creationId xmlns:a16="http://schemas.microsoft.com/office/drawing/2014/main" id="{F30F9690-140B-3448-B92C-A532DD4799C2}"/>
              </a:ext>
            </a:extLst>
          </p:cNvPr>
          <p:cNvSpPr/>
          <p:nvPr/>
        </p:nvSpPr>
        <p:spPr>
          <a:xfrm flipV="1">
            <a:off x="4876800" y="6478361"/>
            <a:ext cx="323848" cy="208666"/>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5" name="Oval 34">
            <a:extLst>
              <a:ext uri="{FF2B5EF4-FFF2-40B4-BE49-F238E27FC236}">
                <a16:creationId xmlns:a16="http://schemas.microsoft.com/office/drawing/2014/main" id="{8CF26912-3148-7E40-AA77-199C62B19307}"/>
              </a:ext>
            </a:extLst>
          </p:cNvPr>
          <p:cNvSpPr/>
          <p:nvPr/>
        </p:nvSpPr>
        <p:spPr>
          <a:xfrm>
            <a:off x="4267200" y="6554561"/>
            <a:ext cx="45719" cy="770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2B02EFCB-3724-4B49-81E4-4A870DAE372B}"/>
              </a:ext>
            </a:extLst>
          </p:cNvPr>
          <p:cNvSpPr/>
          <p:nvPr/>
        </p:nvSpPr>
        <p:spPr>
          <a:xfrm>
            <a:off x="5029200" y="6553677"/>
            <a:ext cx="45719" cy="770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7" name="Arc 36">
            <a:extLst>
              <a:ext uri="{FF2B5EF4-FFF2-40B4-BE49-F238E27FC236}">
                <a16:creationId xmlns:a16="http://schemas.microsoft.com/office/drawing/2014/main" id="{75554CFE-9A00-E94E-8237-47F4055BB8A0}"/>
              </a:ext>
            </a:extLst>
          </p:cNvPr>
          <p:cNvSpPr/>
          <p:nvPr/>
        </p:nvSpPr>
        <p:spPr>
          <a:xfrm>
            <a:off x="4095752" y="6554561"/>
            <a:ext cx="323848" cy="125628"/>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8" name="Arc 37">
            <a:extLst>
              <a:ext uri="{FF2B5EF4-FFF2-40B4-BE49-F238E27FC236}">
                <a16:creationId xmlns:a16="http://schemas.microsoft.com/office/drawing/2014/main" id="{C4C20799-CDD8-414B-993F-AAB9EFA2F2D0}"/>
              </a:ext>
            </a:extLst>
          </p:cNvPr>
          <p:cNvSpPr/>
          <p:nvPr/>
        </p:nvSpPr>
        <p:spPr>
          <a:xfrm>
            <a:off x="4857752" y="6554561"/>
            <a:ext cx="323848" cy="125628"/>
          </a:xfrm>
          <a:prstGeom prst="arc">
            <a:avLst>
              <a:gd name="adj1" fmla="val 10909098"/>
              <a:gd name="adj2" fmla="val 0"/>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cxnSp>
        <p:nvCxnSpPr>
          <p:cNvPr id="40" name="Straight Connector 39">
            <a:extLst>
              <a:ext uri="{FF2B5EF4-FFF2-40B4-BE49-F238E27FC236}">
                <a16:creationId xmlns:a16="http://schemas.microsoft.com/office/drawing/2014/main" id="{37464650-2F5E-454F-9ED6-931FD028CD4A}"/>
              </a:ext>
            </a:extLst>
          </p:cNvPr>
          <p:cNvCxnSpPr>
            <a:cxnSpLocks/>
            <a:stCxn id="35" idx="5"/>
            <a:endCxn id="39" idx="3"/>
          </p:cNvCxnSpPr>
          <p:nvPr/>
        </p:nvCxnSpPr>
        <p:spPr>
          <a:xfrm flipV="1">
            <a:off x="4306224" y="4016282"/>
            <a:ext cx="191406" cy="2604074"/>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B632D224-5406-B044-B36C-6B1DF74A88F9}"/>
              </a:ext>
            </a:extLst>
          </p:cNvPr>
          <p:cNvCxnSpPr>
            <a:cxnSpLocks/>
            <a:stCxn id="36" idx="5"/>
            <a:endCxn id="39" idx="5"/>
          </p:cNvCxnSpPr>
          <p:nvPr/>
        </p:nvCxnSpPr>
        <p:spPr>
          <a:xfrm flipH="1" flipV="1">
            <a:off x="4605394" y="4016282"/>
            <a:ext cx="462830" cy="2603190"/>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
        <p:nvSpPr>
          <p:cNvPr id="39" name="Oval 38">
            <a:extLst>
              <a:ext uri="{FF2B5EF4-FFF2-40B4-BE49-F238E27FC236}">
                <a16:creationId xmlns:a16="http://schemas.microsoft.com/office/drawing/2014/main" id="{C5C5F4C8-EA50-1F45-AEC0-8E66D9851A9A}"/>
              </a:ext>
            </a:extLst>
          </p:cNvPr>
          <p:cNvSpPr/>
          <p:nvPr/>
        </p:nvSpPr>
        <p:spPr>
          <a:xfrm>
            <a:off x="4475312" y="3886200"/>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1" name="Oval 40">
            <a:extLst>
              <a:ext uri="{FF2B5EF4-FFF2-40B4-BE49-F238E27FC236}">
                <a16:creationId xmlns:a16="http://schemas.microsoft.com/office/drawing/2014/main" id="{DD5908FF-FE40-B845-A22E-9FBB539D0ECE}"/>
              </a:ext>
            </a:extLst>
          </p:cNvPr>
          <p:cNvSpPr/>
          <p:nvPr/>
        </p:nvSpPr>
        <p:spPr>
          <a:xfrm>
            <a:off x="3713313" y="35052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3" name="Oval 42">
            <a:extLst>
              <a:ext uri="{FF2B5EF4-FFF2-40B4-BE49-F238E27FC236}">
                <a16:creationId xmlns:a16="http://schemas.microsoft.com/office/drawing/2014/main" id="{E4255A84-8F5D-FD4D-853C-F44ABD433E20}"/>
              </a:ext>
            </a:extLst>
          </p:cNvPr>
          <p:cNvSpPr/>
          <p:nvPr/>
        </p:nvSpPr>
        <p:spPr>
          <a:xfrm>
            <a:off x="4364889" y="2895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4" name="Oval 43">
            <a:extLst>
              <a:ext uri="{FF2B5EF4-FFF2-40B4-BE49-F238E27FC236}">
                <a16:creationId xmlns:a16="http://schemas.microsoft.com/office/drawing/2014/main" id="{EE454721-3723-184E-8033-7449B61E758C}"/>
              </a:ext>
            </a:extLst>
          </p:cNvPr>
          <p:cNvSpPr/>
          <p:nvPr/>
        </p:nvSpPr>
        <p:spPr>
          <a:xfrm>
            <a:off x="5065865" y="319278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5" name="Oval 44">
            <a:extLst>
              <a:ext uri="{FF2B5EF4-FFF2-40B4-BE49-F238E27FC236}">
                <a16:creationId xmlns:a16="http://schemas.microsoft.com/office/drawing/2014/main" id="{090E175B-5D14-424F-A9B0-568B45494648}"/>
              </a:ext>
            </a:extLst>
          </p:cNvPr>
          <p:cNvSpPr/>
          <p:nvPr/>
        </p:nvSpPr>
        <p:spPr>
          <a:xfrm>
            <a:off x="3980013" y="4343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6" name="Oval 45">
            <a:extLst>
              <a:ext uri="{FF2B5EF4-FFF2-40B4-BE49-F238E27FC236}">
                <a16:creationId xmlns:a16="http://schemas.microsoft.com/office/drawing/2014/main" id="{8310D05B-93F4-5B47-BCE8-CD55A1A9822B}"/>
              </a:ext>
            </a:extLst>
          </p:cNvPr>
          <p:cNvSpPr/>
          <p:nvPr/>
        </p:nvSpPr>
        <p:spPr>
          <a:xfrm>
            <a:off x="4288689" y="356235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7" name="Oval 46">
            <a:extLst>
              <a:ext uri="{FF2B5EF4-FFF2-40B4-BE49-F238E27FC236}">
                <a16:creationId xmlns:a16="http://schemas.microsoft.com/office/drawing/2014/main" id="{C79312F4-2CCE-D14C-9E60-9CB3CD26FD19}"/>
              </a:ext>
            </a:extLst>
          </p:cNvPr>
          <p:cNvSpPr/>
          <p:nvPr/>
        </p:nvSpPr>
        <p:spPr>
          <a:xfrm>
            <a:off x="4620092" y="331851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8" name="Oval 47">
            <a:extLst>
              <a:ext uri="{FF2B5EF4-FFF2-40B4-BE49-F238E27FC236}">
                <a16:creationId xmlns:a16="http://schemas.microsoft.com/office/drawing/2014/main" id="{BD96508A-F698-934E-98DA-47EB328AE78D}"/>
              </a:ext>
            </a:extLst>
          </p:cNvPr>
          <p:cNvSpPr/>
          <p:nvPr/>
        </p:nvSpPr>
        <p:spPr>
          <a:xfrm>
            <a:off x="3941913" y="3276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49" name="Oval 48">
            <a:extLst>
              <a:ext uri="{FF2B5EF4-FFF2-40B4-BE49-F238E27FC236}">
                <a16:creationId xmlns:a16="http://schemas.microsoft.com/office/drawing/2014/main" id="{5DBAE901-DE07-2048-A0F8-C5B4F1187E60}"/>
              </a:ext>
            </a:extLst>
          </p:cNvPr>
          <p:cNvSpPr/>
          <p:nvPr/>
        </p:nvSpPr>
        <p:spPr>
          <a:xfrm>
            <a:off x="3826177" y="401818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0" name="Oval 49">
            <a:extLst>
              <a:ext uri="{FF2B5EF4-FFF2-40B4-BE49-F238E27FC236}">
                <a16:creationId xmlns:a16="http://schemas.microsoft.com/office/drawing/2014/main" id="{41541CBC-F45F-2A4A-8AB3-AF540619B6AA}"/>
              </a:ext>
            </a:extLst>
          </p:cNvPr>
          <p:cNvSpPr/>
          <p:nvPr/>
        </p:nvSpPr>
        <p:spPr>
          <a:xfrm>
            <a:off x="5092535" y="45720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1" name="Oval 50">
            <a:extLst>
              <a:ext uri="{FF2B5EF4-FFF2-40B4-BE49-F238E27FC236}">
                <a16:creationId xmlns:a16="http://schemas.microsoft.com/office/drawing/2014/main" id="{46D0049D-26B7-3F45-A794-3D59BD66C755}"/>
              </a:ext>
            </a:extLst>
          </p:cNvPr>
          <p:cNvSpPr/>
          <p:nvPr/>
        </p:nvSpPr>
        <p:spPr>
          <a:xfrm>
            <a:off x="5172545" y="36156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2" name="Oval 51">
            <a:extLst>
              <a:ext uri="{FF2B5EF4-FFF2-40B4-BE49-F238E27FC236}">
                <a16:creationId xmlns:a16="http://schemas.microsoft.com/office/drawing/2014/main" id="{3721E94E-934A-A147-8CC5-E7CBFB4BE75E}"/>
              </a:ext>
            </a:extLst>
          </p:cNvPr>
          <p:cNvSpPr/>
          <p:nvPr/>
        </p:nvSpPr>
        <p:spPr>
          <a:xfrm>
            <a:off x="5092535" y="4038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3" name="Oval 52">
            <a:extLst>
              <a:ext uri="{FF2B5EF4-FFF2-40B4-BE49-F238E27FC236}">
                <a16:creationId xmlns:a16="http://schemas.microsoft.com/office/drawing/2014/main" id="{57D1B70B-5480-8941-AB24-307B7D019814}"/>
              </a:ext>
            </a:extLst>
          </p:cNvPr>
          <p:cNvSpPr/>
          <p:nvPr/>
        </p:nvSpPr>
        <p:spPr>
          <a:xfrm>
            <a:off x="4246713" y="4724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4" name="Oval 53">
            <a:extLst>
              <a:ext uri="{FF2B5EF4-FFF2-40B4-BE49-F238E27FC236}">
                <a16:creationId xmlns:a16="http://schemas.microsoft.com/office/drawing/2014/main" id="{AE32B1EC-6484-CD46-BA5F-58ABD7BE1F80}"/>
              </a:ext>
            </a:extLst>
          </p:cNvPr>
          <p:cNvSpPr/>
          <p:nvPr/>
        </p:nvSpPr>
        <p:spPr>
          <a:xfrm>
            <a:off x="4555324" y="43434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sp>
        <p:nvSpPr>
          <p:cNvPr id="55" name="Oval 54">
            <a:extLst>
              <a:ext uri="{FF2B5EF4-FFF2-40B4-BE49-F238E27FC236}">
                <a16:creationId xmlns:a16="http://schemas.microsoft.com/office/drawing/2014/main" id="{FA2697E2-7A07-D94D-8F9B-CB1F2665929E}"/>
              </a:ext>
            </a:extLst>
          </p:cNvPr>
          <p:cNvSpPr/>
          <p:nvPr/>
        </p:nvSpPr>
        <p:spPr>
          <a:xfrm>
            <a:off x="4780113" y="480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ysClr val="windowText" lastClr="000000"/>
              </a:solidFill>
            </a:endParaRPr>
          </a:p>
        </p:txBody>
      </p:sp>
      <p:cxnSp>
        <p:nvCxnSpPr>
          <p:cNvPr id="56" name="Straight Arrow Connector 55">
            <a:extLst>
              <a:ext uri="{FF2B5EF4-FFF2-40B4-BE49-F238E27FC236}">
                <a16:creationId xmlns:a16="http://schemas.microsoft.com/office/drawing/2014/main" id="{08814837-A3D5-BB4B-B857-96E0D66749B0}"/>
              </a:ext>
            </a:extLst>
          </p:cNvPr>
          <p:cNvCxnSpPr/>
          <p:nvPr/>
        </p:nvCxnSpPr>
        <p:spPr>
          <a:xfrm>
            <a:off x="4703913" y="3352800"/>
            <a:ext cx="228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2B1AF70-403B-D740-B116-8EAE398D8EC6}"/>
              </a:ext>
            </a:extLst>
          </p:cNvPr>
          <p:cNvCxnSpPr>
            <a:cxnSpLocks/>
            <a:stCxn id="54" idx="6"/>
          </p:cNvCxnSpPr>
          <p:nvPr/>
        </p:nvCxnSpPr>
        <p:spPr>
          <a:xfrm>
            <a:off x="4631524" y="4381500"/>
            <a:ext cx="224789" cy="38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9EA9536-07DF-0247-9C1F-8F1789F59287}"/>
              </a:ext>
            </a:extLst>
          </p:cNvPr>
          <p:cNvCxnSpPr>
            <a:cxnSpLocks/>
            <a:stCxn id="49" idx="6"/>
          </p:cNvCxnSpPr>
          <p:nvPr/>
        </p:nvCxnSpPr>
        <p:spPr>
          <a:xfrm flipV="1">
            <a:off x="3902377" y="4037240"/>
            <a:ext cx="268136" cy="190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9B3782E-73AF-3F41-AA7D-AD2493254585}"/>
              </a:ext>
            </a:extLst>
          </p:cNvPr>
          <p:cNvCxnSpPr>
            <a:cxnSpLocks/>
            <a:stCxn id="48" idx="5"/>
          </p:cNvCxnSpPr>
          <p:nvPr/>
        </p:nvCxnSpPr>
        <p:spPr>
          <a:xfrm flipH="1" flipV="1">
            <a:off x="3713314" y="3093229"/>
            <a:ext cx="293640" cy="2484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28D343F-FCC1-7D4E-9854-EF10513F24DF}"/>
              </a:ext>
            </a:extLst>
          </p:cNvPr>
          <p:cNvCxnSpPr>
            <a:cxnSpLocks/>
            <a:stCxn id="43" idx="2"/>
          </p:cNvCxnSpPr>
          <p:nvPr/>
        </p:nvCxnSpPr>
        <p:spPr>
          <a:xfrm flipV="1">
            <a:off x="4364889" y="2895600"/>
            <a:ext cx="339024" cy="38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9BD2E5C-192B-2E45-A6A1-BB79D7E1C44D}"/>
              </a:ext>
            </a:extLst>
          </p:cNvPr>
          <p:cNvCxnSpPr>
            <a:cxnSpLocks/>
            <a:stCxn id="53" idx="0"/>
          </p:cNvCxnSpPr>
          <p:nvPr/>
        </p:nvCxnSpPr>
        <p:spPr>
          <a:xfrm flipV="1">
            <a:off x="4284813" y="4489166"/>
            <a:ext cx="160019" cy="2352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57D0C3B7-1960-E343-A5B2-6BD3765E7D3E}"/>
              </a:ext>
            </a:extLst>
          </p:cNvPr>
          <p:cNvCxnSpPr>
            <a:cxnSpLocks/>
            <a:stCxn id="45" idx="3"/>
          </p:cNvCxnSpPr>
          <p:nvPr/>
        </p:nvCxnSpPr>
        <p:spPr>
          <a:xfrm flipH="1">
            <a:off x="3672592" y="4408441"/>
            <a:ext cx="318580" cy="2321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8C9C90C-F488-B54F-8AAB-5DD1039A6CA5}"/>
              </a:ext>
            </a:extLst>
          </p:cNvPr>
          <p:cNvCxnSpPr>
            <a:cxnSpLocks/>
            <a:stCxn id="52" idx="6"/>
          </p:cNvCxnSpPr>
          <p:nvPr/>
        </p:nvCxnSpPr>
        <p:spPr>
          <a:xfrm>
            <a:off x="5168735" y="4076700"/>
            <a:ext cx="308610" cy="1143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5BE5FC4C-0365-3942-BC8B-E8FE369A5C75}"/>
              </a:ext>
            </a:extLst>
          </p:cNvPr>
          <p:cNvCxnSpPr>
            <a:cxnSpLocks/>
            <a:stCxn id="41" idx="1"/>
          </p:cNvCxnSpPr>
          <p:nvPr/>
        </p:nvCxnSpPr>
        <p:spPr>
          <a:xfrm>
            <a:off x="3724472" y="3516359"/>
            <a:ext cx="331741" cy="589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7BAE8474-683E-D247-95E3-B7D0BF71847D}"/>
              </a:ext>
            </a:extLst>
          </p:cNvPr>
          <p:cNvCxnSpPr>
            <a:cxnSpLocks/>
            <a:stCxn id="44" idx="5"/>
          </p:cNvCxnSpPr>
          <p:nvPr/>
        </p:nvCxnSpPr>
        <p:spPr>
          <a:xfrm>
            <a:off x="5130906" y="3257821"/>
            <a:ext cx="79739" cy="2473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C0E592F-7036-9744-BEC2-6C8E4C9F146A}"/>
              </a:ext>
            </a:extLst>
          </p:cNvPr>
          <p:cNvCxnSpPr>
            <a:cxnSpLocks/>
            <a:stCxn id="51" idx="2"/>
          </p:cNvCxnSpPr>
          <p:nvPr/>
        </p:nvCxnSpPr>
        <p:spPr>
          <a:xfrm flipH="1" flipV="1">
            <a:off x="4932513" y="3579495"/>
            <a:ext cx="240032" cy="742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6F55325D-5C5D-7444-AC3D-E7333B370233}"/>
              </a:ext>
            </a:extLst>
          </p:cNvPr>
          <p:cNvCxnSpPr>
            <a:cxnSpLocks/>
            <a:stCxn id="50" idx="1"/>
          </p:cNvCxnSpPr>
          <p:nvPr/>
        </p:nvCxnSpPr>
        <p:spPr>
          <a:xfrm>
            <a:off x="5103694" y="4583159"/>
            <a:ext cx="373651" cy="23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E6C28D7D-ECBF-4B43-8BC8-391F1899C4CD}"/>
              </a:ext>
            </a:extLst>
          </p:cNvPr>
          <p:cNvCxnSpPr/>
          <p:nvPr/>
        </p:nvCxnSpPr>
        <p:spPr>
          <a:xfrm>
            <a:off x="4322913" y="3581400"/>
            <a:ext cx="2286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92C97AE4-0FFE-8A49-9617-8982C7227606}"/>
              </a:ext>
            </a:extLst>
          </p:cNvPr>
          <p:cNvCxnSpPr>
            <a:cxnSpLocks/>
            <a:stCxn id="55" idx="3"/>
          </p:cNvCxnSpPr>
          <p:nvPr/>
        </p:nvCxnSpPr>
        <p:spPr>
          <a:xfrm flipV="1">
            <a:off x="4791272" y="4583161"/>
            <a:ext cx="141241" cy="2824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4C3EF4C-D0DF-F748-89CA-5400F4421017}"/>
              </a:ext>
            </a:extLst>
          </p:cNvPr>
          <p:cNvSpPr txBox="1"/>
          <p:nvPr/>
        </p:nvSpPr>
        <p:spPr>
          <a:xfrm>
            <a:off x="1061952" y="431601"/>
            <a:ext cx="6734344"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A visual motion direction discrimination task</a:t>
            </a:r>
          </a:p>
        </p:txBody>
      </p:sp>
      <p:cxnSp>
        <p:nvCxnSpPr>
          <p:cNvPr id="72" name="Straight Connector 71">
            <a:extLst>
              <a:ext uri="{FF2B5EF4-FFF2-40B4-BE49-F238E27FC236}">
                <a16:creationId xmlns:a16="http://schemas.microsoft.com/office/drawing/2014/main" id="{4C237D4E-79B4-4E40-A3EE-ACA82C08C357}"/>
              </a:ext>
            </a:extLst>
          </p:cNvPr>
          <p:cNvCxnSpPr>
            <a:cxnSpLocks/>
          </p:cNvCxnSpPr>
          <p:nvPr/>
        </p:nvCxnSpPr>
        <p:spPr>
          <a:xfrm flipV="1">
            <a:off x="5074919" y="4038600"/>
            <a:ext cx="1284907" cy="2553619"/>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C33A8179-99A3-7640-B555-F42203F44240}"/>
              </a:ext>
            </a:extLst>
          </p:cNvPr>
          <p:cNvCxnSpPr>
            <a:cxnSpLocks/>
          </p:cNvCxnSpPr>
          <p:nvPr/>
        </p:nvCxnSpPr>
        <p:spPr>
          <a:xfrm flipV="1">
            <a:off x="4267200" y="4005122"/>
            <a:ext cx="1999349" cy="2587981"/>
          </a:xfrm>
          <a:prstGeom prst="line">
            <a:avLst/>
          </a:prstGeom>
          <a:ln w="254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4935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DK Video.mp4" descr="RDK Video.mp4">
            <a:hlinkClick r:id="" action="ppaction://media"/>
            <a:extLst>
              <a:ext uri="{FF2B5EF4-FFF2-40B4-BE49-F238E27FC236}">
                <a16:creationId xmlns:a16="http://schemas.microsoft.com/office/drawing/2014/main" id="{90926692-A467-5A46-9B3A-2CE92520D0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04900"/>
            <a:ext cx="9144000" cy="4648200"/>
          </a:xfrm>
          <a:prstGeom prst="rect">
            <a:avLst/>
          </a:prstGeom>
        </p:spPr>
      </p:pic>
      <p:sp>
        <p:nvSpPr>
          <p:cNvPr id="4" name="TextBox 3">
            <a:extLst>
              <a:ext uri="{FF2B5EF4-FFF2-40B4-BE49-F238E27FC236}">
                <a16:creationId xmlns:a16="http://schemas.microsoft.com/office/drawing/2014/main" id="{EB3A7C40-5EDB-704C-9810-6D03774A3101}"/>
              </a:ext>
            </a:extLst>
          </p:cNvPr>
          <p:cNvSpPr txBox="1"/>
          <p:nvPr/>
        </p:nvSpPr>
        <p:spPr>
          <a:xfrm>
            <a:off x="1061952" y="431601"/>
            <a:ext cx="6734344"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A visual motion direction discrimination task</a:t>
            </a:r>
          </a:p>
        </p:txBody>
      </p:sp>
    </p:spTree>
    <p:extLst>
      <p:ext uri="{BB962C8B-B14F-4D97-AF65-F5344CB8AC3E}">
        <p14:creationId xmlns:p14="http://schemas.microsoft.com/office/powerpoint/2010/main" val="390120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3A50A99-CC5F-6543-A067-2FB07EA56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58" y="1904999"/>
            <a:ext cx="8575342" cy="3200401"/>
          </a:xfrm>
          <a:prstGeom prst="rect">
            <a:avLst/>
          </a:prstGeom>
        </p:spPr>
      </p:pic>
      <p:sp>
        <p:nvSpPr>
          <p:cNvPr id="4" name="TextBox 3">
            <a:extLst>
              <a:ext uri="{FF2B5EF4-FFF2-40B4-BE49-F238E27FC236}">
                <a16:creationId xmlns:a16="http://schemas.microsoft.com/office/drawing/2014/main" id="{4F21CE03-E6A0-A44C-AAB5-C0CFE39B32AF}"/>
              </a:ext>
            </a:extLst>
          </p:cNvPr>
          <p:cNvSpPr txBox="1"/>
          <p:nvPr/>
        </p:nvSpPr>
        <p:spPr>
          <a:xfrm>
            <a:off x="1061952" y="431601"/>
            <a:ext cx="6734344" cy="461665"/>
          </a:xfrm>
          <a:prstGeom prst="rect">
            <a:avLst/>
          </a:prstGeom>
          <a:noFill/>
        </p:spPr>
        <p:txBody>
          <a:bodyPr wrap="none" rtlCol="0">
            <a:spAutoFit/>
          </a:bodyPr>
          <a:lstStyle/>
          <a:p>
            <a:r>
              <a:rPr lang="en-GB" sz="2400" b="1" dirty="0">
                <a:latin typeface="Arial" panose="020B0604020202020204" pitchFamily="34" charset="0"/>
                <a:cs typeface="Arial" panose="020B0604020202020204" pitchFamily="34" charset="0"/>
              </a:rPr>
              <a:t>A visual motion direction discrimination task</a:t>
            </a:r>
          </a:p>
        </p:txBody>
      </p:sp>
      <p:sp>
        <p:nvSpPr>
          <p:cNvPr id="5" name="TextBox 4">
            <a:extLst>
              <a:ext uri="{FF2B5EF4-FFF2-40B4-BE49-F238E27FC236}">
                <a16:creationId xmlns:a16="http://schemas.microsoft.com/office/drawing/2014/main" id="{BF657693-FC6F-2848-A244-3FAA08CB2F7A}"/>
              </a:ext>
            </a:extLst>
          </p:cNvPr>
          <p:cNvSpPr txBox="1"/>
          <p:nvPr/>
        </p:nvSpPr>
        <p:spPr>
          <a:xfrm>
            <a:off x="1600200" y="1199077"/>
            <a:ext cx="559800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Sample results (psychophysics) from a session</a:t>
            </a:r>
          </a:p>
        </p:txBody>
      </p:sp>
      <p:sp>
        <p:nvSpPr>
          <p:cNvPr id="6" name="TextBox 5">
            <a:extLst>
              <a:ext uri="{FF2B5EF4-FFF2-40B4-BE49-F238E27FC236}">
                <a16:creationId xmlns:a16="http://schemas.microsoft.com/office/drawing/2014/main" id="{0748710E-5EC3-A24B-AC7F-394583C7F792}"/>
              </a:ext>
            </a:extLst>
          </p:cNvPr>
          <p:cNvSpPr txBox="1"/>
          <p:nvPr/>
        </p:nvSpPr>
        <p:spPr>
          <a:xfrm>
            <a:off x="488994" y="5715000"/>
            <a:ext cx="8166018" cy="830997"/>
          </a:xfrm>
          <a:prstGeom prst="rect">
            <a:avLst/>
          </a:prstGeom>
          <a:noFill/>
        </p:spPr>
        <p:txBody>
          <a:bodyPr wrap="none" rtlCol="0">
            <a:spAutoFit/>
          </a:bodyPr>
          <a:lstStyle/>
          <a:p>
            <a:pPr algn="ctr"/>
            <a:r>
              <a:rPr lang="en-US" sz="2400" i="1" dirty="0">
                <a:solidFill>
                  <a:srgbClr val="7030A0"/>
                </a:solidFill>
                <a:latin typeface="Arial" panose="020B0604020202020204" pitchFamily="34" charset="0"/>
                <a:cs typeface="Arial" panose="020B0604020202020204" pitchFamily="34" charset="0"/>
              </a:rPr>
              <a:t>Can we understand the underlying cognitive mechanisms?</a:t>
            </a:r>
          </a:p>
          <a:p>
            <a:pPr algn="ctr"/>
            <a:r>
              <a:rPr lang="en-US" sz="2400" i="1" dirty="0">
                <a:solidFill>
                  <a:srgbClr val="7030A0"/>
                </a:solidFill>
                <a:latin typeface="Arial" panose="020B0604020202020204" pitchFamily="34" charset="0"/>
                <a:cs typeface="Arial" panose="020B0604020202020204" pitchFamily="34" charset="0"/>
              </a:rPr>
              <a:t>Can we build a mathematical/computational model?</a:t>
            </a:r>
          </a:p>
        </p:txBody>
      </p:sp>
    </p:spTree>
    <p:extLst>
      <p:ext uri="{BB962C8B-B14F-4D97-AF65-F5344CB8AC3E}">
        <p14:creationId xmlns:p14="http://schemas.microsoft.com/office/powerpoint/2010/main" val="29158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87294"/>
            <a:ext cx="8229600" cy="11326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34000"/>
              </a:lnSpc>
            </a:pPr>
            <a:r>
              <a:rPr lang="en-GB" sz="3000" b="1" dirty="0">
                <a:latin typeface="Arial" panose="020B0604020202020204" pitchFamily="34" charset="0"/>
                <a:cs typeface="Arial" panose="020B0604020202020204" pitchFamily="34" charset="0"/>
              </a:rPr>
              <a:t>Golden age of Mathematical Psychology</a:t>
            </a:r>
          </a:p>
          <a:p>
            <a:pPr>
              <a:lnSpc>
                <a:spcPct val="134000"/>
              </a:lnSpc>
            </a:pPr>
            <a:r>
              <a:rPr lang="en-GB" sz="3000" b="1" dirty="0">
                <a:latin typeface="Arial" panose="020B0604020202020204" pitchFamily="34" charset="0"/>
                <a:cs typeface="Arial" panose="020B0604020202020204" pitchFamily="34" charset="0"/>
              </a:rPr>
              <a:t>(1940’s) …</a:t>
            </a:r>
          </a:p>
        </p:txBody>
      </p:sp>
      <p:sp>
        <p:nvSpPr>
          <p:cNvPr id="3" name="TextBox 2"/>
          <p:cNvSpPr txBox="1"/>
          <p:nvPr/>
        </p:nvSpPr>
        <p:spPr>
          <a:xfrm>
            <a:off x="888176" y="2133600"/>
            <a:ext cx="7367646" cy="1569660"/>
          </a:xfrm>
          <a:prstGeom prst="rect">
            <a:avLst/>
          </a:prstGeom>
          <a:noFill/>
        </p:spPr>
        <p:txBody>
          <a:bodyPr wrap="square" rtlCol="0">
            <a:spAutoFit/>
          </a:bodyPr>
          <a:lstStyle/>
          <a:p>
            <a:pPr algn="just"/>
            <a:r>
              <a:rPr lang="en-GB" sz="2400" dirty="0">
                <a:latin typeface="Arial" panose="020B0604020202020204" pitchFamily="34" charset="0"/>
                <a:cs typeface="Arial" panose="020B0604020202020204" pitchFamily="34" charset="0"/>
              </a:rPr>
              <a:t>Coinciding with the maturation of some mathematical (information-theoretic and probabilistic) frameworks to describe individual’s choice behaviour and response times.</a:t>
            </a:r>
          </a:p>
        </p:txBody>
      </p:sp>
      <p:sp>
        <p:nvSpPr>
          <p:cNvPr id="6" name="Rectangle 5">
            <a:extLst>
              <a:ext uri="{FF2B5EF4-FFF2-40B4-BE49-F238E27FC236}">
                <a16:creationId xmlns:a16="http://schemas.microsoft.com/office/drawing/2014/main" id="{A43E1210-EA22-634B-88E0-F409D39FA8BD}"/>
              </a:ext>
            </a:extLst>
          </p:cNvPr>
          <p:cNvSpPr/>
          <p:nvPr/>
        </p:nvSpPr>
        <p:spPr>
          <a:xfrm>
            <a:off x="1635939" y="4191000"/>
            <a:ext cx="5872120" cy="643831"/>
          </a:xfrm>
          <a:prstGeom prst="rect">
            <a:avLst/>
          </a:prstGeom>
        </p:spPr>
        <p:txBody>
          <a:bodyPr wrap="none">
            <a:spAutoFit/>
          </a:bodyPr>
          <a:lstStyle/>
          <a:p>
            <a:pPr>
              <a:lnSpc>
                <a:spcPct val="134000"/>
              </a:lnSpc>
            </a:pPr>
            <a:r>
              <a:rPr lang="en-GB" sz="3000" b="1" dirty="0">
                <a:latin typeface="Arial" panose="020B0604020202020204" pitchFamily="34" charset="0"/>
                <a:cs typeface="Arial" panose="020B0604020202020204" pitchFamily="34" charset="0"/>
              </a:rPr>
              <a:t>… &amp; birth of Decision Sciences</a:t>
            </a:r>
          </a:p>
        </p:txBody>
      </p:sp>
    </p:spTree>
    <p:extLst>
      <p:ext uri="{BB962C8B-B14F-4D97-AF65-F5344CB8AC3E}">
        <p14:creationId xmlns:p14="http://schemas.microsoft.com/office/powerpoint/2010/main" val="1117964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Generic Representation &amp; Behaviour of Dynamical Systems</a:t>
            </a:r>
          </a:p>
        </p:txBody>
      </p:sp>
      <p:sp>
        <p:nvSpPr>
          <p:cNvPr id="3" name="TextBox 2"/>
          <p:cNvSpPr txBox="1"/>
          <p:nvPr/>
        </p:nvSpPr>
        <p:spPr>
          <a:xfrm>
            <a:off x="381000" y="1597295"/>
            <a:ext cx="8382000" cy="3170099"/>
          </a:xfrm>
          <a:prstGeom prst="rect">
            <a:avLst/>
          </a:prstGeom>
          <a:noFill/>
        </p:spPr>
        <p:txBody>
          <a:bodyPr wrap="square" rtlCol="0">
            <a:spAutoFit/>
          </a:bodyPr>
          <a:lstStyle/>
          <a:p>
            <a:r>
              <a:rPr lang="en-GB" sz="2000" dirty="0"/>
              <a:t>Dynamical systems have generic behaviour. </a:t>
            </a:r>
          </a:p>
          <a:p>
            <a:endParaRPr lang="en-GB" sz="2000" dirty="0"/>
          </a:p>
          <a:p>
            <a:endParaRPr lang="en-GB" sz="2000" dirty="0"/>
          </a:p>
          <a:p>
            <a:r>
              <a:rPr lang="en-GB" sz="2000" u="sng" dirty="0"/>
              <a:t>Can be represented in the general forms*:</a:t>
            </a:r>
          </a:p>
          <a:p>
            <a:endParaRPr lang="en-GB" sz="2000" dirty="0"/>
          </a:p>
          <a:p>
            <a:r>
              <a:rPr lang="en-GB" sz="2000" b="1" i="1" dirty="0">
                <a:solidFill>
                  <a:srgbClr val="0070C0"/>
                </a:solidFill>
              </a:rPr>
              <a:t>Discrete maps</a:t>
            </a:r>
            <a:r>
              <a:rPr lang="en-GB" sz="2000" dirty="0">
                <a:solidFill>
                  <a:srgbClr val="0070C0"/>
                </a:solidFill>
              </a:rPr>
              <a:t>: </a:t>
            </a:r>
            <a:r>
              <a:rPr lang="en-GB" sz="2000" b="1" dirty="0">
                <a:solidFill>
                  <a:srgbClr val="0070C0"/>
                </a:solidFill>
              </a:rPr>
              <a:t>x</a:t>
            </a:r>
            <a:r>
              <a:rPr lang="en-GB" sz="2000" b="1" baseline="-25000" dirty="0">
                <a:solidFill>
                  <a:srgbClr val="0070C0"/>
                </a:solidFill>
              </a:rPr>
              <a:t>p+1</a:t>
            </a:r>
            <a:r>
              <a:rPr lang="en-GB" sz="2000" dirty="0">
                <a:solidFill>
                  <a:srgbClr val="0070C0"/>
                </a:solidFill>
              </a:rPr>
              <a:t> = G(</a:t>
            </a:r>
            <a:r>
              <a:rPr lang="en-GB" sz="2000" b="1" dirty="0" err="1">
                <a:solidFill>
                  <a:srgbClr val="0070C0"/>
                </a:solidFill>
              </a:rPr>
              <a:t>x</a:t>
            </a:r>
            <a:r>
              <a:rPr lang="en-GB" sz="2000" b="1" baseline="-25000" dirty="0" err="1">
                <a:solidFill>
                  <a:srgbClr val="0070C0"/>
                </a:solidFill>
              </a:rPr>
              <a:t>p</a:t>
            </a:r>
            <a:r>
              <a:rPr lang="en-GB" sz="2000" dirty="0" err="1">
                <a:solidFill>
                  <a:srgbClr val="0070C0"/>
                </a:solidFill>
              </a:rPr>
              <a:t>,</a:t>
            </a:r>
            <a:r>
              <a:rPr lang="en-GB" sz="2000" b="1" dirty="0" err="1">
                <a:solidFill>
                  <a:srgbClr val="0070C0"/>
                </a:solidFill>
                <a:latin typeface="Symbol" pitchFamily="18" charset="2"/>
              </a:rPr>
              <a:t>p</a:t>
            </a:r>
            <a:r>
              <a:rPr lang="en-GB" sz="2000" dirty="0">
                <a:solidFill>
                  <a:srgbClr val="0070C0"/>
                </a:solidFill>
              </a:rPr>
              <a:t>) for discrete dynamics</a:t>
            </a:r>
          </a:p>
          <a:p>
            <a:endParaRPr lang="en-GB" sz="2000" dirty="0">
              <a:solidFill>
                <a:srgbClr val="0070C0"/>
              </a:solidFill>
            </a:endParaRPr>
          </a:p>
          <a:p>
            <a:r>
              <a:rPr lang="en-GB" sz="2000" b="1" i="1" dirty="0">
                <a:solidFill>
                  <a:srgbClr val="0070C0"/>
                </a:solidFill>
              </a:rPr>
              <a:t>Differential equations</a:t>
            </a:r>
            <a:r>
              <a:rPr lang="en-GB" sz="2000" dirty="0">
                <a:solidFill>
                  <a:srgbClr val="0070C0"/>
                </a:solidFill>
              </a:rPr>
              <a:t>: d</a:t>
            </a:r>
            <a:r>
              <a:rPr lang="en-GB" sz="2000" b="1" dirty="0">
                <a:solidFill>
                  <a:srgbClr val="0070C0"/>
                </a:solidFill>
              </a:rPr>
              <a:t>x</a:t>
            </a:r>
            <a:r>
              <a:rPr lang="en-GB" sz="2000" dirty="0">
                <a:solidFill>
                  <a:srgbClr val="0070C0"/>
                </a:solidFill>
              </a:rPr>
              <a:t>/</a:t>
            </a:r>
            <a:r>
              <a:rPr lang="en-GB" sz="2000" dirty="0" err="1">
                <a:solidFill>
                  <a:srgbClr val="0070C0"/>
                </a:solidFill>
              </a:rPr>
              <a:t>dt</a:t>
            </a:r>
            <a:r>
              <a:rPr lang="en-GB" sz="2000" dirty="0">
                <a:solidFill>
                  <a:srgbClr val="0070C0"/>
                </a:solidFill>
              </a:rPr>
              <a:t> = F(</a:t>
            </a:r>
            <a:r>
              <a:rPr lang="en-GB" sz="2000" b="1" dirty="0" err="1">
                <a:solidFill>
                  <a:srgbClr val="0070C0"/>
                </a:solidFill>
              </a:rPr>
              <a:t>x</a:t>
            </a:r>
            <a:r>
              <a:rPr lang="en-GB" sz="2000" dirty="0" err="1">
                <a:solidFill>
                  <a:srgbClr val="0070C0"/>
                </a:solidFill>
              </a:rPr>
              <a:t>,</a:t>
            </a:r>
            <a:r>
              <a:rPr lang="en-GB" sz="2000" b="1" dirty="0" err="1">
                <a:solidFill>
                  <a:srgbClr val="0070C0"/>
                </a:solidFill>
                <a:latin typeface="Symbol" pitchFamily="18" charset="2"/>
              </a:rPr>
              <a:t>p</a:t>
            </a:r>
            <a:r>
              <a:rPr lang="en-GB" sz="2000" dirty="0" err="1">
                <a:solidFill>
                  <a:srgbClr val="0070C0"/>
                </a:solidFill>
              </a:rPr>
              <a:t>,t</a:t>
            </a:r>
            <a:r>
              <a:rPr lang="en-GB" sz="2000" dirty="0">
                <a:solidFill>
                  <a:srgbClr val="0070C0"/>
                </a:solidFill>
              </a:rPr>
              <a:t>) for continuous dynamics</a:t>
            </a:r>
          </a:p>
          <a:p>
            <a:endParaRPr lang="en-GB" sz="2000" dirty="0">
              <a:solidFill>
                <a:srgbClr val="0070C0"/>
              </a:solidFill>
            </a:endParaRPr>
          </a:p>
          <a:p>
            <a:r>
              <a:rPr lang="en-GB" sz="2000" dirty="0">
                <a:solidFill>
                  <a:srgbClr val="0070C0"/>
                </a:solidFill>
              </a:rPr>
              <a:t>where state vector </a:t>
            </a:r>
            <a:r>
              <a:rPr lang="en-GB" sz="2000" b="1" dirty="0">
                <a:solidFill>
                  <a:srgbClr val="0070C0"/>
                </a:solidFill>
              </a:rPr>
              <a:t>x</a:t>
            </a:r>
            <a:r>
              <a:rPr lang="en-GB" sz="2000" dirty="0">
                <a:solidFill>
                  <a:srgbClr val="0070C0"/>
                </a:solidFill>
              </a:rPr>
              <a:t> = (x</a:t>
            </a:r>
            <a:r>
              <a:rPr lang="en-GB" sz="2000" baseline="-25000" dirty="0">
                <a:solidFill>
                  <a:srgbClr val="0070C0"/>
                </a:solidFill>
              </a:rPr>
              <a:t>1</a:t>
            </a:r>
            <a:r>
              <a:rPr lang="en-GB" sz="2000" dirty="0">
                <a:solidFill>
                  <a:srgbClr val="0070C0"/>
                </a:solidFill>
              </a:rPr>
              <a:t>, x</a:t>
            </a:r>
            <a:r>
              <a:rPr lang="en-GB" sz="2000" baseline="-25000" dirty="0">
                <a:solidFill>
                  <a:srgbClr val="0070C0"/>
                </a:solidFill>
              </a:rPr>
              <a:t>2</a:t>
            </a:r>
            <a:r>
              <a:rPr lang="en-GB" sz="2000" dirty="0">
                <a:solidFill>
                  <a:srgbClr val="0070C0"/>
                </a:solidFill>
              </a:rPr>
              <a:t>, … , x</a:t>
            </a:r>
            <a:r>
              <a:rPr lang="en-GB" sz="2000" baseline="-25000" dirty="0">
                <a:solidFill>
                  <a:srgbClr val="0070C0"/>
                </a:solidFill>
              </a:rPr>
              <a:t>n</a:t>
            </a:r>
            <a:r>
              <a:rPr lang="en-GB" sz="2000" dirty="0">
                <a:solidFill>
                  <a:srgbClr val="0070C0"/>
                </a:solidFill>
              </a:rPr>
              <a:t>), and a set of parameters </a:t>
            </a:r>
            <a:r>
              <a:rPr lang="en-GB" sz="2000" b="1" dirty="0">
                <a:solidFill>
                  <a:srgbClr val="0070C0"/>
                </a:solidFill>
                <a:latin typeface="Symbol" pitchFamily="18" charset="2"/>
              </a:rPr>
              <a:t>p</a:t>
            </a:r>
            <a:r>
              <a:rPr lang="en-GB" sz="2000" dirty="0">
                <a:solidFill>
                  <a:srgbClr val="0070C0"/>
                </a:solidFill>
              </a:rPr>
              <a:t> = (</a:t>
            </a:r>
            <a:r>
              <a:rPr lang="en-GB" sz="2000" dirty="0">
                <a:solidFill>
                  <a:srgbClr val="0070C0"/>
                </a:solidFill>
                <a:latin typeface="Symbol" pitchFamily="18" charset="2"/>
              </a:rPr>
              <a:t>p</a:t>
            </a:r>
            <a:r>
              <a:rPr lang="en-GB" sz="2000" baseline="-25000" dirty="0">
                <a:solidFill>
                  <a:srgbClr val="0070C0"/>
                </a:solidFill>
              </a:rPr>
              <a:t>1</a:t>
            </a:r>
            <a:r>
              <a:rPr lang="en-GB" sz="2000" dirty="0">
                <a:solidFill>
                  <a:srgbClr val="0070C0"/>
                </a:solidFill>
              </a:rPr>
              <a:t>, </a:t>
            </a:r>
            <a:r>
              <a:rPr lang="en-GB" sz="2000" dirty="0">
                <a:solidFill>
                  <a:srgbClr val="0070C0"/>
                </a:solidFill>
                <a:latin typeface="Symbol" pitchFamily="18" charset="2"/>
              </a:rPr>
              <a:t>p</a:t>
            </a:r>
            <a:r>
              <a:rPr lang="en-GB" sz="2000" baseline="-25000" dirty="0">
                <a:solidFill>
                  <a:srgbClr val="0070C0"/>
                </a:solidFill>
              </a:rPr>
              <a:t>2</a:t>
            </a:r>
            <a:r>
              <a:rPr lang="en-GB" sz="2000" dirty="0">
                <a:solidFill>
                  <a:srgbClr val="0070C0"/>
                </a:solidFill>
              </a:rPr>
              <a:t>, … , </a:t>
            </a:r>
            <a:r>
              <a:rPr lang="en-GB" sz="2000" dirty="0" err="1">
                <a:solidFill>
                  <a:srgbClr val="0070C0"/>
                </a:solidFill>
                <a:latin typeface="Symbol" pitchFamily="18" charset="2"/>
              </a:rPr>
              <a:t>p</a:t>
            </a:r>
            <a:r>
              <a:rPr lang="en-GB" sz="2000" baseline="-25000" dirty="0" err="1">
                <a:solidFill>
                  <a:srgbClr val="0070C0"/>
                </a:solidFill>
              </a:rPr>
              <a:t>n</a:t>
            </a:r>
            <a:r>
              <a:rPr lang="en-GB" sz="2000" dirty="0">
                <a:solidFill>
                  <a:srgbClr val="0070C0"/>
                </a:solidFill>
              </a:rPr>
              <a:t>). </a:t>
            </a:r>
          </a:p>
        </p:txBody>
      </p:sp>
      <p:sp>
        <p:nvSpPr>
          <p:cNvPr id="4" name="TextBox 3"/>
          <p:cNvSpPr txBox="1"/>
          <p:nvPr/>
        </p:nvSpPr>
        <p:spPr>
          <a:xfrm>
            <a:off x="459179" y="5486400"/>
            <a:ext cx="7859212" cy="923330"/>
          </a:xfrm>
          <a:prstGeom prst="rect">
            <a:avLst/>
          </a:prstGeom>
          <a:noFill/>
        </p:spPr>
        <p:txBody>
          <a:bodyPr wrap="square" rtlCol="0">
            <a:spAutoFit/>
          </a:bodyPr>
          <a:lstStyle/>
          <a:p>
            <a:pPr algn="just"/>
            <a:r>
              <a:rPr lang="en-US" i="1" dirty="0">
                <a:latin typeface="Arial" panose="020B0604020202020204" pitchFamily="34" charset="0"/>
                <a:cs typeface="Arial" panose="020B0604020202020204" pitchFamily="34" charset="0"/>
              </a:rPr>
              <a:t>*Useful tool for modelling and analysis in many fields(!): physics, engineering, chemistry, biology, computer science, psychology, finance, economics, sociology, management, etc. </a:t>
            </a:r>
          </a:p>
        </p:txBody>
      </p:sp>
    </p:spTree>
    <p:extLst>
      <p:ext uri="{BB962C8B-B14F-4D97-AF65-F5344CB8AC3E}">
        <p14:creationId xmlns:p14="http://schemas.microsoft.com/office/powerpoint/2010/main" val="3773622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2514431" y="4701032"/>
            <a:ext cx="4016500" cy="223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2514431" y="1702726"/>
            <a:ext cx="0" cy="299830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2525582" y="2616022"/>
            <a:ext cx="3893709"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Freeform 4"/>
          <p:cNvSpPr/>
          <p:nvPr/>
        </p:nvSpPr>
        <p:spPr>
          <a:xfrm>
            <a:off x="2525582" y="2604870"/>
            <a:ext cx="3419240" cy="2118464"/>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p:cNvSpPr txBox="1"/>
          <p:nvPr/>
        </p:nvSpPr>
        <p:spPr>
          <a:xfrm>
            <a:off x="3979571" y="4866105"/>
            <a:ext cx="1112792" cy="461665"/>
          </a:xfrm>
          <a:prstGeom prst="rect">
            <a:avLst/>
          </a:prstGeom>
          <a:noFill/>
          <a:ln>
            <a:noFill/>
          </a:ln>
        </p:spPr>
        <p:txBody>
          <a:bodyPr wrap="none" rtlCol="0">
            <a:spAutoFit/>
          </a:bodyPr>
          <a:lstStyle/>
          <a:p>
            <a:r>
              <a:rPr lang="en-GB" sz="2400" dirty="0"/>
              <a:t>Time, </a:t>
            </a:r>
            <a:r>
              <a:rPr lang="en-GB" sz="2400" i="1" dirty="0"/>
              <a:t>t</a:t>
            </a:r>
          </a:p>
        </p:txBody>
      </p:sp>
      <p:sp>
        <p:nvSpPr>
          <p:cNvPr id="8" name="TextBox 7"/>
          <p:cNvSpPr txBox="1"/>
          <p:nvPr/>
        </p:nvSpPr>
        <p:spPr>
          <a:xfrm>
            <a:off x="6518320" y="2195157"/>
            <a:ext cx="2077650" cy="646331"/>
          </a:xfrm>
          <a:prstGeom prst="rect">
            <a:avLst/>
          </a:prstGeom>
          <a:noFill/>
        </p:spPr>
        <p:txBody>
          <a:bodyPr wrap="none" rtlCol="0">
            <a:spAutoFit/>
          </a:bodyPr>
          <a:lstStyle/>
          <a:p>
            <a:r>
              <a:rPr lang="en-GB" dirty="0"/>
              <a:t>Decision </a:t>
            </a:r>
          </a:p>
          <a:p>
            <a:r>
              <a:rPr lang="en-GB" dirty="0"/>
              <a:t>threshold/boundary</a:t>
            </a:r>
          </a:p>
        </p:txBody>
      </p:sp>
      <p:sp>
        <p:nvSpPr>
          <p:cNvPr id="9" name="Rectangle 5"/>
          <p:cNvSpPr>
            <a:spLocks noChangeArrowheads="1"/>
          </p:cNvSpPr>
          <p:nvPr/>
        </p:nvSpPr>
        <p:spPr bwMode="auto">
          <a:xfrm>
            <a:off x="432603" y="304800"/>
            <a:ext cx="8442763" cy="961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r>
              <a:rPr lang="en-US" sz="3200" b="1" dirty="0">
                <a:solidFill>
                  <a:srgbClr val="000000"/>
                </a:solidFill>
                <a:latin typeface="Arial"/>
                <a:cs typeface="Arial"/>
              </a:rPr>
              <a:t>Evidence accumulation</a:t>
            </a:r>
          </a:p>
          <a:p>
            <a:pPr algn="ctr" eaLnBrk="1" hangingPunct="1"/>
            <a:r>
              <a:rPr lang="en-US" sz="2400" i="1" dirty="0">
                <a:solidFill>
                  <a:srgbClr val="000000"/>
                </a:solidFill>
                <a:latin typeface="Arial"/>
                <a:cs typeface="Arial"/>
              </a:rPr>
              <a:t>Accumulator models</a:t>
            </a:r>
          </a:p>
        </p:txBody>
      </p:sp>
      <p:sp>
        <p:nvSpPr>
          <p:cNvPr id="10" name="TextBox 9"/>
          <p:cNvSpPr txBox="1"/>
          <p:nvPr/>
        </p:nvSpPr>
        <p:spPr>
          <a:xfrm>
            <a:off x="97685" y="3065682"/>
            <a:ext cx="3758377" cy="461665"/>
          </a:xfrm>
          <a:prstGeom prst="rect">
            <a:avLst/>
          </a:prstGeom>
          <a:noFill/>
          <a:scene3d>
            <a:camera prst="orthographicFront">
              <a:rot lat="0" lon="0" rev="5400000"/>
            </a:camera>
            <a:lightRig rig="threePt" dir="t"/>
          </a:scene3d>
        </p:spPr>
        <p:txBody>
          <a:bodyPr wrap="none" rtlCol="0">
            <a:spAutoFit/>
          </a:bodyPr>
          <a:lstStyle/>
          <a:p>
            <a:r>
              <a:rPr lang="en-GB" sz="2400" dirty="0"/>
              <a:t>Internal decision variable</a:t>
            </a:r>
            <a:r>
              <a:rPr lang="en-GB" sz="2400" i="1" dirty="0"/>
              <a:t>, X</a:t>
            </a:r>
          </a:p>
        </p:txBody>
      </p:sp>
      <p:cxnSp>
        <p:nvCxnSpPr>
          <p:cNvPr id="19" name="Straight Arrow Connector 18"/>
          <p:cNvCxnSpPr/>
          <p:nvPr/>
        </p:nvCxnSpPr>
        <p:spPr>
          <a:xfrm>
            <a:off x="2525582" y="2292856"/>
            <a:ext cx="34192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398373" y="1898096"/>
            <a:ext cx="2322684" cy="369332"/>
          </a:xfrm>
          <a:prstGeom prst="rect">
            <a:avLst/>
          </a:prstGeom>
          <a:noFill/>
        </p:spPr>
        <p:txBody>
          <a:bodyPr wrap="none" rtlCol="0">
            <a:spAutoFit/>
          </a:bodyPr>
          <a:lstStyle/>
          <a:p>
            <a:r>
              <a:rPr lang="en-US" dirty="0">
                <a:solidFill>
                  <a:schemeClr val="accent1"/>
                </a:solidFill>
              </a:rPr>
              <a:t>Decision/reaction time</a:t>
            </a:r>
          </a:p>
        </p:txBody>
      </p:sp>
      <p:sp>
        <p:nvSpPr>
          <p:cNvPr id="7" name="TextBox 6"/>
          <p:cNvSpPr txBox="1"/>
          <p:nvPr/>
        </p:nvSpPr>
        <p:spPr>
          <a:xfrm>
            <a:off x="4469378" y="6007860"/>
            <a:ext cx="4097884" cy="369332"/>
          </a:xfrm>
          <a:prstGeom prst="rect">
            <a:avLst/>
          </a:prstGeom>
          <a:noFill/>
        </p:spPr>
        <p:txBody>
          <a:bodyPr wrap="none" rtlCol="0">
            <a:spAutoFit/>
          </a:bodyPr>
          <a:lstStyle/>
          <a:p>
            <a:r>
              <a:rPr lang="en-US" dirty="0">
                <a:latin typeface="Arial"/>
                <a:cs typeface="Arial"/>
              </a:rPr>
              <a:t>Sequential sampling model framework</a:t>
            </a:r>
          </a:p>
        </p:txBody>
      </p:sp>
    </p:spTree>
    <p:extLst>
      <p:ext uri="{BB962C8B-B14F-4D97-AF65-F5344CB8AC3E}">
        <p14:creationId xmlns:p14="http://schemas.microsoft.com/office/powerpoint/2010/main" val="2109018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a:xfrm>
            <a:off x="990600" y="304801"/>
            <a:ext cx="7239000" cy="662466"/>
          </a:xfrm>
        </p:spPr>
        <p:txBody>
          <a:bodyPr>
            <a:normAutofit/>
          </a:bodyPr>
          <a:lstStyle/>
          <a:p>
            <a:r>
              <a:rPr lang="en-US" sz="2800" b="1" dirty="0">
                <a:latin typeface="Arial" charset="0"/>
                <a:ea typeface="ＭＳ Ｐゴシック" charset="0"/>
              </a:rPr>
              <a:t>Cognitive model: Drift-diffusion model</a:t>
            </a:r>
          </a:p>
        </p:txBody>
      </p:sp>
      <p:sp>
        <p:nvSpPr>
          <p:cNvPr id="34822" name="Rectangle 1039"/>
          <p:cNvSpPr>
            <a:spLocks noChangeArrowheads="1"/>
          </p:cNvSpPr>
          <p:nvPr/>
        </p:nvSpPr>
        <p:spPr bwMode="auto">
          <a:xfrm>
            <a:off x="4140732" y="3423186"/>
            <a:ext cx="284163" cy="2286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34824" name="Text Box 1043"/>
          <p:cNvSpPr txBox="1">
            <a:spLocks noChangeArrowheads="1"/>
          </p:cNvSpPr>
          <p:nvPr/>
        </p:nvSpPr>
        <p:spPr bwMode="auto">
          <a:xfrm>
            <a:off x="4064532" y="3381911"/>
            <a:ext cx="296863" cy="336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1</a:t>
            </a:r>
            <a:endParaRPr lang="en-US"/>
          </a:p>
        </p:txBody>
      </p:sp>
      <p:sp>
        <p:nvSpPr>
          <p:cNvPr id="12" name="Text Box 1045"/>
          <p:cNvSpPr txBox="1">
            <a:spLocks noChangeArrowheads="1"/>
          </p:cNvSpPr>
          <p:nvPr/>
        </p:nvSpPr>
        <p:spPr bwMode="auto">
          <a:xfrm>
            <a:off x="1243172" y="967266"/>
            <a:ext cx="6616557" cy="3385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600" i="1" dirty="0"/>
              <a:t>Cognitive, mathematical model by Roger Ratcliff (1978) and colleagues</a:t>
            </a:r>
          </a:p>
        </p:txBody>
      </p:sp>
      <p:pic>
        <p:nvPicPr>
          <p:cNvPr id="11" name="Picture 1044" descr="Ratcliff_NC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125" y="2190492"/>
            <a:ext cx="5154216" cy="269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241534" y="2261026"/>
            <a:ext cx="297455" cy="23243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2239206" y="4036326"/>
            <a:ext cx="362600" cy="369332"/>
          </a:xfrm>
          <a:prstGeom prst="rect">
            <a:avLst/>
          </a:prstGeom>
          <a:noFill/>
        </p:spPr>
        <p:txBody>
          <a:bodyPr wrap="none" rtlCol="0">
            <a:spAutoFit/>
          </a:bodyPr>
          <a:lstStyle/>
          <a:p>
            <a:r>
              <a:rPr lang="en-GB" dirty="0"/>
              <a:t>-Z</a:t>
            </a:r>
          </a:p>
        </p:txBody>
      </p:sp>
      <p:sp>
        <p:nvSpPr>
          <p:cNvPr id="21" name="TextBox 20"/>
          <p:cNvSpPr txBox="1"/>
          <p:nvPr/>
        </p:nvSpPr>
        <p:spPr>
          <a:xfrm>
            <a:off x="2239206" y="2383020"/>
            <a:ext cx="407484" cy="369332"/>
          </a:xfrm>
          <a:prstGeom prst="rect">
            <a:avLst/>
          </a:prstGeom>
          <a:noFill/>
        </p:spPr>
        <p:txBody>
          <a:bodyPr wrap="none" rtlCol="0">
            <a:spAutoFit/>
          </a:bodyPr>
          <a:lstStyle/>
          <a:p>
            <a:r>
              <a:rPr lang="en-GB" dirty="0"/>
              <a:t>+Z</a:t>
            </a:r>
          </a:p>
        </p:txBody>
      </p:sp>
      <p:sp>
        <p:nvSpPr>
          <p:cNvPr id="22" name="TextBox 21"/>
          <p:cNvSpPr txBox="1"/>
          <p:nvPr/>
        </p:nvSpPr>
        <p:spPr>
          <a:xfrm>
            <a:off x="2257858" y="3201205"/>
            <a:ext cx="301686" cy="369332"/>
          </a:xfrm>
          <a:prstGeom prst="rect">
            <a:avLst/>
          </a:prstGeom>
          <a:noFill/>
        </p:spPr>
        <p:txBody>
          <a:bodyPr wrap="none" rtlCol="0">
            <a:spAutoFit/>
          </a:bodyPr>
          <a:lstStyle/>
          <a:p>
            <a:r>
              <a:rPr lang="en-GB" dirty="0"/>
              <a:t>0</a:t>
            </a:r>
          </a:p>
        </p:txBody>
      </p:sp>
      <mc:AlternateContent xmlns:mc="http://schemas.openxmlformats.org/markup-compatibility/2006" xmlns:a14="http://schemas.microsoft.com/office/drawing/2010/main">
        <mc:Choice Requires="a14">
          <p:sp>
            <p:nvSpPr>
              <p:cNvPr id="2" name="TextBox 1"/>
              <p:cNvSpPr txBox="1"/>
              <p:nvPr/>
            </p:nvSpPr>
            <p:spPr>
              <a:xfrm>
                <a:off x="690541" y="3201205"/>
                <a:ext cx="2184509" cy="400110"/>
              </a:xfrm>
              <a:prstGeom prst="rect">
                <a:avLst/>
              </a:prstGeom>
              <a:noFill/>
            </p:spPr>
            <p:txBody>
              <a:bodyPr wrap="none" rtlCol="0">
                <a:spAutoFit/>
                <a:scene3d>
                  <a:camera prst="orthographicFront">
                    <a:rot lat="0" lon="0" rev="5400000"/>
                  </a:camera>
                  <a:lightRig rig="threePt" dir="t"/>
                </a:scene3d>
              </a:bodyPr>
              <a:lstStyle/>
              <a:p>
                <a:r>
                  <a:rPr lang="en-GB" sz="2000" dirty="0"/>
                  <a:t>Decision variable </a:t>
                </a:r>
                <a14:m>
                  <m:oMath xmlns:m="http://schemas.openxmlformats.org/officeDocument/2006/math">
                    <m:r>
                      <a:rPr lang="en-GB" sz="2000" b="0" i="1" smtClean="0">
                        <a:latin typeface="Cambria Math"/>
                      </a:rPr>
                      <m:t>𝑋</m:t>
                    </m:r>
                  </m:oMath>
                </a14:m>
                <a:endParaRPr lang="en-GB"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690541" y="3201205"/>
                <a:ext cx="2184509" cy="400110"/>
              </a:xfrm>
              <a:prstGeom prst="rect">
                <a:avLst/>
              </a:prstGeom>
              <a:blipFill rotWithShape="1">
                <a:blip r:embed="rId7"/>
                <a:stretch>
                  <a:fillRect t="-196970" b="-195455"/>
                </a:stretch>
              </a:blipFill>
            </p:spPr>
            <p:txBody>
              <a:bodyPr/>
              <a:lstStyle/>
              <a:p>
                <a:r>
                  <a:rPr lang="en-GB">
                    <a:noFill/>
                  </a:rPr>
                  <a:t> </a:t>
                </a:r>
              </a:p>
            </p:txBody>
          </p:sp>
        </mc:Fallback>
      </mc:AlternateContent>
      <p:sp>
        <p:nvSpPr>
          <p:cNvPr id="6" name="TextBox 5"/>
          <p:cNvSpPr txBox="1"/>
          <p:nvPr/>
        </p:nvSpPr>
        <p:spPr>
          <a:xfrm>
            <a:off x="2846908" y="5353653"/>
            <a:ext cx="4318555" cy="830997"/>
          </a:xfrm>
          <a:prstGeom prst="rect">
            <a:avLst/>
          </a:prstGeom>
          <a:noFill/>
        </p:spPr>
        <p:txBody>
          <a:bodyPr wrap="none" rtlCol="0">
            <a:spAutoFit/>
          </a:bodyPr>
          <a:lstStyle/>
          <a:p>
            <a:r>
              <a:rPr lang="en-US" sz="2400" dirty="0" err="1">
                <a:latin typeface="Cambria Math"/>
                <a:cs typeface="Cambria Math"/>
              </a:rPr>
              <a:t>dX</a:t>
            </a:r>
            <a:r>
              <a:rPr lang="en-US" sz="2400" dirty="0">
                <a:latin typeface="Cambria Math"/>
                <a:cs typeface="Cambria Math"/>
              </a:rPr>
              <a:t>  =   </a:t>
            </a:r>
            <a:r>
              <a:rPr lang="en-US" sz="2400" dirty="0">
                <a:solidFill>
                  <a:srgbClr val="FF0000"/>
                </a:solidFill>
                <a:latin typeface="Cambria Math"/>
                <a:cs typeface="Cambria Math"/>
              </a:rPr>
              <a:t>v</a:t>
            </a:r>
            <a:r>
              <a:rPr lang="en-US" sz="2400" dirty="0">
                <a:latin typeface="Cambria Math"/>
                <a:cs typeface="Cambria Math"/>
              </a:rPr>
              <a:t> dt + </a:t>
            </a:r>
            <a:r>
              <a:rPr lang="en-US" sz="2400" dirty="0" err="1">
                <a:solidFill>
                  <a:srgbClr val="008000"/>
                </a:solidFill>
                <a:latin typeface="Cambria Math"/>
                <a:cs typeface="Cambria Math"/>
              </a:rPr>
              <a:t>σ</a:t>
            </a:r>
            <a:r>
              <a:rPr lang="en-US" sz="2400" dirty="0">
                <a:solidFill>
                  <a:srgbClr val="008000"/>
                </a:solidFill>
                <a:latin typeface="Cambria Math"/>
                <a:cs typeface="Cambria Math"/>
              </a:rPr>
              <a:t> </a:t>
            </a:r>
            <a:r>
              <a:rPr lang="en-US" sz="2400" dirty="0" err="1">
                <a:solidFill>
                  <a:srgbClr val="008000"/>
                </a:solidFill>
                <a:latin typeface="Cambria Math"/>
                <a:cs typeface="Cambria Math"/>
              </a:rPr>
              <a:t>dW</a:t>
            </a:r>
            <a:endParaRPr lang="en-US" sz="2400" dirty="0">
              <a:solidFill>
                <a:srgbClr val="008000"/>
              </a:solidFill>
              <a:latin typeface="Cambria Math"/>
              <a:cs typeface="Cambria Math"/>
            </a:endParaRPr>
          </a:p>
          <a:p>
            <a:r>
              <a:rPr lang="en-US" sz="2400" dirty="0">
                <a:latin typeface="Cambria Math"/>
                <a:cs typeface="Cambria Math"/>
              </a:rPr>
              <a:t>       =  </a:t>
            </a:r>
            <a:r>
              <a:rPr lang="en-US" sz="2400" dirty="0">
                <a:solidFill>
                  <a:srgbClr val="C00000"/>
                </a:solidFill>
                <a:latin typeface="Cambria Math"/>
                <a:cs typeface="Cambria Math"/>
              </a:rPr>
              <a:t>signal difference </a:t>
            </a:r>
            <a:r>
              <a:rPr lang="en-US" sz="2400" dirty="0">
                <a:latin typeface="Cambria Math"/>
                <a:cs typeface="Cambria Math"/>
              </a:rPr>
              <a:t>+ </a:t>
            </a:r>
            <a:r>
              <a:rPr lang="en-US" sz="2400" dirty="0">
                <a:solidFill>
                  <a:srgbClr val="008000"/>
                </a:solidFill>
                <a:latin typeface="Cambria Math"/>
                <a:cs typeface="Cambria Math"/>
              </a:rPr>
              <a:t>noise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58FB742-6B5A-F642-B262-8CAD25CFB9A6}"/>
                  </a:ext>
                </a:extLst>
              </p:cNvPr>
              <p:cNvSpPr txBox="1"/>
              <p:nvPr/>
            </p:nvSpPr>
            <p:spPr>
              <a:xfrm>
                <a:off x="2288252" y="5378140"/>
                <a:ext cx="1173596" cy="426335"/>
              </a:xfrm>
              <a:prstGeom prst="rect">
                <a:avLst/>
              </a:prstGeom>
              <a:noFill/>
            </p:spPr>
            <p:txBody>
              <a:bodyPr wrap="square" lIns="0" tIns="0" rIns="0" bIns="0" rtlCol="0">
                <a:spAutoFit/>
              </a:bodyPr>
              <a:lstStyle/>
              <a:p>
                <a:r>
                  <a:rPr lang="en-US" sz="2400" dirty="0">
                    <a:latin typeface="Cambria Math"/>
                    <a:cs typeface="Cambria Math"/>
                  </a:rPr>
                  <a:t>X</a:t>
                </a:r>
                <a:r>
                  <a:rPr lang="en-US" sz="2400" b="1" dirty="0">
                    <a:solidFill>
                      <a:srgbClr val="C00000"/>
                    </a:solidFill>
                  </a:rPr>
                  <a:t> </a:t>
                </a:r>
                <a:r>
                  <a:rPr lang="en-US" sz="2400" b="1" dirty="0"/>
                  <a:t>=</a:t>
                </a:r>
                <a14:m>
                  <m:oMath xmlns:m="http://schemas.openxmlformats.org/officeDocument/2006/math">
                    <m:nary>
                      <m:naryPr>
                        <m:limLoc m:val="undOvr"/>
                        <m:subHide m:val="on"/>
                        <m:supHide m:val="on"/>
                        <m:ctrlPr>
                          <a:rPr lang="en-US" sz="2400" b="1" i="1" smtClean="0">
                            <a:solidFill>
                              <a:srgbClr val="C00000"/>
                            </a:solidFill>
                            <a:latin typeface="Cambria Math" panose="02040503050406030204" pitchFamily="18" charset="0"/>
                          </a:rPr>
                        </m:ctrlPr>
                      </m:naryPr>
                      <m:sub/>
                      <m:sup/>
                      <m:e/>
                    </m:nary>
                  </m:oMath>
                </a14:m>
                <a:endParaRPr lang="en-US" sz="2400" b="1" dirty="0">
                  <a:solidFill>
                    <a:srgbClr val="C00000"/>
                  </a:solidFill>
                </a:endParaRPr>
              </a:p>
            </p:txBody>
          </p:sp>
        </mc:Choice>
        <mc:Fallback xmlns="">
          <p:sp>
            <p:nvSpPr>
              <p:cNvPr id="16" name="TextBox 15">
                <a:extLst>
                  <a:ext uri="{FF2B5EF4-FFF2-40B4-BE49-F238E27FC236}">
                    <a16:creationId xmlns:a16="http://schemas.microsoft.com/office/drawing/2014/main" id="{E58FB742-6B5A-F642-B262-8CAD25CFB9A6}"/>
                  </a:ext>
                </a:extLst>
              </p:cNvPr>
              <p:cNvSpPr txBox="1">
                <a:spLocks noRot="1" noChangeAspect="1" noMove="1" noResize="1" noEditPoints="1" noAdjustHandles="1" noChangeArrowheads="1" noChangeShapeType="1" noTextEdit="1"/>
              </p:cNvSpPr>
              <p:nvPr/>
            </p:nvSpPr>
            <p:spPr>
              <a:xfrm>
                <a:off x="2288252" y="5378140"/>
                <a:ext cx="1173596" cy="426335"/>
              </a:xfrm>
              <a:prstGeom prst="rect">
                <a:avLst/>
              </a:prstGeom>
              <a:blipFill>
                <a:blip r:embed="rId8"/>
                <a:stretch>
                  <a:fillRect l="-23656" t="-182353" b="-25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96B072-5A53-364C-9EE1-80F5A0271F17}"/>
                  </a:ext>
                </a:extLst>
              </p:cNvPr>
              <p:cNvSpPr txBox="1"/>
              <p:nvPr/>
            </p:nvSpPr>
            <p:spPr>
              <a:xfrm>
                <a:off x="3572637" y="5385510"/>
                <a:ext cx="1173596" cy="426335"/>
              </a:xfrm>
              <a:prstGeom prst="rect">
                <a:avLst/>
              </a:prstGeom>
              <a:noFill/>
            </p:spPr>
            <p:txBody>
              <a:bodyPr wrap="square" lIns="0" tIns="0" rIns="0" bIns="0" rtlCol="0">
                <a:spAutoFit/>
              </a:bodyPr>
              <a:lstStyle/>
              <a:p>
                <a:r>
                  <a:rPr lang="en-US" sz="2400" b="1" dirty="0">
                    <a:solidFill>
                      <a:srgbClr val="C00000"/>
                    </a:solidFill>
                  </a:rPr>
                  <a:t> </a:t>
                </a:r>
                <a14:m>
                  <m:oMath xmlns:m="http://schemas.openxmlformats.org/officeDocument/2006/math">
                    <m:nary>
                      <m:naryPr>
                        <m:limLoc m:val="undOvr"/>
                        <m:subHide m:val="on"/>
                        <m:supHide m:val="on"/>
                        <m:ctrlPr>
                          <a:rPr lang="en-US" sz="2400" b="1" i="1" smtClean="0">
                            <a:solidFill>
                              <a:srgbClr val="C00000"/>
                            </a:solidFill>
                            <a:latin typeface="Cambria Math" panose="02040503050406030204" pitchFamily="18" charset="0"/>
                          </a:rPr>
                        </m:ctrlPr>
                      </m:naryPr>
                      <m:sub/>
                      <m:sup/>
                      <m:e/>
                    </m:nary>
                  </m:oMath>
                </a14:m>
                <a:endParaRPr lang="en-US" sz="2400" b="1" dirty="0">
                  <a:solidFill>
                    <a:srgbClr val="C00000"/>
                  </a:solidFill>
                </a:endParaRPr>
              </a:p>
            </p:txBody>
          </p:sp>
        </mc:Choice>
        <mc:Fallback xmlns="">
          <p:sp>
            <p:nvSpPr>
              <p:cNvPr id="18" name="TextBox 17">
                <a:extLst>
                  <a:ext uri="{FF2B5EF4-FFF2-40B4-BE49-F238E27FC236}">
                    <a16:creationId xmlns:a16="http://schemas.microsoft.com/office/drawing/2014/main" id="{8396B072-5A53-364C-9EE1-80F5A0271F17}"/>
                  </a:ext>
                </a:extLst>
              </p:cNvPr>
              <p:cNvSpPr txBox="1">
                <a:spLocks noRot="1" noChangeAspect="1" noMove="1" noResize="1" noEditPoints="1" noAdjustHandles="1" noChangeArrowheads="1" noChangeShapeType="1" noTextEdit="1"/>
              </p:cNvSpPr>
              <p:nvPr/>
            </p:nvSpPr>
            <p:spPr>
              <a:xfrm>
                <a:off x="3572637" y="5385510"/>
                <a:ext cx="1173596" cy="426335"/>
              </a:xfrm>
              <a:prstGeom prst="rect">
                <a:avLst/>
              </a:prstGeom>
              <a:blipFill>
                <a:blip r:embed="rId9"/>
                <a:stretch>
                  <a:fillRect l="-50538" t="-177143" b="-24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D419402-BAE8-4941-86B7-8BE1D05B0C54}"/>
              </a:ext>
            </a:extLst>
          </p:cNvPr>
          <p:cNvSpPr txBox="1"/>
          <p:nvPr/>
        </p:nvSpPr>
        <p:spPr>
          <a:xfrm>
            <a:off x="6546553" y="5483423"/>
            <a:ext cx="2355132" cy="307777"/>
          </a:xfrm>
          <a:prstGeom prst="rect">
            <a:avLst/>
          </a:prstGeom>
          <a:noFill/>
          <a:scene3d>
            <a:camera prst="orthographicFront">
              <a:rot lat="0" lon="0" rev="19799999"/>
            </a:camera>
            <a:lightRig rig="threePt" dir="t"/>
          </a:scene3d>
        </p:spPr>
        <p:txBody>
          <a:bodyPr wrap="none" rtlCol="0">
            <a:spAutoFit/>
          </a:bodyPr>
          <a:lstStyle/>
          <a:p>
            <a:r>
              <a:rPr lang="en-US" sz="1400" b="1" dirty="0">
                <a:solidFill>
                  <a:schemeClr val="accent2"/>
                </a:solidFill>
                <a:latin typeface="Lucida Handwriting" panose="03010101010101010101" pitchFamily="66" charset="77"/>
              </a:rPr>
              <a:t>(Stochastic) Calculus</a:t>
            </a:r>
          </a:p>
        </p:txBody>
      </p:sp>
    </p:spTree>
    <p:custDataLst>
      <p:tags r:id="rId1"/>
    </p:custDataLst>
    <p:extLst>
      <p:ext uri="{BB962C8B-B14F-4D97-AF65-F5344CB8AC3E}">
        <p14:creationId xmlns:p14="http://schemas.microsoft.com/office/powerpoint/2010/main" val="21996112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E80FFDCB-CA7C-7440-9A95-317789288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4071" y="871559"/>
            <a:ext cx="4055858" cy="4995841"/>
          </a:xfrm>
          <a:prstGeom prst="rect">
            <a:avLst/>
          </a:prstGeom>
        </p:spPr>
      </p:pic>
      <p:pic>
        <p:nvPicPr>
          <p:cNvPr id="6" name="Picture 5">
            <a:extLst>
              <a:ext uri="{FF2B5EF4-FFF2-40B4-BE49-F238E27FC236}">
                <a16:creationId xmlns:a16="http://schemas.microsoft.com/office/drawing/2014/main" id="{00DC4E8A-742F-344A-98FF-9D90A8D5D0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44072" y="871559"/>
            <a:ext cx="4055856" cy="4995841"/>
          </a:xfrm>
          <a:prstGeom prst="rect">
            <a:avLst/>
          </a:prstGeom>
        </p:spPr>
      </p:pic>
      <p:pic>
        <p:nvPicPr>
          <p:cNvPr id="7" name="Picture 6">
            <a:extLst>
              <a:ext uri="{FF2B5EF4-FFF2-40B4-BE49-F238E27FC236}">
                <a16:creationId xmlns:a16="http://schemas.microsoft.com/office/drawing/2014/main" id="{C458FE72-46AD-BA40-B7CA-F2359ADCE9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44072" y="871561"/>
            <a:ext cx="4055856" cy="4995839"/>
          </a:xfrm>
          <a:prstGeom prst="rect">
            <a:avLst/>
          </a:prstGeom>
        </p:spPr>
      </p:pic>
      <p:pic>
        <p:nvPicPr>
          <p:cNvPr id="8" name="Picture 7">
            <a:extLst>
              <a:ext uri="{FF2B5EF4-FFF2-40B4-BE49-F238E27FC236}">
                <a16:creationId xmlns:a16="http://schemas.microsoft.com/office/drawing/2014/main" id="{CB8704F4-E56F-1D4E-920A-69295114DBB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44072" y="871561"/>
            <a:ext cx="4055855" cy="4995839"/>
          </a:xfrm>
          <a:prstGeom prst="rect">
            <a:avLst/>
          </a:prstGeom>
        </p:spPr>
      </p:pic>
      <p:pic>
        <p:nvPicPr>
          <p:cNvPr id="9" name="Picture 8">
            <a:extLst>
              <a:ext uri="{FF2B5EF4-FFF2-40B4-BE49-F238E27FC236}">
                <a16:creationId xmlns:a16="http://schemas.microsoft.com/office/drawing/2014/main" id="{E1F4331D-3818-4E43-BD84-68F1066C89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44072" y="871562"/>
            <a:ext cx="4055855" cy="4995838"/>
          </a:xfrm>
          <a:prstGeom prst="rect">
            <a:avLst/>
          </a:prstGeom>
        </p:spPr>
      </p:pic>
      <p:pic>
        <p:nvPicPr>
          <p:cNvPr id="10" name="Picture 9">
            <a:extLst>
              <a:ext uri="{FF2B5EF4-FFF2-40B4-BE49-F238E27FC236}">
                <a16:creationId xmlns:a16="http://schemas.microsoft.com/office/drawing/2014/main" id="{E19663B6-D2B3-D74F-9205-2F53F7EB69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44072" y="871562"/>
            <a:ext cx="4055854" cy="4995838"/>
          </a:xfrm>
          <a:prstGeom prst="rect">
            <a:avLst/>
          </a:prstGeom>
        </p:spPr>
      </p:pic>
      <p:pic>
        <p:nvPicPr>
          <p:cNvPr id="11" name="Picture 10">
            <a:extLst>
              <a:ext uri="{FF2B5EF4-FFF2-40B4-BE49-F238E27FC236}">
                <a16:creationId xmlns:a16="http://schemas.microsoft.com/office/drawing/2014/main" id="{3605AD69-ECD1-8E49-AF10-3D8B600BF89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667001" y="-22953"/>
            <a:ext cx="3964395" cy="1310023"/>
          </a:xfrm>
          <a:prstGeom prst="rect">
            <a:avLst/>
          </a:prstGeom>
        </p:spPr>
      </p:pic>
      <p:pic>
        <p:nvPicPr>
          <p:cNvPr id="12" name="Picture 11">
            <a:extLst>
              <a:ext uri="{FF2B5EF4-FFF2-40B4-BE49-F238E27FC236}">
                <a16:creationId xmlns:a16="http://schemas.microsoft.com/office/drawing/2014/main" id="{8B03FE52-A951-6E43-8579-BA94B393F38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84766" y="5547976"/>
            <a:ext cx="3844632" cy="1310023"/>
          </a:xfrm>
          <a:prstGeom prst="rect">
            <a:avLst/>
          </a:prstGeom>
          <a:scene3d>
            <a:camera prst="orthographicFront">
              <a:rot lat="0" lon="0" rev="0"/>
            </a:camera>
            <a:lightRig rig="threePt" dir="t"/>
          </a:scene3d>
        </p:spPr>
      </p:pic>
      <p:sp>
        <p:nvSpPr>
          <p:cNvPr id="13" name="TextBox 12">
            <a:extLst>
              <a:ext uri="{FF2B5EF4-FFF2-40B4-BE49-F238E27FC236}">
                <a16:creationId xmlns:a16="http://schemas.microsoft.com/office/drawing/2014/main" id="{56420304-1EDC-0341-90EC-06F680670BFF}"/>
              </a:ext>
            </a:extLst>
          </p:cNvPr>
          <p:cNvSpPr txBox="1"/>
          <p:nvPr/>
        </p:nvSpPr>
        <p:spPr>
          <a:xfrm>
            <a:off x="228600" y="457200"/>
            <a:ext cx="1608133" cy="707886"/>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Computer </a:t>
            </a:r>
          </a:p>
          <a:p>
            <a:r>
              <a:rPr lang="en-US" sz="2000" b="1" dirty="0">
                <a:latin typeface="Arial" panose="020B0604020202020204" pitchFamily="34" charset="0"/>
                <a:cs typeface="Arial" panose="020B0604020202020204" pitchFamily="34" charset="0"/>
              </a:rPr>
              <a:t>simulations</a:t>
            </a:r>
          </a:p>
        </p:txBody>
      </p:sp>
      <p:sp>
        <p:nvSpPr>
          <p:cNvPr id="16" name="TextBox 15">
            <a:extLst>
              <a:ext uri="{FF2B5EF4-FFF2-40B4-BE49-F238E27FC236}">
                <a16:creationId xmlns:a16="http://schemas.microsoft.com/office/drawing/2014/main" id="{F64E6C80-4A1F-4643-BBDE-373E6FAAE6B6}"/>
              </a:ext>
            </a:extLst>
          </p:cNvPr>
          <p:cNvSpPr txBox="1"/>
          <p:nvPr/>
        </p:nvSpPr>
        <p:spPr>
          <a:xfrm>
            <a:off x="6400800" y="2895600"/>
            <a:ext cx="3082382" cy="954107"/>
          </a:xfrm>
          <a:prstGeom prst="rect">
            <a:avLst/>
          </a:prstGeom>
          <a:noFill/>
          <a:scene3d>
            <a:camera prst="orthographicFront">
              <a:rot lat="0" lon="0" rev="19799999"/>
            </a:camera>
            <a:lightRig rig="threePt" dir="t"/>
          </a:scene3d>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Reaction time (RT)</a:t>
            </a:r>
          </a:p>
          <a:p>
            <a:endParaRPr lang="en-US" sz="1400" b="1" dirty="0">
              <a:solidFill>
                <a:srgbClr val="002060"/>
              </a:solidFill>
              <a:latin typeface="Arial" panose="020B0604020202020204" pitchFamily="34" charset="0"/>
              <a:cs typeface="Arial" panose="020B0604020202020204" pitchFamily="34" charset="0"/>
            </a:endParaRPr>
          </a:p>
          <a:p>
            <a:r>
              <a:rPr lang="en-US" sz="1400" b="1" dirty="0">
                <a:solidFill>
                  <a:srgbClr val="002060"/>
                </a:solidFill>
                <a:latin typeface="Arial" panose="020B0604020202020204" pitchFamily="34" charset="0"/>
                <a:cs typeface="Arial" panose="020B0604020202020204" pitchFamily="34" charset="0"/>
              </a:rPr>
              <a:t>Accuracy = </a:t>
            </a:r>
          </a:p>
          <a:p>
            <a:r>
              <a:rPr lang="en-US" sz="1400" b="1" dirty="0">
                <a:solidFill>
                  <a:srgbClr val="002060"/>
                </a:solidFill>
                <a:latin typeface="Arial" panose="020B0604020202020204" pitchFamily="34" charset="0"/>
                <a:cs typeface="Arial" panose="020B0604020202020204" pitchFamily="34" charset="0"/>
              </a:rPr>
              <a:t>(No. corrects) / (Total No. choices)</a:t>
            </a:r>
          </a:p>
        </p:txBody>
      </p:sp>
      <p:sp>
        <p:nvSpPr>
          <p:cNvPr id="17" name="Rectangle 16">
            <a:extLst>
              <a:ext uri="{FF2B5EF4-FFF2-40B4-BE49-F238E27FC236}">
                <a16:creationId xmlns:a16="http://schemas.microsoft.com/office/drawing/2014/main" id="{66A5C524-C3BB-A44C-B277-04D28650517C}"/>
              </a:ext>
            </a:extLst>
          </p:cNvPr>
          <p:cNvSpPr/>
          <p:nvPr/>
        </p:nvSpPr>
        <p:spPr>
          <a:xfrm>
            <a:off x="6324600" y="4648200"/>
            <a:ext cx="2994281" cy="276999"/>
          </a:xfrm>
          <a:prstGeom prst="rect">
            <a:avLst/>
          </a:prstGeom>
          <a:scene3d>
            <a:camera prst="orthographicFront">
              <a:rot lat="0" lon="0" rev="19800000"/>
            </a:camera>
            <a:lightRig rig="threePt" dir="t"/>
          </a:scene3d>
        </p:spPr>
        <p:txBody>
          <a:bodyPr wrap="none">
            <a:spAutoFit/>
          </a:bodyPr>
          <a:lstStyle/>
          <a:p>
            <a:r>
              <a:rPr lang="en-GB" sz="1200" dirty="0">
                <a:latin typeface="Arial" panose="020B0604020202020204" pitchFamily="34" charset="0"/>
                <a:cs typeface="Arial" panose="020B0604020202020204" pitchFamily="34" charset="0"/>
                <a:hlinkClick r:id="rId11"/>
              </a:rPr>
              <a:t>https://www.ejwagenmakers.com/EZ.html</a:t>
            </a:r>
            <a:endParaRPr lang="en-US" sz="1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CB5B859-D454-6F4F-9A9A-CBAE0228A4D2}"/>
              </a:ext>
            </a:extLst>
          </p:cNvPr>
          <p:cNvSpPr txBox="1"/>
          <p:nvPr/>
        </p:nvSpPr>
        <p:spPr>
          <a:xfrm>
            <a:off x="228600" y="1134606"/>
            <a:ext cx="1828800" cy="923330"/>
          </a:xfrm>
          <a:prstGeom prst="rect">
            <a:avLst/>
          </a:prstGeom>
          <a:noFill/>
        </p:spPr>
        <p:txBody>
          <a:bodyPr wrap="square" rtlCol="0">
            <a:spAutoFit/>
          </a:bodyPr>
          <a:lstStyle/>
          <a:p>
            <a:r>
              <a:rPr lang="en-US" dirty="0"/>
              <a:t>With upward</a:t>
            </a:r>
          </a:p>
          <a:p>
            <a:r>
              <a:rPr lang="en-US" dirty="0"/>
              <a:t>drift rate (overall signal)</a:t>
            </a:r>
          </a:p>
        </p:txBody>
      </p:sp>
    </p:spTree>
    <p:extLst>
      <p:ext uri="{BB962C8B-B14F-4D97-AF65-F5344CB8AC3E}">
        <p14:creationId xmlns:p14="http://schemas.microsoft.com/office/powerpoint/2010/main" val="411598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921744" y="3220573"/>
            <a:ext cx="255362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921744" y="1179899"/>
            <a:ext cx="0" cy="20406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921744" y="1782065"/>
            <a:ext cx="2408663" cy="111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932895" y="1782065"/>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0070C0"/>
              </a:solidFill>
            </a:endParaRPr>
          </a:p>
        </p:txBody>
      </p:sp>
      <p:sp>
        <p:nvSpPr>
          <p:cNvPr id="10" name="TextBox 9"/>
          <p:cNvSpPr txBox="1"/>
          <p:nvPr/>
        </p:nvSpPr>
        <p:spPr>
          <a:xfrm>
            <a:off x="3475372" y="3058209"/>
            <a:ext cx="614271" cy="369332"/>
          </a:xfrm>
          <a:prstGeom prst="rect">
            <a:avLst/>
          </a:prstGeom>
          <a:noFill/>
          <a:ln>
            <a:noFill/>
          </a:ln>
        </p:spPr>
        <p:txBody>
          <a:bodyPr wrap="none" rtlCol="0">
            <a:spAutoFit/>
          </a:bodyPr>
          <a:lstStyle/>
          <a:p>
            <a:r>
              <a:rPr lang="en-GB" dirty="0"/>
              <a:t>time</a:t>
            </a:r>
          </a:p>
        </p:txBody>
      </p:sp>
      <p:cxnSp>
        <p:nvCxnSpPr>
          <p:cNvPr id="11" name="Straight Connector 10"/>
          <p:cNvCxnSpPr/>
          <p:nvPr/>
        </p:nvCxnSpPr>
        <p:spPr>
          <a:xfrm flipV="1">
            <a:off x="921743" y="2408580"/>
            <a:ext cx="2408663" cy="11152"/>
          </a:xfrm>
          <a:prstGeom prst="line">
            <a:avLst/>
          </a:prstGeom>
          <a:ln w="349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468118" y="1089102"/>
            <a:ext cx="1119409" cy="369332"/>
          </a:xfrm>
          <a:prstGeom prst="rect">
            <a:avLst/>
          </a:prstGeom>
          <a:noFill/>
        </p:spPr>
        <p:txBody>
          <a:bodyPr wrap="none" rtlCol="0">
            <a:spAutoFit/>
          </a:bodyPr>
          <a:lstStyle/>
          <a:p>
            <a:r>
              <a:rPr lang="en-GB" dirty="0"/>
              <a:t>Threshold</a:t>
            </a:r>
          </a:p>
        </p:txBody>
      </p:sp>
      <p:cxnSp>
        <p:nvCxnSpPr>
          <p:cNvPr id="13" name="Straight Arrow Connector 12"/>
          <p:cNvCxnSpPr/>
          <p:nvPr/>
        </p:nvCxnSpPr>
        <p:spPr>
          <a:xfrm>
            <a:off x="5518901" y="3198271"/>
            <a:ext cx="255362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18901" y="1157597"/>
            <a:ext cx="0" cy="20406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518901" y="1759763"/>
            <a:ext cx="2408663" cy="111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5530052" y="1759763"/>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8072529" y="3035907"/>
            <a:ext cx="614271" cy="369332"/>
          </a:xfrm>
          <a:prstGeom prst="rect">
            <a:avLst/>
          </a:prstGeom>
          <a:noFill/>
          <a:ln>
            <a:noFill/>
          </a:ln>
        </p:spPr>
        <p:txBody>
          <a:bodyPr wrap="none" rtlCol="0">
            <a:spAutoFit/>
          </a:bodyPr>
          <a:lstStyle/>
          <a:p>
            <a:r>
              <a:rPr lang="en-GB" dirty="0"/>
              <a:t>time</a:t>
            </a:r>
          </a:p>
        </p:txBody>
      </p:sp>
      <p:sp>
        <p:nvSpPr>
          <p:cNvPr id="20" name="Freeform 19"/>
          <p:cNvSpPr/>
          <p:nvPr/>
        </p:nvSpPr>
        <p:spPr>
          <a:xfrm>
            <a:off x="5524990" y="1337040"/>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2" name="Straight Arrow Connector 21"/>
          <p:cNvCxnSpPr/>
          <p:nvPr/>
        </p:nvCxnSpPr>
        <p:spPr>
          <a:xfrm>
            <a:off x="929179" y="5896254"/>
            <a:ext cx="255362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929179" y="3855580"/>
            <a:ext cx="0" cy="20406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929179" y="4457746"/>
            <a:ext cx="2408663" cy="111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5" name="Freeform 24"/>
          <p:cNvSpPr/>
          <p:nvPr/>
        </p:nvSpPr>
        <p:spPr>
          <a:xfrm>
            <a:off x="940330" y="4457746"/>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TextBox 25"/>
          <p:cNvSpPr txBox="1"/>
          <p:nvPr/>
        </p:nvSpPr>
        <p:spPr>
          <a:xfrm>
            <a:off x="3482807" y="5733890"/>
            <a:ext cx="614271" cy="369332"/>
          </a:xfrm>
          <a:prstGeom prst="rect">
            <a:avLst/>
          </a:prstGeom>
          <a:noFill/>
          <a:ln>
            <a:noFill/>
          </a:ln>
        </p:spPr>
        <p:txBody>
          <a:bodyPr wrap="none" rtlCol="0">
            <a:spAutoFit/>
          </a:bodyPr>
          <a:lstStyle/>
          <a:p>
            <a:r>
              <a:rPr lang="en-GB" dirty="0"/>
              <a:t>time</a:t>
            </a:r>
          </a:p>
        </p:txBody>
      </p:sp>
      <p:sp>
        <p:nvSpPr>
          <p:cNvPr id="28" name="TextBox 27"/>
          <p:cNvSpPr txBox="1"/>
          <p:nvPr/>
        </p:nvSpPr>
        <p:spPr>
          <a:xfrm>
            <a:off x="1206651" y="3789861"/>
            <a:ext cx="2228119" cy="369332"/>
          </a:xfrm>
          <a:prstGeom prst="rect">
            <a:avLst/>
          </a:prstGeom>
          <a:noFill/>
        </p:spPr>
        <p:txBody>
          <a:bodyPr wrap="none" rtlCol="0">
            <a:spAutoFit/>
          </a:bodyPr>
          <a:lstStyle/>
          <a:p>
            <a:r>
              <a:rPr lang="en-GB" dirty="0"/>
              <a:t>Growth or ”drift” rate</a:t>
            </a:r>
          </a:p>
        </p:txBody>
      </p:sp>
      <p:sp>
        <p:nvSpPr>
          <p:cNvPr id="29" name="Freeform 28"/>
          <p:cNvSpPr/>
          <p:nvPr/>
        </p:nvSpPr>
        <p:spPr>
          <a:xfrm>
            <a:off x="912534" y="4272140"/>
            <a:ext cx="1747777" cy="1632031"/>
          </a:xfrm>
          <a:custGeom>
            <a:avLst/>
            <a:gdLst>
              <a:gd name="connsiteX0" fmla="*/ 0 w 1747777"/>
              <a:gd name="connsiteY0" fmla="*/ 1632031 h 1632031"/>
              <a:gd name="connsiteX1" fmla="*/ 127321 w 1747777"/>
              <a:gd name="connsiteY1" fmla="*/ 1145894 h 1632031"/>
              <a:gd name="connsiteX2" fmla="*/ 231493 w 1747777"/>
              <a:gd name="connsiteY2" fmla="*/ 1169043 h 1632031"/>
              <a:gd name="connsiteX3" fmla="*/ 347240 w 1747777"/>
              <a:gd name="connsiteY3" fmla="*/ 821803 h 1632031"/>
              <a:gd name="connsiteX4" fmla="*/ 486136 w 1747777"/>
              <a:gd name="connsiteY4" fmla="*/ 844952 h 1632031"/>
              <a:gd name="connsiteX5" fmla="*/ 648182 w 1747777"/>
              <a:gd name="connsiteY5" fmla="*/ 879676 h 1632031"/>
              <a:gd name="connsiteX6" fmla="*/ 717630 w 1747777"/>
              <a:gd name="connsiteY6" fmla="*/ 1041722 h 1632031"/>
              <a:gd name="connsiteX7" fmla="*/ 902825 w 1747777"/>
              <a:gd name="connsiteY7" fmla="*/ 833378 h 1632031"/>
              <a:gd name="connsiteX8" fmla="*/ 972273 w 1747777"/>
              <a:gd name="connsiteY8" fmla="*/ 891251 h 1632031"/>
              <a:gd name="connsiteX9" fmla="*/ 1169043 w 1747777"/>
              <a:gd name="connsiteY9" fmla="*/ 520861 h 1632031"/>
              <a:gd name="connsiteX10" fmla="*/ 1261640 w 1747777"/>
              <a:gd name="connsiteY10" fmla="*/ 532436 h 1632031"/>
              <a:gd name="connsiteX11" fmla="*/ 1354238 w 1747777"/>
              <a:gd name="connsiteY11" fmla="*/ 381965 h 1632031"/>
              <a:gd name="connsiteX12" fmla="*/ 1388962 w 1747777"/>
              <a:gd name="connsiteY12" fmla="*/ 462988 h 1632031"/>
              <a:gd name="connsiteX13" fmla="*/ 1458410 w 1747777"/>
              <a:gd name="connsiteY13" fmla="*/ 289368 h 1632031"/>
              <a:gd name="connsiteX14" fmla="*/ 1551007 w 1747777"/>
              <a:gd name="connsiteY14" fmla="*/ 451413 h 1632031"/>
              <a:gd name="connsiteX15" fmla="*/ 1747777 w 1747777"/>
              <a:gd name="connsiteY15" fmla="*/ 0 h 1632031"/>
              <a:gd name="connsiteX16" fmla="*/ 1747777 w 1747777"/>
              <a:gd name="connsiteY16" fmla="*/ 0 h 1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7777" h="1632031">
                <a:moveTo>
                  <a:pt x="0" y="1632031"/>
                </a:moveTo>
                <a:cubicBezTo>
                  <a:pt x="44369" y="1427544"/>
                  <a:pt x="88739" y="1223058"/>
                  <a:pt x="127321" y="1145894"/>
                </a:cubicBezTo>
                <a:cubicBezTo>
                  <a:pt x="165903" y="1068730"/>
                  <a:pt x="194840" y="1223058"/>
                  <a:pt x="231493" y="1169043"/>
                </a:cubicBezTo>
                <a:cubicBezTo>
                  <a:pt x="268146" y="1115028"/>
                  <a:pt x="304800" y="875818"/>
                  <a:pt x="347240" y="821803"/>
                </a:cubicBezTo>
                <a:cubicBezTo>
                  <a:pt x="389681" y="767788"/>
                  <a:pt x="435979" y="835307"/>
                  <a:pt x="486136" y="844952"/>
                </a:cubicBezTo>
                <a:cubicBezTo>
                  <a:pt x="536293" y="854597"/>
                  <a:pt x="609600" y="846881"/>
                  <a:pt x="648182" y="879676"/>
                </a:cubicBezTo>
                <a:cubicBezTo>
                  <a:pt x="686764" y="912471"/>
                  <a:pt x="675190" y="1049438"/>
                  <a:pt x="717630" y="1041722"/>
                </a:cubicBezTo>
                <a:cubicBezTo>
                  <a:pt x="760070" y="1034006"/>
                  <a:pt x="860385" y="858456"/>
                  <a:pt x="902825" y="833378"/>
                </a:cubicBezTo>
                <a:cubicBezTo>
                  <a:pt x="945265" y="808300"/>
                  <a:pt x="927903" y="943337"/>
                  <a:pt x="972273" y="891251"/>
                </a:cubicBezTo>
                <a:cubicBezTo>
                  <a:pt x="1016643" y="839165"/>
                  <a:pt x="1120815" y="580663"/>
                  <a:pt x="1169043" y="520861"/>
                </a:cubicBezTo>
                <a:cubicBezTo>
                  <a:pt x="1217271" y="461059"/>
                  <a:pt x="1230774" y="555585"/>
                  <a:pt x="1261640" y="532436"/>
                </a:cubicBezTo>
                <a:cubicBezTo>
                  <a:pt x="1292506" y="509287"/>
                  <a:pt x="1333018" y="393540"/>
                  <a:pt x="1354238" y="381965"/>
                </a:cubicBezTo>
                <a:cubicBezTo>
                  <a:pt x="1375458" y="370390"/>
                  <a:pt x="1371600" y="478421"/>
                  <a:pt x="1388962" y="462988"/>
                </a:cubicBezTo>
                <a:cubicBezTo>
                  <a:pt x="1406324" y="447555"/>
                  <a:pt x="1431403" y="291297"/>
                  <a:pt x="1458410" y="289368"/>
                </a:cubicBezTo>
                <a:cubicBezTo>
                  <a:pt x="1485418" y="287439"/>
                  <a:pt x="1502779" y="499641"/>
                  <a:pt x="1551007" y="451413"/>
                </a:cubicBezTo>
                <a:cubicBezTo>
                  <a:pt x="1599235" y="403185"/>
                  <a:pt x="1747777" y="0"/>
                  <a:pt x="1747777" y="0"/>
                </a:cubicBezTo>
                <a:lnTo>
                  <a:pt x="1747777" y="0"/>
                </a:lnTo>
              </a:path>
            </a:pathLst>
          </a:custGeom>
          <a:noFill/>
          <a:ln w="254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0" name="Straight Arrow Connector 29"/>
          <p:cNvCxnSpPr/>
          <p:nvPr/>
        </p:nvCxnSpPr>
        <p:spPr>
          <a:xfrm>
            <a:off x="5518900" y="5904877"/>
            <a:ext cx="255362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518900" y="3864203"/>
            <a:ext cx="0" cy="20406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518900" y="4477521"/>
            <a:ext cx="278298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a:off x="5530051" y="4466369"/>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p:cNvSpPr txBox="1"/>
          <p:nvPr/>
        </p:nvSpPr>
        <p:spPr>
          <a:xfrm>
            <a:off x="8072528" y="5742513"/>
            <a:ext cx="614271" cy="369332"/>
          </a:xfrm>
          <a:prstGeom prst="rect">
            <a:avLst/>
          </a:prstGeom>
          <a:noFill/>
          <a:ln>
            <a:noFill/>
          </a:ln>
        </p:spPr>
        <p:txBody>
          <a:bodyPr wrap="none" rtlCol="0">
            <a:spAutoFit/>
          </a:bodyPr>
          <a:lstStyle/>
          <a:p>
            <a:r>
              <a:rPr lang="en-GB" dirty="0"/>
              <a:t>time</a:t>
            </a:r>
          </a:p>
        </p:txBody>
      </p:sp>
      <p:sp>
        <p:nvSpPr>
          <p:cNvPr id="35" name="TextBox 34"/>
          <p:cNvSpPr txBox="1"/>
          <p:nvPr/>
        </p:nvSpPr>
        <p:spPr>
          <a:xfrm>
            <a:off x="6311447" y="3773406"/>
            <a:ext cx="1415772" cy="369332"/>
          </a:xfrm>
          <a:prstGeom prst="rect">
            <a:avLst/>
          </a:prstGeom>
          <a:noFill/>
        </p:spPr>
        <p:txBody>
          <a:bodyPr wrap="none" rtlCol="0">
            <a:spAutoFit/>
          </a:bodyPr>
          <a:lstStyle/>
          <a:p>
            <a:r>
              <a:rPr lang="en-GB" dirty="0"/>
              <a:t>Shift in onset</a:t>
            </a:r>
          </a:p>
        </p:txBody>
      </p:sp>
      <p:sp>
        <p:nvSpPr>
          <p:cNvPr id="36" name="Freeform 35"/>
          <p:cNvSpPr/>
          <p:nvPr/>
        </p:nvSpPr>
        <p:spPr>
          <a:xfrm>
            <a:off x="5993580" y="4419647"/>
            <a:ext cx="2308302" cy="1460810"/>
          </a:xfrm>
          <a:custGeom>
            <a:avLst/>
            <a:gdLst>
              <a:gd name="connsiteX0" fmla="*/ 0 w 2308302"/>
              <a:gd name="connsiteY0" fmla="*/ 1460810 h 1460810"/>
              <a:gd name="connsiteX1" fmla="*/ 133815 w 2308302"/>
              <a:gd name="connsiteY1" fmla="*/ 1148576 h 1460810"/>
              <a:gd name="connsiteX2" fmla="*/ 189571 w 2308302"/>
              <a:gd name="connsiteY2" fmla="*/ 1237786 h 1460810"/>
              <a:gd name="connsiteX3" fmla="*/ 289932 w 2308302"/>
              <a:gd name="connsiteY3" fmla="*/ 1025912 h 1460810"/>
              <a:gd name="connsiteX4" fmla="*/ 367990 w 2308302"/>
              <a:gd name="connsiteY4" fmla="*/ 1081669 h 1460810"/>
              <a:gd name="connsiteX5" fmla="*/ 501805 w 2308302"/>
              <a:gd name="connsiteY5" fmla="*/ 1092820 h 1460810"/>
              <a:gd name="connsiteX6" fmla="*/ 669073 w 2308302"/>
              <a:gd name="connsiteY6" fmla="*/ 1226634 h 1460810"/>
              <a:gd name="connsiteX7" fmla="*/ 836341 w 2308302"/>
              <a:gd name="connsiteY7" fmla="*/ 970156 h 1460810"/>
              <a:gd name="connsiteX8" fmla="*/ 925551 w 2308302"/>
              <a:gd name="connsiteY8" fmla="*/ 1014761 h 1460810"/>
              <a:gd name="connsiteX9" fmla="*/ 1081668 w 2308302"/>
              <a:gd name="connsiteY9" fmla="*/ 769434 h 1460810"/>
              <a:gd name="connsiteX10" fmla="*/ 1159727 w 2308302"/>
              <a:gd name="connsiteY10" fmla="*/ 825191 h 1460810"/>
              <a:gd name="connsiteX11" fmla="*/ 1326995 w 2308302"/>
              <a:gd name="connsiteY11" fmla="*/ 535259 h 1460810"/>
              <a:gd name="connsiteX12" fmla="*/ 1460810 w 2308302"/>
              <a:gd name="connsiteY12" fmla="*/ 591015 h 1460810"/>
              <a:gd name="connsiteX13" fmla="*/ 1538868 w 2308302"/>
              <a:gd name="connsiteY13" fmla="*/ 546410 h 1460810"/>
              <a:gd name="connsiteX14" fmla="*/ 1616927 w 2308302"/>
              <a:gd name="connsiteY14" fmla="*/ 691376 h 1460810"/>
              <a:gd name="connsiteX15" fmla="*/ 1706136 w 2308302"/>
              <a:gd name="connsiteY15" fmla="*/ 624469 h 1460810"/>
              <a:gd name="connsiteX16" fmla="*/ 1839951 w 2308302"/>
              <a:gd name="connsiteY16" fmla="*/ 836342 h 1460810"/>
              <a:gd name="connsiteX17" fmla="*/ 1906858 w 2308302"/>
              <a:gd name="connsiteY17" fmla="*/ 713678 h 1460810"/>
              <a:gd name="connsiteX18" fmla="*/ 1973766 w 2308302"/>
              <a:gd name="connsiteY18" fmla="*/ 501805 h 1460810"/>
              <a:gd name="connsiteX19" fmla="*/ 2051824 w 2308302"/>
              <a:gd name="connsiteY19" fmla="*/ 579864 h 1460810"/>
              <a:gd name="connsiteX20" fmla="*/ 2163336 w 2308302"/>
              <a:gd name="connsiteY20" fmla="*/ 189571 h 1460810"/>
              <a:gd name="connsiteX21" fmla="*/ 2230244 w 2308302"/>
              <a:gd name="connsiteY21" fmla="*/ 245327 h 1460810"/>
              <a:gd name="connsiteX22" fmla="*/ 2308302 w 2308302"/>
              <a:gd name="connsiteY22" fmla="*/ 0 h 14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8302" h="1460810">
                <a:moveTo>
                  <a:pt x="0" y="1460810"/>
                </a:moveTo>
                <a:cubicBezTo>
                  <a:pt x="51110" y="1323278"/>
                  <a:pt x="102220" y="1185747"/>
                  <a:pt x="133815" y="1148576"/>
                </a:cubicBezTo>
                <a:cubicBezTo>
                  <a:pt x="165410" y="1111405"/>
                  <a:pt x="163552" y="1258230"/>
                  <a:pt x="189571" y="1237786"/>
                </a:cubicBezTo>
                <a:cubicBezTo>
                  <a:pt x="215590" y="1217342"/>
                  <a:pt x="260196" y="1051931"/>
                  <a:pt x="289932" y="1025912"/>
                </a:cubicBezTo>
                <a:cubicBezTo>
                  <a:pt x="319668" y="999893"/>
                  <a:pt x="332678" y="1070518"/>
                  <a:pt x="367990" y="1081669"/>
                </a:cubicBezTo>
                <a:cubicBezTo>
                  <a:pt x="403302" y="1092820"/>
                  <a:pt x="451624" y="1068659"/>
                  <a:pt x="501805" y="1092820"/>
                </a:cubicBezTo>
                <a:cubicBezTo>
                  <a:pt x="551986" y="1116981"/>
                  <a:pt x="613317" y="1247078"/>
                  <a:pt x="669073" y="1226634"/>
                </a:cubicBezTo>
                <a:cubicBezTo>
                  <a:pt x="724829" y="1206190"/>
                  <a:pt x="793595" y="1005468"/>
                  <a:pt x="836341" y="970156"/>
                </a:cubicBezTo>
                <a:cubicBezTo>
                  <a:pt x="879087" y="934844"/>
                  <a:pt x="884663" y="1048215"/>
                  <a:pt x="925551" y="1014761"/>
                </a:cubicBezTo>
                <a:cubicBezTo>
                  <a:pt x="966439" y="981307"/>
                  <a:pt x="1042639" y="801029"/>
                  <a:pt x="1081668" y="769434"/>
                </a:cubicBezTo>
                <a:cubicBezTo>
                  <a:pt x="1120697" y="737839"/>
                  <a:pt x="1118839" y="864220"/>
                  <a:pt x="1159727" y="825191"/>
                </a:cubicBezTo>
                <a:cubicBezTo>
                  <a:pt x="1200615" y="786162"/>
                  <a:pt x="1276815" y="574288"/>
                  <a:pt x="1326995" y="535259"/>
                </a:cubicBezTo>
                <a:cubicBezTo>
                  <a:pt x="1377176" y="496230"/>
                  <a:pt x="1425498" y="589157"/>
                  <a:pt x="1460810" y="591015"/>
                </a:cubicBezTo>
                <a:cubicBezTo>
                  <a:pt x="1496122" y="592873"/>
                  <a:pt x="1512849" y="529683"/>
                  <a:pt x="1538868" y="546410"/>
                </a:cubicBezTo>
                <a:cubicBezTo>
                  <a:pt x="1564887" y="563137"/>
                  <a:pt x="1589049" y="678366"/>
                  <a:pt x="1616927" y="691376"/>
                </a:cubicBezTo>
                <a:cubicBezTo>
                  <a:pt x="1644805" y="704386"/>
                  <a:pt x="1668965" y="600308"/>
                  <a:pt x="1706136" y="624469"/>
                </a:cubicBezTo>
                <a:cubicBezTo>
                  <a:pt x="1743307" y="648630"/>
                  <a:pt x="1806497" y="821474"/>
                  <a:pt x="1839951" y="836342"/>
                </a:cubicBezTo>
                <a:cubicBezTo>
                  <a:pt x="1873405" y="851210"/>
                  <a:pt x="1884556" y="769434"/>
                  <a:pt x="1906858" y="713678"/>
                </a:cubicBezTo>
                <a:cubicBezTo>
                  <a:pt x="1929160" y="657922"/>
                  <a:pt x="1949605" y="524107"/>
                  <a:pt x="1973766" y="501805"/>
                </a:cubicBezTo>
                <a:cubicBezTo>
                  <a:pt x="1997927" y="479503"/>
                  <a:pt x="2020229" y="631903"/>
                  <a:pt x="2051824" y="579864"/>
                </a:cubicBezTo>
                <a:cubicBezTo>
                  <a:pt x="2083419" y="527825"/>
                  <a:pt x="2133599" y="245327"/>
                  <a:pt x="2163336" y="189571"/>
                </a:cubicBezTo>
                <a:cubicBezTo>
                  <a:pt x="2193073" y="133815"/>
                  <a:pt x="2206083" y="276922"/>
                  <a:pt x="2230244" y="245327"/>
                </a:cubicBezTo>
                <a:cubicBezTo>
                  <a:pt x="2254405" y="213732"/>
                  <a:pt x="2281353" y="106866"/>
                  <a:pt x="2308302" y="0"/>
                </a:cubicBezTo>
              </a:path>
            </a:pathLst>
          </a:custGeom>
          <a:noFill/>
          <a:ln w="254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TextBox 36"/>
          <p:cNvSpPr txBox="1"/>
          <p:nvPr/>
        </p:nvSpPr>
        <p:spPr>
          <a:xfrm>
            <a:off x="1859643" y="387494"/>
            <a:ext cx="5038559" cy="523220"/>
          </a:xfrm>
          <a:prstGeom prst="rect">
            <a:avLst/>
          </a:prstGeom>
          <a:noFill/>
        </p:spPr>
        <p:txBody>
          <a:bodyPr wrap="none" rtlCol="0">
            <a:spAutoFit/>
          </a:bodyPr>
          <a:lstStyle/>
          <a:p>
            <a:r>
              <a:rPr lang="en-GB" sz="2800" b="1" dirty="0">
                <a:latin typeface="Arial" panose="020B0604020202020204" pitchFamily="34" charset="0"/>
                <a:cs typeface="Arial" panose="020B0604020202020204" pitchFamily="34" charset="0"/>
              </a:rPr>
              <a:t>“</a:t>
            </a:r>
            <a:r>
              <a:rPr lang="en-GB" sz="2800" b="1" dirty="0">
                <a:solidFill>
                  <a:srgbClr val="7030A0"/>
                </a:solidFill>
                <a:latin typeface="Arial" panose="020B0604020202020204" pitchFamily="34" charset="0"/>
                <a:cs typeface="Arial" panose="020B0604020202020204" pitchFamily="34" charset="0"/>
              </a:rPr>
              <a:t>Biases</a:t>
            </a:r>
            <a:r>
              <a:rPr lang="en-GB" sz="2800" b="1" dirty="0">
                <a:latin typeface="Arial" panose="020B0604020202020204" pitchFamily="34" charset="0"/>
                <a:cs typeface="Arial" panose="020B0604020202020204" pitchFamily="34" charset="0"/>
              </a:rPr>
              <a:t>” in decision making</a:t>
            </a:r>
          </a:p>
        </p:txBody>
      </p:sp>
      <p:sp>
        <p:nvSpPr>
          <p:cNvPr id="3" name="Rectangle 2"/>
          <p:cNvSpPr/>
          <p:nvPr/>
        </p:nvSpPr>
        <p:spPr>
          <a:xfrm>
            <a:off x="7339401" y="1348058"/>
            <a:ext cx="733127" cy="355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93747" y="4107615"/>
            <a:ext cx="733127" cy="2734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7A80B1A-FC83-D74B-93B7-B05C3404B22F}"/>
              </a:ext>
            </a:extLst>
          </p:cNvPr>
          <p:cNvCxnSpPr/>
          <p:nvPr/>
        </p:nvCxnSpPr>
        <p:spPr>
          <a:xfrm>
            <a:off x="1468118" y="1793217"/>
            <a:ext cx="0" cy="61536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E8CAB6F-3A86-824F-BE49-9715DD42452B}"/>
              </a:ext>
            </a:extLst>
          </p:cNvPr>
          <p:cNvCxnSpPr>
            <a:cxnSpLocks/>
          </p:cNvCxnSpPr>
          <p:nvPr/>
        </p:nvCxnSpPr>
        <p:spPr>
          <a:xfrm>
            <a:off x="5381326" y="2797850"/>
            <a:ext cx="0" cy="438408"/>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FB86D7-D04F-9A4F-8CF2-07390046495D}"/>
              </a:ext>
            </a:extLst>
          </p:cNvPr>
          <p:cNvCxnSpPr>
            <a:cxnSpLocks/>
          </p:cNvCxnSpPr>
          <p:nvPr/>
        </p:nvCxnSpPr>
        <p:spPr>
          <a:xfrm flipH="1">
            <a:off x="5518900" y="6052777"/>
            <a:ext cx="474680" cy="0"/>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76BD1D9-738A-9442-B948-426EC544E8C5}"/>
              </a:ext>
            </a:extLst>
          </p:cNvPr>
          <p:cNvCxnSpPr>
            <a:cxnSpLocks/>
            <a:stCxn id="25" idx="0"/>
          </p:cNvCxnSpPr>
          <p:nvPr/>
        </p:nvCxnSpPr>
        <p:spPr>
          <a:xfrm flipV="1">
            <a:off x="940330" y="5366977"/>
            <a:ext cx="1195239" cy="551579"/>
          </a:xfrm>
          <a:prstGeom prst="straightConnector1">
            <a:avLst/>
          </a:prstGeom>
          <a:ln w="28575">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C8796F7-B1F6-E446-8F9E-2DBCF5383F88}"/>
              </a:ext>
            </a:extLst>
          </p:cNvPr>
          <p:cNvCxnSpPr>
            <a:cxnSpLocks/>
            <a:stCxn id="29" idx="0"/>
          </p:cNvCxnSpPr>
          <p:nvPr/>
        </p:nvCxnSpPr>
        <p:spPr>
          <a:xfrm flipV="1">
            <a:off x="912534" y="4985977"/>
            <a:ext cx="944965" cy="918194"/>
          </a:xfrm>
          <a:prstGeom prst="straightConnector1">
            <a:avLst/>
          </a:prstGeom>
          <a:ln w="28575">
            <a:solidFill>
              <a:srgbClr val="7030A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4202" y="1066800"/>
            <a:ext cx="2544286" cy="369332"/>
          </a:xfrm>
          <a:prstGeom prst="rect">
            <a:avLst/>
          </a:prstGeom>
          <a:noFill/>
        </p:spPr>
        <p:txBody>
          <a:bodyPr wrap="none" rtlCol="0">
            <a:spAutoFit/>
          </a:bodyPr>
          <a:lstStyle/>
          <a:p>
            <a:r>
              <a:rPr lang="en-GB" dirty="0"/>
              <a:t>Baseline or starting point</a:t>
            </a:r>
          </a:p>
        </p:txBody>
      </p:sp>
      <p:sp>
        <p:nvSpPr>
          <p:cNvPr id="2" name="TextBox 1">
            <a:extLst>
              <a:ext uri="{FF2B5EF4-FFF2-40B4-BE49-F238E27FC236}">
                <a16:creationId xmlns:a16="http://schemas.microsoft.com/office/drawing/2014/main" id="{547425F5-8ACD-A043-8E74-006330E0DF3C}"/>
              </a:ext>
            </a:extLst>
          </p:cNvPr>
          <p:cNvSpPr txBox="1"/>
          <p:nvPr/>
        </p:nvSpPr>
        <p:spPr>
          <a:xfrm>
            <a:off x="770781" y="6346594"/>
            <a:ext cx="4648645" cy="369332"/>
          </a:xfrm>
          <a:prstGeom prst="rect">
            <a:avLst/>
          </a:prstGeom>
          <a:noFill/>
        </p:spPr>
        <p:txBody>
          <a:bodyPr wrap="none" rtlCol="0">
            <a:spAutoFit/>
          </a:bodyPr>
          <a:lstStyle/>
          <a:p>
            <a:r>
              <a:rPr lang="en-US" i="1" dirty="0">
                <a:solidFill>
                  <a:srgbClr val="0070C0"/>
                </a:solidFill>
              </a:rPr>
              <a:t>Drift rate and threshold can be time-dependent</a:t>
            </a:r>
          </a:p>
        </p:txBody>
      </p:sp>
    </p:spTree>
    <p:extLst>
      <p:ext uri="{BB962C8B-B14F-4D97-AF65-F5344CB8AC3E}">
        <p14:creationId xmlns:p14="http://schemas.microsoft.com/office/powerpoint/2010/main" val="1164308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a:spLocks noChangeArrowheads="1"/>
          </p:cNvSpPr>
          <p:nvPr/>
        </p:nvSpPr>
        <p:spPr bwMode="auto">
          <a:xfrm>
            <a:off x="533400" y="5218093"/>
            <a:ext cx="8363164"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2800" b="1" dirty="0"/>
              <a:t>Is there evidence in brain physiology of such processes in perceptual decision-making?</a:t>
            </a:r>
          </a:p>
        </p:txBody>
      </p:sp>
      <p:pic>
        <p:nvPicPr>
          <p:cNvPr id="3" name="Picture 2" descr="Graphical user interface, text, application&#10;&#10;Description automatically generated">
            <a:extLst>
              <a:ext uri="{FF2B5EF4-FFF2-40B4-BE49-F238E27FC236}">
                <a16:creationId xmlns:a16="http://schemas.microsoft.com/office/drawing/2014/main" id="{F6638976-9167-B644-A334-2AAA4E9EC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025" y="381000"/>
            <a:ext cx="5123575" cy="4467757"/>
          </a:xfrm>
          <a:prstGeom prst="rect">
            <a:avLst/>
          </a:prstGeom>
        </p:spPr>
      </p:pic>
    </p:spTree>
    <p:extLst>
      <p:ext uri="{BB962C8B-B14F-4D97-AF65-F5344CB8AC3E}">
        <p14:creationId xmlns:p14="http://schemas.microsoft.com/office/powerpoint/2010/main" val="4253604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3" name="Rectangle 4"/>
          <p:cNvSpPr>
            <a:spLocks noGrp="1" noChangeArrowheads="1"/>
          </p:cNvSpPr>
          <p:nvPr>
            <p:ph type="title"/>
          </p:nvPr>
        </p:nvSpPr>
        <p:spPr>
          <a:xfrm>
            <a:off x="1066800" y="620713"/>
            <a:ext cx="6858000" cy="914400"/>
          </a:xfrm>
          <a:noFill/>
        </p:spPr>
        <p:txBody>
          <a:bodyPr>
            <a:normAutofit fontScale="90000"/>
          </a:bodyPr>
          <a:lstStyle/>
          <a:p>
            <a:pPr eaLnBrk="1" hangingPunct="1"/>
            <a:r>
              <a:rPr lang="en-US" sz="3100" b="1" dirty="0">
                <a:solidFill>
                  <a:srgbClr val="FFFF00"/>
                </a:solidFill>
                <a:latin typeface="Arial" charset="0"/>
                <a:ea typeface="ＭＳ Ｐゴシック" charset="0"/>
              </a:rPr>
              <a:t>Neural correlates of perceptual decision making</a:t>
            </a:r>
            <a:endParaRPr lang="en-US" sz="2700" b="1" i="1" dirty="0">
              <a:solidFill>
                <a:srgbClr val="FFFF00"/>
              </a:solidFill>
              <a:latin typeface="Arial" charset="0"/>
              <a:ea typeface="ＭＳ Ｐゴシック" charset="0"/>
            </a:endParaRPr>
          </a:p>
        </p:txBody>
      </p:sp>
      <p:sp>
        <p:nvSpPr>
          <p:cNvPr id="20484" name="AutoShape 7"/>
          <p:cNvSpPr>
            <a:spLocks noChangeArrowheads="1"/>
          </p:cNvSpPr>
          <p:nvPr/>
        </p:nvSpPr>
        <p:spPr bwMode="auto">
          <a:xfrm>
            <a:off x="3721917" y="2667000"/>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20485" name="AutoShape 8"/>
          <p:cNvSpPr>
            <a:spLocks noChangeArrowheads="1"/>
          </p:cNvSpPr>
          <p:nvPr/>
        </p:nvSpPr>
        <p:spPr bwMode="auto">
          <a:xfrm>
            <a:off x="6312717" y="2667000"/>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20486" name="Text Box 9"/>
          <p:cNvSpPr txBox="1">
            <a:spLocks noChangeArrowheads="1"/>
          </p:cNvSpPr>
          <p:nvPr/>
        </p:nvSpPr>
        <p:spPr bwMode="auto">
          <a:xfrm>
            <a:off x="2020117" y="2438400"/>
            <a:ext cx="16754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Sensory</a:t>
            </a:r>
          </a:p>
          <a:p>
            <a:r>
              <a:rPr lang="en-US" dirty="0">
                <a:solidFill>
                  <a:srgbClr val="EA74F2"/>
                </a:solidFill>
              </a:rPr>
              <a:t>processing</a:t>
            </a:r>
          </a:p>
          <a:p>
            <a:r>
              <a:rPr lang="en-US" sz="1200" dirty="0">
                <a:solidFill>
                  <a:srgbClr val="EA74F2"/>
                </a:solidFill>
              </a:rPr>
              <a:t>Direction of motion</a:t>
            </a:r>
          </a:p>
        </p:txBody>
      </p:sp>
      <p:sp>
        <p:nvSpPr>
          <p:cNvPr id="20487" name="Text Box 10"/>
          <p:cNvSpPr txBox="1">
            <a:spLocks noChangeArrowheads="1"/>
          </p:cNvSpPr>
          <p:nvPr/>
        </p:nvSpPr>
        <p:spPr bwMode="auto">
          <a:xfrm>
            <a:off x="7379517" y="2438400"/>
            <a:ext cx="16882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Motor</a:t>
            </a:r>
          </a:p>
          <a:p>
            <a:r>
              <a:rPr lang="en-US" dirty="0">
                <a:solidFill>
                  <a:srgbClr val="EA74F2"/>
                </a:solidFill>
              </a:rPr>
              <a:t>execution</a:t>
            </a:r>
          </a:p>
          <a:p>
            <a:r>
              <a:rPr lang="en-US" sz="1200" dirty="0">
                <a:solidFill>
                  <a:srgbClr val="EA74F2"/>
                </a:solidFill>
              </a:rPr>
              <a:t>Process “Go” &amp; </a:t>
            </a:r>
            <a:r>
              <a:rPr lang="en-US" sz="1200" dirty="0" err="1">
                <a:solidFill>
                  <a:srgbClr val="EA74F2"/>
                </a:solidFill>
              </a:rPr>
              <a:t>initate</a:t>
            </a:r>
            <a:endParaRPr lang="en-US" sz="1200" dirty="0">
              <a:solidFill>
                <a:srgbClr val="EA74F2"/>
              </a:solidFill>
            </a:endParaRPr>
          </a:p>
          <a:p>
            <a:r>
              <a:rPr lang="en-US" sz="1200" dirty="0">
                <a:solidFill>
                  <a:srgbClr val="EA74F2"/>
                </a:solidFill>
              </a:rPr>
              <a:t>eye movement</a:t>
            </a:r>
          </a:p>
        </p:txBody>
      </p:sp>
      <p:sp>
        <p:nvSpPr>
          <p:cNvPr id="20488" name="Text Box 12"/>
          <p:cNvSpPr txBox="1">
            <a:spLocks noChangeArrowheads="1"/>
          </p:cNvSpPr>
          <p:nvPr/>
        </p:nvSpPr>
        <p:spPr bwMode="auto">
          <a:xfrm>
            <a:off x="4864917" y="2438400"/>
            <a:ext cx="13676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Decision</a:t>
            </a:r>
          </a:p>
          <a:p>
            <a:r>
              <a:rPr lang="en-US" dirty="0">
                <a:solidFill>
                  <a:srgbClr val="EA74F2"/>
                </a:solidFill>
              </a:rPr>
              <a:t>making</a:t>
            </a:r>
          </a:p>
          <a:p>
            <a:r>
              <a:rPr lang="en-US" sz="1200" dirty="0">
                <a:solidFill>
                  <a:srgbClr val="EA74F2"/>
                </a:solidFill>
              </a:rPr>
              <a:t>Right or left</a:t>
            </a:r>
          </a:p>
        </p:txBody>
      </p:sp>
      <p:sp>
        <p:nvSpPr>
          <p:cNvPr id="16" name="AutoShape 7">
            <a:extLst>
              <a:ext uri="{FF2B5EF4-FFF2-40B4-BE49-F238E27FC236}">
                <a16:creationId xmlns:a16="http://schemas.microsoft.com/office/drawing/2014/main" id="{BCE5D481-BA5E-A642-AB61-FBD6170097E0}"/>
              </a:ext>
            </a:extLst>
          </p:cNvPr>
          <p:cNvSpPr>
            <a:spLocks noChangeArrowheads="1"/>
          </p:cNvSpPr>
          <p:nvPr/>
        </p:nvSpPr>
        <p:spPr bwMode="auto">
          <a:xfrm>
            <a:off x="3721917" y="4962436"/>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17" name="AutoShape 8">
            <a:extLst>
              <a:ext uri="{FF2B5EF4-FFF2-40B4-BE49-F238E27FC236}">
                <a16:creationId xmlns:a16="http://schemas.microsoft.com/office/drawing/2014/main" id="{E0A69ACF-DF35-454B-8296-2A1FF945E02D}"/>
              </a:ext>
            </a:extLst>
          </p:cNvPr>
          <p:cNvSpPr>
            <a:spLocks noChangeArrowheads="1"/>
          </p:cNvSpPr>
          <p:nvPr/>
        </p:nvSpPr>
        <p:spPr bwMode="auto">
          <a:xfrm>
            <a:off x="6312717" y="4962436"/>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18" name="Text Box 9">
            <a:extLst>
              <a:ext uri="{FF2B5EF4-FFF2-40B4-BE49-F238E27FC236}">
                <a16:creationId xmlns:a16="http://schemas.microsoft.com/office/drawing/2014/main" id="{EB8BF84D-B017-3341-BE8F-2AE1BC667F95}"/>
              </a:ext>
            </a:extLst>
          </p:cNvPr>
          <p:cNvSpPr txBox="1">
            <a:spLocks noChangeArrowheads="1"/>
          </p:cNvSpPr>
          <p:nvPr/>
        </p:nvSpPr>
        <p:spPr bwMode="auto">
          <a:xfrm>
            <a:off x="2020117" y="4733836"/>
            <a:ext cx="162211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Visual</a:t>
            </a:r>
          </a:p>
          <a:p>
            <a:r>
              <a:rPr lang="en-US" dirty="0">
                <a:solidFill>
                  <a:srgbClr val="EA74F2"/>
                </a:solidFill>
              </a:rPr>
              <a:t>cortex</a:t>
            </a:r>
          </a:p>
          <a:p>
            <a:r>
              <a:rPr lang="en-US" sz="1200" dirty="0">
                <a:solidFill>
                  <a:srgbClr val="EA74F2"/>
                </a:solidFill>
              </a:rPr>
              <a:t>MT, MST, </a:t>
            </a:r>
            <a:r>
              <a:rPr lang="en-US" sz="1200" dirty="0" err="1">
                <a:solidFill>
                  <a:srgbClr val="EA74F2"/>
                </a:solidFill>
              </a:rPr>
              <a:t>etc</a:t>
            </a:r>
            <a:r>
              <a:rPr lang="en-US" sz="1200" dirty="0">
                <a:solidFill>
                  <a:srgbClr val="EA74F2"/>
                </a:solidFill>
              </a:rPr>
              <a:t> regions</a:t>
            </a:r>
          </a:p>
        </p:txBody>
      </p:sp>
      <p:sp>
        <p:nvSpPr>
          <p:cNvPr id="19" name="Text Box 10">
            <a:extLst>
              <a:ext uri="{FF2B5EF4-FFF2-40B4-BE49-F238E27FC236}">
                <a16:creationId xmlns:a16="http://schemas.microsoft.com/office/drawing/2014/main" id="{4A8220BD-3393-A146-8AD1-CC1C2FBD3221}"/>
              </a:ext>
            </a:extLst>
          </p:cNvPr>
          <p:cNvSpPr txBox="1">
            <a:spLocks noChangeArrowheads="1"/>
          </p:cNvSpPr>
          <p:nvPr/>
        </p:nvSpPr>
        <p:spPr bwMode="auto">
          <a:xfrm>
            <a:off x="7379517" y="4733836"/>
            <a:ext cx="162256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Movement</a:t>
            </a:r>
          </a:p>
          <a:p>
            <a:r>
              <a:rPr lang="en-US" dirty="0">
                <a:solidFill>
                  <a:srgbClr val="EA74F2"/>
                </a:solidFill>
              </a:rPr>
              <a:t>neurons</a:t>
            </a:r>
          </a:p>
          <a:p>
            <a:r>
              <a:rPr lang="en-US" sz="1200" dirty="0">
                <a:solidFill>
                  <a:srgbClr val="EA74F2"/>
                </a:solidFill>
              </a:rPr>
              <a:t>FEF, SC, </a:t>
            </a:r>
            <a:r>
              <a:rPr lang="en-US" sz="1200" dirty="0" err="1">
                <a:solidFill>
                  <a:srgbClr val="EA74F2"/>
                </a:solidFill>
              </a:rPr>
              <a:t>etc</a:t>
            </a:r>
            <a:r>
              <a:rPr lang="en-US" sz="1200" dirty="0">
                <a:solidFill>
                  <a:srgbClr val="EA74F2"/>
                </a:solidFill>
              </a:rPr>
              <a:t> regions</a:t>
            </a:r>
          </a:p>
        </p:txBody>
      </p:sp>
      <p:sp>
        <p:nvSpPr>
          <p:cNvPr id="20" name="Text Box 12">
            <a:extLst>
              <a:ext uri="{FF2B5EF4-FFF2-40B4-BE49-F238E27FC236}">
                <a16:creationId xmlns:a16="http://schemas.microsoft.com/office/drawing/2014/main" id="{45239C1F-722C-0649-9F96-40B61DEDEE09}"/>
              </a:ext>
            </a:extLst>
          </p:cNvPr>
          <p:cNvSpPr txBox="1">
            <a:spLocks noChangeArrowheads="1"/>
          </p:cNvSpPr>
          <p:nvPr/>
        </p:nvSpPr>
        <p:spPr bwMode="auto">
          <a:xfrm>
            <a:off x="5181600" y="4743271"/>
            <a:ext cx="4411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FF0000"/>
                </a:solidFill>
              </a:rPr>
              <a:t>?</a:t>
            </a:r>
          </a:p>
          <a:p>
            <a:endParaRPr lang="en-US" sz="3600" dirty="0">
              <a:solidFill>
                <a:srgbClr val="FF0000"/>
              </a:solidFill>
            </a:endParaRPr>
          </a:p>
        </p:txBody>
      </p:sp>
      <p:sp>
        <p:nvSpPr>
          <p:cNvPr id="2" name="TextBox 1">
            <a:extLst>
              <a:ext uri="{FF2B5EF4-FFF2-40B4-BE49-F238E27FC236}">
                <a16:creationId xmlns:a16="http://schemas.microsoft.com/office/drawing/2014/main" id="{ED7D6E7E-FE48-174B-8744-60B1085B16BD}"/>
              </a:ext>
            </a:extLst>
          </p:cNvPr>
          <p:cNvSpPr txBox="1"/>
          <p:nvPr/>
        </p:nvSpPr>
        <p:spPr>
          <a:xfrm>
            <a:off x="131344" y="2554069"/>
            <a:ext cx="1736373" cy="646331"/>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Psychological</a:t>
            </a:r>
          </a:p>
          <a:p>
            <a:r>
              <a:rPr lang="en-US" b="1" dirty="0">
                <a:solidFill>
                  <a:schemeClr val="bg1"/>
                </a:solidFill>
                <a:latin typeface="Arial" panose="020B0604020202020204" pitchFamily="34" charset="0"/>
                <a:cs typeface="Arial" panose="020B0604020202020204" pitchFamily="34" charset="0"/>
              </a:rPr>
              <a:t>process</a:t>
            </a:r>
          </a:p>
        </p:txBody>
      </p:sp>
      <p:sp>
        <p:nvSpPr>
          <p:cNvPr id="22" name="TextBox 21">
            <a:extLst>
              <a:ext uri="{FF2B5EF4-FFF2-40B4-BE49-F238E27FC236}">
                <a16:creationId xmlns:a16="http://schemas.microsoft.com/office/drawing/2014/main" id="{F2F0DC3A-5564-314C-9449-8DFB5562F1DB}"/>
              </a:ext>
            </a:extLst>
          </p:cNvPr>
          <p:cNvSpPr txBox="1"/>
          <p:nvPr/>
        </p:nvSpPr>
        <p:spPr>
          <a:xfrm>
            <a:off x="168627" y="4830634"/>
            <a:ext cx="1159292" cy="646331"/>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Neural</a:t>
            </a:r>
          </a:p>
          <a:p>
            <a:r>
              <a:rPr lang="en-US" b="1" dirty="0">
                <a:solidFill>
                  <a:schemeClr val="bg1"/>
                </a:solidFill>
                <a:latin typeface="Arial" panose="020B0604020202020204" pitchFamily="34" charset="0"/>
                <a:cs typeface="Arial" panose="020B0604020202020204" pitchFamily="34" charset="0"/>
              </a:rPr>
              <a:t>correlate</a:t>
            </a:r>
          </a:p>
        </p:txBody>
      </p:sp>
    </p:spTree>
    <p:custDataLst>
      <p:tags r:id="rId1"/>
    </p:custDataLst>
    <p:extLst>
      <p:ext uri="{BB962C8B-B14F-4D97-AF65-F5344CB8AC3E}">
        <p14:creationId xmlns:p14="http://schemas.microsoft.com/office/powerpoint/2010/main" val="3598495499"/>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412875"/>
            <a:ext cx="5475288" cy="3960813"/>
          </a:xfrm>
          <a:prstGeom prst="rect">
            <a:avLst/>
          </a:prstGeom>
          <a:noFill/>
          <a:ln>
            <a:no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5"/>
          <p:cNvSpPr>
            <a:spLocks noChangeArrowheads="1"/>
          </p:cNvSpPr>
          <p:nvPr/>
        </p:nvSpPr>
        <p:spPr bwMode="auto">
          <a:xfrm>
            <a:off x="4932363" y="1752600"/>
            <a:ext cx="1008062" cy="3048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solidFill>
                <a:srgbClr val="FF0000"/>
              </a:solidFill>
            </a:endParaRPr>
          </a:p>
        </p:txBody>
      </p:sp>
      <p:sp>
        <p:nvSpPr>
          <p:cNvPr id="6" name="TextBox 5"/>
          <p:cNvSpPr txBox="1">
            <a:spLocks noChangeArrowheads="1"/>
          </p:cNvSpPr>
          <p:nvPr/>
        </p:nvSpPr>
        <p:spPr bwMode="auto">
          <a:xfrm>
            <a:off x="289901" y="778533"/>
            <a:ext cx="8559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The search for “neural integrators” in the brain</a:t>
            </a:r>
          </a:p>
        </p:txBody>
      </p:sp>
      <p:sp>
        <p:nvSpPr>
          <p:cNvPr id="7" name="TextBox 6"/>
          <p:cNvSpPr txBox="1">
            <a:spLocks noChangeArrowheads="1"/>
          </p:cNvSpPr>
          <p:nvPr/>
        </p:nvSpPr>
        <p:spPr bwMode="auto">
          <a:xfrm>
            <a:off x="503434" y="291172"/>
            <a:ext cx="8126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2400" b="1" dirty="0"/>
              <a:t>Brain circuitry controlling (saccadic) eye movements</a:t>
            </a:r>
          </a:p>
        </p:txBody>
      </p:sp>
      <p:sp>
        <p:nvSpPr>
          <p:cNvPr id="9" name="Oval 15">
            <a:extLst>
              <a:ext uri="{FF2B5EF4-FFF2-40B4-BE49-F238E27FC236}">
                <a16:creationId xmlns:a16="http://schemas.microsoft.com/office/drawing/2014/main" id="{BD771E15-C72B-1D46-A0FD-59B9669636C6}"/>
              </a:ext>
            </a:extLst>
          </p:cNvPr>
          <p:cNvSpPr>
            <a:spLocks noChangeArrowheads="1"/>
          </p:cNvSpPr>
          <p:nvPr/>
        </p:nvSpPr>
        <p:spPr bwMode="auto">
          <a:xfrm>
            <a:off x="3335338" y="2133600"/>
            <a:ext cx="227012" cy="3048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solidFill>
                <a:srgbClr val="FF0000"/>
              </a:solidFill>
            </a:endParaRPr>
          </a:p>
        </p:txBody>
      </p:sp>
      <p:sp>
        <p:nvSpPr>
          <p:cNvPr id="10" name="Oval 15">
            <a:extLst>
              <a:ext uri="{FF2B5EF4-FFF2-40B4-BE49-F238E27FC236}">
                <a16:creationId xmlns:a16="http://schemas.microsoft.com/office/drawing/2014/main" id="{B98292F1-BBE8-A640-837F-9D4271DC8330}"/>
              </a:ext>
            </a:extLst>
          </p:cNvPr>
          <p:cNvSpPr>
            <a:spLocks noChangeArrowheads="1"/>
          </p:cNvSpPr>
          <p:nvPr/>
        </p:nvSpPr>
        <p:spPr bwMode="auto">
          <a:xfrm>
            <a:off x="3733800" y="3124200"/>
            <a:ext cx="609600" cy="15240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solidFill>
                <a:srgbClr val="FF0000"/>
              </a:solidFill>
            </a:endParaRPr>
          </a:p>
        </p:txBody>
      </p:sp>
      <p:sp>
        <p:nvSpPr>
          <p:cNvPr id="11" name="Oval 15">
            <a:extLst>
              <a:ext uri="{FF2B5EF4-FFF2-40B4-BE49-F238E27FC236}">
                <a16:creationId xmlns:a16="http://schemas.microsoft.com/office/drawing/2014/main" id="{E7AA3BBD-84D0-B94F-983E-0A519C2E32EF}"/>
              </a:ext>
            </a:extLst>
          </p:cNvPr>
          <p:cNvSpPr>
            <a:spLocks noChangeArrowheads="1"/>
          </p:cNvSpPr>
          <p:nvPr/>
        </p:nvSpPr>
        <p:spPr bwMode="auto">
          <a:xfrm>
            <a:off x="5410200" y="3810000"/>
            <a:ext cx="609600" cy="152400"/>
          </a:xfrm>
          <a:prstGeom prst="ellipse">
            <a:avLst/>
          </a:prstGeom>
          <a:noFill/>
          <a:ln w="12700">
            <a:solidFill>
              <a:srgbClr val="FF0000"/>
            </a:solidFill>
            <a:round/>
            <a:headEnd/>
            <a:tailEnd/>
          </a:ln>
          <a:scene3d>
            <a:camera prst="orthographicFront">
              <a:rot lat="0" lon="0" rev="18900000"/>
            </a:camera>
            <a:lightRig rig="threePt" dir="t"/>
          </a:scene3d>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endParaRPr lang="en-US" altLang="en-US" sz="2400">
              <a:solidFill>
                <a:srgbClr val="FF0000"/>
              </a:solidFill>
            </a:endParaRPr>
          </a:p>
        </p:txBody>
      </p:sp>
      <p:pic>
        <p:nvPicPr>
          <p:cNvPr id="12" name="Picture 11" descr="murakami_integrator.png">
            <a:extLst>
              <a:ext uri="{FF2B5EF4-FFF2-40B4-BE49-F238E27FC236}">
                <a16:creationId xmlns:a16="http://schemas.microsoft.com/office/drawing/2014/main" id="{EE71BEA3-E9B2-5D43-9495-C1AA9BC5D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00" y="4800600"/>
            <a:ext cx="3326300" cy="1757501"/>
          </a:xfrm>
          <a:prstGeom prst="rect">
            <a:avLst/>
          </a:prstGeom>
          <a:effectLst>
            <a:outerShdw blurRad="50800" dist="63500" dir="18900000" algn="bl" rotWithShape="0">
              <a:prstClr val="black">
                <a:alpha val="40000"/>
              </a:prstClr>
            </a:outerShdw>
          </a:effectLst>
        </p:spPr>
      </p:pic>
      <p:sp>
        <p:nvSpPr>
          <p:cNvPr id="13" name="Rectangle 12">
            <a:extLst>
              <a:ext uri="{FF2B5EF4-FFF2-40B4-BE49-F238E27FC236}">
                <a16:creationId xmlns:a16="http://schemas.microsoft.com/office/drawing/2014/main" id="{270E6A0D-A958-7142-8A7C-8238DCCFF0CC}"/>
              </a:ext>
            </a:extLst>
          </p:cNvPr>
          <p:cNvSpPr/>
          <p:nvPr/>
        </p:nvSpPr>
        <p:spPr>
          <a:xfrm>
            <a:off x="76200" y="6477000"/>
            <a:ext cx="2506307"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1F12E94-672E-3244-81C5-2F75A6402643}"/>
                  </a:ext>
                </a:extLst>
              </p:cNvPr>
              <p:cNvSpPr txBox="1"/>
              <p:nvPr/>
            </p:nvSpPr>
            <p:spPr>
              <a:xfrm>
                <a:off x="4374292" y="5693766"/>
                <a:ext cx="871136" cy="8072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000" b="1" i="1" smtClean="0">
                              <a:solidFill>
                                <a:srgbClr val="C00000"/>
                              </a:solidFill>
                              <a:latin typeface="Cambria Math" panose="02040503050406030204" pitchFamily="18" charset="0"/>
                            </a:rPr>
                          </m:ctrlPr>
                        </m:naryPr>
                        <m:sub/>
                        <m:sup/>
                        <m:e>
                          <m:r>
                            <a:rPr lang="en-GB" sz="2000" b="1" i="1" smtClean="0">
                              <a:solidFill>
                                <a:srgbClr val="C00000"/>
                              </a:solidFill>
                              <a:latin typeface="Cambria Math" panose="02040503050406030204" pitchFamily="18" charset="0"/>
                            </a:rPr>
                            <m:t>… </m:t>
                          </m:r>
                          <m:r>
                            <a:rPr lang="en-GB" sz="2000" b="1" i="1" smtClean="0">
                              <a:solidFill>
                                <a:srgbClr val="C00000"/>
                              </a:solidFill>
                              <a:latin typeface="Cambria Math" panose="02040503050406030204" pitchFamily="18" charset="0"/>
                            </a:rPr>
                            <m:t>𝒅𝒕</m:t>
                          </m:r>
                        </m:e>
                      </m:nary>
                    </m:oMath>
                  </m:oMathPara>
                </a14:m>
                <a:endParaRPr lang="en-US" sz="2000" b="1" dirty="0">
                  <a:solidFill>
                    <a:srgbClr val="C00000"/>
                  </a:solidFill>
                </a:endParaRPr>
              </a:p>
            </p:txBody>
          </p:sp>
        </mc:Choice>
        <mc:Fallback xmlns="">
          <p:sp>
            <p:nvSpPr>
              <p:cNvPr id="2" name="TextBox 1">
                <a:extLst>
                  <a:ext uri="{FF2B5EF4-FFF2-40B4-BE49-F238E27FC236}">
                    <a16:creationId xmlns:a16="http://schemas.microsoft.com/office/drawing/2014/main" id="{71F12E94-672E-3244-81C5-2F75A6402643}"/>
                  </a:ext>
                </a:extLst>
              </p:cNvPr>
              <p:cNvSpPr txBox="1">
                <a:spLocks noRot="1" noChangeAspect="1" noMove="1" noResize="1" noEditPoints="1" noAdjustHandles="1" noChangeArrowheads="1" noChangeShapeType="1" noTextEdit="1"/>
              </p:cNvSpPr>
              <p:nvPr/>
            </p:nvSpPr>
            <p:spPr>
              <a:xfrm>
                <a:off x="4374292" y="5693766"/>
                <a:ext cx="871136" cy="807272"/>
              </a:xfrm>
              <a:prstGeom prst="rect">
                <a:avLst/>
              </a:prstGeom>
              <a:blipFill>
                <a:blip r:embed="rId5"/>
                <a:stretch>
                  <a:fillRect l="-121739" t="-156250" r="-30435" b="-21718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BB36C19-B25D-EB42-8B56-5C1925094CF4}"/>
              </a:ext>
            </a:extLst>
          </p:cNvPr>
          <p:cNvSpPr/>
          <p:nvPr/>
        </p:nvSpPr>
        <p:spPr>
          <a:xfrm>
            <a:off x="2794304" y="4949891"/>
            <a:ext cx="742646" cy="1458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009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4" descr="RTtaskex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1160463"/>
            <a:ext cx="5791200" cy="524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79" name="Rectangle 6"/>
          <p:cNvSpPr>
            <a:spLocks noGrp="1" noChangeArrowheads="1"/>
          </p:cNvSpPr>
          <p:nvPr>
            <p:ph type="title"/>
          </p:nvPr>
        </p:nvSpPr>
        <p:spPr>
          <a:xfrm>
            <a:off x="457200" y="152400"/>
            <a:ext cx="8229600" cy="838200"/>
          </a:xfrm>
        </p:spPr>
        <p:txBody>
          <a:bodyPr>
            <a:normAutofit/>
          </a:bodyPr>
          <a:lstStyle/>
          <a:p>
            <a:r>
              <a:rPr lang="en-US" sz="3000" b="1" dirty="0">
                <a:latin typeface="Arial" charset="0"/>
                <a:ea typeface="ＭＳ Ｐゴシック" charset="0"/>
              </a:rPr>
              <a:t>Classic experiment</a:t>
            </a:r>
            <a:endParaRPr lang="en-US" sz="3600" b="1" dirty="0">
              <a:latin typeface="Arial" charset="0"/>
              <a:ea typeface="ＭＳ Ｐゴシック" charset="0"/>
            </a:endParaRPr>
          </a:p>
        </p:txBody>
      </p:sp>
      <p:sp>
        <p:nvSpPr>
          <p:cNvPr id="6" name="Rectangle 13"/>
          <p:cNvSpPr>
            <a:spLocks noChangeArrowheads="1"/>
          </p:cNvSpPr>
          <p:nvPr/>
        </p:nvSpPr>
        <p:spPr bwMode="auto">
          <a:xfrm>
            <a:off x="5795963" y="6491288"/>
            <a:ext cx="3047416"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1" hangingPunct="1">
              <a:spcBef>
                <a:spcPct val="20000"/>
              </a:spcBef>
              <a:defRPr/>
            </a:pPr>
            <a:r>
              <a:rPr lang="en-US" sz="1400" i="1" dirty="0" err="1">
                <a:solidFill>
                  <a:srgbClr val="000000"/>
                </a:solidFill>
              </a:rPr>
              <a:t>Roitman</a:t>
            </a:r>
            <a:r>
              <a:rPr lang="en-US" sz="1400" i="1" dirty="0">
                <a:solidFill>
                  <a:srgbClr val="000000"/>
                </a:solidFill>
              </a:rPr>
              <a:t> &amp; </a:t>
            </a:r>
            <a:r>
              <a:rPr lang="en-US" sz="1400" i="1" dirty="0" err="1">
                <a:solidFill>
                  <a:srgbClr val="000000"/>
                </a:solidFill>
              </a:rPr>
              <a:t>Shadlen</a:t>
            </a:r>
            <a:r>
              <a:rPr lang="en-US" sz="1400" i="1" dirty="0">
                <a:solidFill>
                  <a:srgbClr val="000000"/>
                </a:solidFill>
              </a:rPr>
              <a:t>, J. </a:t>
            </a:r>
            <a:r>
              <a:rPr lang="en-US" sz="1400" i="1" dirty="0" err="1">
                <a:solidFill>
                  <a:srgbClr val="000000"/>
                </a:solidFill>
              </a:rPr>
              <a:t>Neurosci</a:t>
            </a:r>
            <a:r>
              <a:rPr lang="en-US" sz="1400" i="1" dirty="0">
                <a:solidFill>
                  <a:srgbClr val="000000"/>
                </a:solidFill>
              </a:rPr>
              <a:t>. (2002)</a:t>
            </a:r>
          </a:p>
        </p:txBody>
      </p:sp>
      <p:sp>
        <p:nvSpPr>
          <p:cNvPr id="24582" name="Rectangle 16"/>
          <p:cNvSpPr>
            <a:spLocks noChangeArrowheads="1"/>
          </p:cNvSpPr>
          <p:nvPr/>
        </p:nvSpPr>
        <p:spPr bwMode="auto">
          <a:xfrm>
            <a:off x="4259263" y="4495800"/>
            <a:ext cx="228600" cy="7620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83" name="Rectangle 17"/>
          <p:cNvSpPr>
            <a:spLocks noChangeArrowheads="1"/>
          </p:cNvSpPr>
          <p:nvPr/>
        </p:nvSpPr>
        <p:spPr bwMode="auto">
          <a:xfrm>
            <a:off x="4259263" y="5486400"/>
            <a:ext cx="228600" cy="7620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84" name="Rectangle 18"/>
          <p:cNvSpPr>
            <a:spLocks noChangeArrowheads="1"/>
          </p:cNvSpPr>
          <p:nvPr/>
        </p:nvSpPr>
        <p:spPr bwMode="auto">
          <a:xfrm>
            <a:off x="2924175" y="4495800"/>
            <a:ext cx="228600" cy="7620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85" name="Rectangle 19"/>
          <p:cNvSpPr>
            <a:spLocks noChangeArrowheads="1"/>
          </p:cNvSpPr>
          <p:nvPr/>
        </p:nvSpPr>
        <p:spPr bwMode="auto">
          <a:xfrm>
            <a:off x="2924175" y="5410200"/>
            <a:ext cx="228600" cy="7620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88" name="Oval 24"/>
          <p:cNvSpPr>
            <a:spLocks noChangeArrowheads="1"/>
          </p:cNvSpPr>
          <p:nvPr/>
        </p:nvSpPr>
        <p:spPr bwMode="auto">
          <a:xfrm>
            <a:off x="5730875" y="2493963"/>
            <a:ext cx="46038" cy="46037"/>
          </a:xfrm>
          <a:prstGeom prst="ellipse">
            <a:avLst/>
          </a:prstGeom>
          <a:solidFill>
            <a:schemeClr val="bg2">
              <a:lumMod val="50000"/>
            </a:schemeClr>
          </a:solidFill>
          <a:ln>
            <a:noFill/>
          </a:ln>
        </p:spPr>
        <p:txBody>
          <a:bodyPr wrap="none" anchor="ctr"/>
          <a:lstStyle/>
          <a:p>
            <a:endParaRPr lang="en-US">
              <a:solidFill>
                <a:schemeClr val="bg2">
                  <a:lumMod val="50000"/>
                </a:schemeClr>
              </a:solidFill>
            </a:endParaRPr>
          </a:p>
        </p:txBody>
      </p:sp>
      <p:sp>
        <p:nvSpPr>
          <p:cNvPr id="24589" name="Oval 25"/>
          <p:cNvSpPr>
            <a:spLocks noChangeArrowheads="1"/>
          </p:cNvSpPr>
          <p:nvPr/>
        </p:nvSpPr>
        <p:spPr bwMode="auto">
          <a:xfrm>
            <a:off x="5943600" y="2514600"/>
            <a:ext cx="46038" cy="46038"/>
          </a:xfrm>
          <a:prstGeom prst="ellipse">
            <a:avLst/>
          </a:prstGeom>
          <a:solidFill>
            <a:schemeClr val="bg2">
              <a:lumMod val="50000"/>
            </a:schemeClr>
          </a:solidFill>
          <a:ln>
            <a:noFill/>
          </a:ln>
        </p:spPr>
        <p:txBody>
          <a:bodyPr wrap="none" anchor="ctr"/>
          <a:lstStyle/>
          <a:p>
            <a:endParaRPr lang="en-US"/>
          </a:p>
        </p:txBody>
      </p:sp>
      <p:sp>
        <p:nvSpPr>
          <p:cNvPr id="24590" name="Oval 26"/>
          <p:cNvSpPr>
            <a:spLocks noChangeArrowheads="1"/>
          </p:cNvSpPr>
          <p:nvPr/>
        </p:nvSpPr>
        <p:spPr bwMode="auto">
          <a:xfrm>
            <a:off x="6132513" y="2514600"/>
            <a:ext cx="46037" cy="46038"/>
          </a:xfrm>
          <a:prstGeom prst="ellipse">
            <a:avLst/>
          </a:prstGeom>
          <a:solidFill>
            <a:schemeClr val="bg2">
              <a:lumMod val="50000"/>
            </a:schemeClr>
          </a:solidFill>
          <a:ln>
            <a:noFill/>
          </a:ln>
        </p:spPr>
        <p:txBody>
          <a:bodyPr wrap="none" anchor="ctr"/>
          <a:lstStyle/>
          <a:p>
            <a:endParaRPr lang="en-US">
              <a:solidFill>
                <a:schemeClr val="bg2">
                  <a:lumMod val="50000"/>
                </a:schemeClr>
              </a:solidFill>
            </a:endParaRPr>
          </a:p>
        </p:txBody>
      </p:sp>
      <p:sp>
        <p:nvSpPr>
          <p:cNvPr id="24591" name="Oval 27"/>
          <p:cNvSpPr>
            <a:spLocks noChangeArrowheads="1"/>
          </p:cNvSpPr>
          <p:nvPr/>
        </p:nvSpPr>
        <p:spPr bwMode="auto">
          <a:xfrm>
            <a:off x="6324600" y="2686050"/>
            <a:ext cx="46038" cy="46038"/>
          </a:xfrm>
          <a:prstGeom prst="ellipse">
            <a:avLst/>
          </a:prstGeom>
          <a:solidFill>
            <a:schemeClr val="bg2">
              <a:lumMod val="50000"/>
            </a:schemeClr>
          </a:solidFill>
          <a:ln>
            <a:noFill/>
          </a:ln>
        </p:spPr>
        <p:txBody>
          <a:bodyPr wrap="none" anchor="ctr"/>
          <a:lstStyle/>
          <a:p>
            <a:endParaRPr lang="en-US"/>
          </a:p>
        </p:txBody>
      </p:sp>
      <p:cxnSp>
        <p:nvCxnSpPr>
          <p:cNvPr id="24592" name="AutoShape 28"/>
          <p:cNvCxnSpPr>
            <a:cxnSpLocks noChangeShapeType="1"/>
            <a:stCxn id="24588" idx="6"/>
            <a:endCxn id="24589" idx="2"/>
          </p:cNvCxnSpPr>
          <p:nvPr/>
        </p:nvCxnSpPr>
        <p:spPr bwMode="auto">
          <a:xfrm>
            <a:off x="5776913" y="2517775"/>
            <a:ext cx="166687" cy="20638"/>
          </a:xfrm>
          <a:prstGeom prst="straightConnector1">
            <a:avLst/>
          </a:prstGeom>
          <a:noFill/>
          <a:ln w="9525">
            <a:solidFill>
              <a:schemeClr val="bg2">
                <a:lumMod val="50000"/>
              </a:schemeClr>
            </a:solidFill>
            <a:prstDash val="dash"/>
            <a:round/>
            <a:headEnd/>
            <a:tailEnd/>
          </a:ln>
          <a:extLst>
            <a:ext uri="{909E8E84-426E-40dd-AFC4-6F175D3DCCD1}">
              <a14:hiddenFill xmlns="" xmlns:a14="http://schemas.microsoft.com/office/drawing/2010/main">
                <a:noFill/>
              </a14:hiddenFill>
            </a:ext>
          </a:extLst>
        </p:spPr>
      </p:cxnSp>
      <p:cxnSp>
        <p:nvCxnSpPr>
          <p:cNvPr id="24593" name="AutoShape 29"/>
          <p:cNvCxnSpPr>
            <a:cxnSpLocks noChangeShapeType="1"/>
            <a:stCxn id="24589" idx="6"/>
            <a:endCxn id="24590" idx="2"/>
          </p:cNvCxnSpPr>
          <p:nvPr/>
        </p:nvCxnSpPr>
        <p:spPr bwMode="auto">
          <a:xfrm>
            <a:off x="5989638" y="2538413"/>
            <a:ext cx="142875" cy="0"/>
          </a:xfrm>
          <a:prstGeom prst="straightConnector1">
            <a:avLst/>
          </a:prstGeom>
          <a:noFill/>
          <a:ln w="9525">
            <a:solidFill>
              <a:schemeClr val="bg2">
                <a:lumMod val="50000"/>
              </a:schemeClr>
            </a:solidFill>
            <a:prstDash val="dash"/>
            <a:round/>
            <a:headEnd/>
            <a:tailEnd/>
          </a:ln>
          <a:extLst>
            <a:ext uri="{909E8E84-426E-40dd-AFC4-6F175D3DCCD1}">
              <a14:hiddenFill xmlns="" xmlns:a14="http://schemas.microsoft.com/office/drawing/2010/main">
                <a:noFill/>
              </a14:hiddenFill>
            </a:ext>
          </a:extLst>
        </p:spPr>
      </p:cxnSp>
      <p:cxnSp>
        <p:nvCxnSpPr>
          <p:cNvPr id="24594" name="AutoShape 30"/>
          <p:cNvCxnSpPr>
            <a:cxnSpLocks noChangeShapeType="1"/>
            <a:stCxn id="24590" idx="5"/>
            <a:endCxn id="24591" idx="1"/>
          </p:cNvCxnSpPr>
          <p:nvPr/>
        </p:nvCxnSpPr>
        <p:spPr bwMode="auto">
          <a:xfrm>
            <a:off x="6172200" y="2554288"/>
            <a:ext cx="158750" cy="138112"/>
          </a:xfrm>
          <a:prstGeom prst="straightConnector1">
            <a:avLst/>
          </a:prstGeom>
          <a:noFill/>
          <a:ln w="9525">
            <a:solidFill>
              <a:schemeClr val="bg2">
                <a:lumMod val="50000"/>
              </a:schemeClr>
            </a:solidFill>
            <a:prstDash val="dash"/>
            <a:round/>
            <a:headEnd/>
            <a:tailEnd/>
          </a:ln>
          <a:extLst>
            <a:ext uri="{909E8E84-426E-40dd-AFC4-6F175D3DCCD1}">
              <a14:hiddenFill xmlns="" xmlns:a14="http://schemas.microsoft.com/office/drawing/2010/main">
                <a:noFill/>
              </a14:hiddenFill>
            </a:ext>
          </a:extLst>
        </p:spPr>
      </p:cxnSp>
      <p:sp>
        <p:nvSpPr>
          <p:cNvPr id="24595" name="Rectangle 31"/>
          <p:cNvSpPr>
            <a:spLocks noChangeArrowheads="1"/>
          </p:cNvSpPr>
          <p:nvPr/>
        </p:nvSpPr>
        <p:spPr bwMode="auto">
          <a:xfrm>
            <a:off x="6934200" y="4505325"/>
            <a:ext cx="152400" cy="16002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97" name="Rectangle 33"/>
          <p:cNvSpPr>
            <a:spLocks noChangeArrowheads="1"/>
          </p:cNvSpPr>
          <p:nvPr/>
        </p:nvSpPr>
        <p:spPr bwMode="auto">
          <a:xfrm>
            <a:off x="1981200" y="3352800"/>
            <a:ext cx="2590800" cy="4572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98" name="Rectangle 35"/>
          <p:cNvSpPr>
            <a:spLocks noChangeArrowheads="1"/>
          </p:cNvSpPr>
          <p:nvPr/>
        </p:nvSpPr>
        <p:spPr bwMode="auto">
          <a:xfrm>
            <a:off x="1600200" y="1160463"/>
            <a:ext cx="152400" cy="2286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599" name="Rectangle 36"/>
          <p:cNvSpPr>
            <a:spLocks noChangeArrowheads="1"/>
          </p:cNvSpPr>
          <p:nvPr/>
        </p:nvSpPr>
        <p:spPr bwMode="auto">
          <a:xfrm>
            <a:off x="1600200" y="3657600"/>
            <a:ext cx="152400" cy="2286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600" name="Rectangle 37"/>
          <p:cNvSpPr>
            <a:spLocks noChangeArrowheads="1"/>
          </p:cNvSpPr>
          <p:nvPr/>
        </p:nvSpPr>
        <p:spPr bwMode="auto">
          <a:xfrm>
            <a:off x="4876800" y="1160463"/>
            <a:ext cx="152400" cy="2286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601" name="Rectangle 38"/>
          <p:cNvSpPr>
            <a:spLocks noChangeArrowheads="1"/>
          </p:cNvSpPr>
          <p:nvPr/>
        </p:nvSpPr>
        <p:spPr bwMode="auto">
          <a:xfrm>
            <a:off x="4876800" y="3810000"/>
            <a:ext cx="152400" cy="228600"/>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4602" name="Text Box 40"/>
          <p:cNvSpPr txBox="1">
            <a:spLocks noChangeArrowheads="1"/>
          </p:cNvSpPr>
          <p:nvPr/>
        </p:nvSpPr>
        <p:spPr bwMode="auto">
          <a:xfrm>
            <a:off x="2057400" y="3505200"/>
            <a:ext cx="1063625" cy="30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Toward RF</a:t>
            </a:r>
          </a:p>
        </p:txBody>
      </p:sp>
      <p:sp>
        <p:nvSpPr>
          <p:cNvPr id="24603" name="Text Box 41"/>
          <p:cNvSpPr txBox="1">
            <a:spLocks noChangeArrowheads="1"/>
          </p:cNvSpPr>
          <p:nvPr/>
        </p:nvSpPr>
        <p:spPr bwMode="auto">
          <a:xfrm>
            <a:off x="3429000" y="3505200"/>
            <a:ext cx="904875" cy="30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a:t>Away RF</a:t>
            </a:r>
          </a:p>
        </p:txBody>
      </p:sp>
      <p:sp>
        <p:nvSpPr>
          <p:cNvPr id="24605" name="Text Box 42"/>
          <p:cNvSpPr txBox="1">
            <a:spLocks noChangeArrowheads="1"/>
          </p:cNvSpPr>
          <p:nvPr/>
        </p:nvSpPr>
        <p:spPr bwMode="auto">
          <a:xfrm>
            <a:off x="5486400" y="2743200"/>
            <a:ext cx="684213" cy="2746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Correct</a:t>
            </a:r>
          </a:p>
        </p:txBody>
      </p:sp>
      <p:sp>
        <p:nvSpPr>
          <p:cNvPr id="24606" name="Text Box 43"/>
          <p:cNvSpPr txBox="1">
            <a:spLocks noChangeArrowheads="1"/>
          </p:cNvSpPr>
          <p:nvPr/>
        </p:nvSpPr>
        <p:spPr bwMode="auto">
          <a:xfrm>
            <a:off x="6172200" y="2362200"/>
            <a:ext cx="522288" cy="2746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solidFill>
                  <a:schemeClr val="bg2">
                    <a:lumMod val="50000"/>
                  </a:schemeClr>
                </a:solidFill>
              </a:rPr>
              <a:t>Error</a:t>
            </a:r>
          </a:p>
        </p:txBody>
      </p:sp>
      <p:sp>
        <p:nvSpPr>
          <p:cNvPr id="38" name="Rectangle 49"/>
          <p:cNvSpPr>
            <a:spLocks noChangeArrowheads="1"/>
          </p:cNvSpPr>
          <p:nvPr/>
        </p:nvSpPr>
        <p:spPr bwMode="auto">
          <a:xfrm>
            <a:off x="2286000" y="2286000"/>
            <a:ext cx="304800" cy="346075"/>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endParaRPr lang="en-US"/>
          </a:p>
        </p:txBody>
      </p:sp>
      <p:sp>
        <p:nvSpPr>
          <p:cNvPr id="2" name="Rectangle 1"/>
          <p:cNvSpPr/>
          <p:nvPr/>
        </p:nvSpPr>
        <p:spPr>
          <a:xfrm>
            <a:off x="1449387" y="3352800"/>
            <a:ext cx="3122613" cy="32923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2" name="dotsLeftDifficult.mov" descr="/Users/kong-fattwong/Documents/Personal/Jobs/jobs_2010/Applied/NSI/dotsLeftDifficult.mov">
            <a:hlinkClick r:id="" action="ppaction://media"/>
          </p:cNvPr>
          <p:cNvPicPr>
            <a:picLocks noChangeAspect="1" noChangeArrowheads="1"/>
          </p:cNvPicPr>
          <p:nvPr>
            <a:videoFile r:link="rId3"/>
            <p:extLst>
              <p:ext uri="{DAA4B4D4-6D71-4841-9C94-3DE7FCFB9230}">
                <p14:media xmlns:p14="http://schemas.microsoft.com/office/powerpoint/2010/main" r:link="rId2"/>
              </p:ext>
            </p:extLst>
          </p:nvPr>
        </p:nvPicPr>
        <p:blipFill>
          <a:blip r:embed="rId7">
            <a:extLst>
              <a:ext uri="{28A0092B-C50C-407E-A947-70E740481C1C}">
                <a14:useLocalDpi xmlns:a14="http://schemas.microsoft.com/office/drawing/2010/main" val="0"/>
              </a:ext>
            </a:extLst>
          </a:blip>
          <a:srcRect/>
          <a:stretch>
            <a:fillRect/>
          </a:stretch>
        </p:blipFill>
        <p:spPr bwMode="auto">
          <a:xfrm>
            <a:off x="1728786" y="3771900"/>
            <a:ext cx="2563813"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7692020" y="4269629"/>
            <a:ext cx="1451980" cy="1569660"/>
          </a:xfrm>
          <a:prstGeom prst="rect">
            <a:avLst/>
          </a:prstGeom>
          <a:noFill/>
        </p:spPr>
        <p:txBody>
          <a:bodyPr wrap="square" rtlCol="0">
            <a:spAutoFit/>
          </a:bodyPr>
          <a:lstStyle/>
          <a:p>
            <a:r>
              <a:rPr lang="en-US" sz="1600" dirty="0"/>
              <a:t>Neuronal population in area LIP (lateral </a:t>
            </a:r>
            <a:r>
              <a:rPr lang="en-US" sz="1600" dirty="0" err="1"/>
              <a:t>intraparietal</a:t>
            </a:r>
            <a:r>
              <a:rPr lang="en-US" sz="1600" dirty="0"/>
              <a:t> area)</a:t>
            </a:r>
          </a:p>
        </p:txBody>
      </p:sp>
    </p:spTree>
    <p:custDataLst>
      <p:tags r:id="rId1"/>
    </p:custDataLst>
    <p:extLst>
      <p:ext uri="{BB962C8B-B14F-4D97-AF65-F5344CB8AC3E}">
        <p14:creationId xmlns:p14="http://schemas.microsoft.com/office/powerpoint/2010/main" val="455147785"/>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p:cTn id="7" fill="hold" display="0">
                  <p:stCondLst>
                    <p:cond delay="indefinite"/>
                  </p:stCondLst>
                  <p:endCondLst>
                    <p:cond evt="onNext" delay="0">
                      <p:tgtEl>
                        <p:sldTgt/>
                      </p:tgtEl>
                    </p:cond>
                    <p:cond evt="onPrev" delay="0">
                      <p:tgtEl>
                        <p:sldTgt/>
                      </p:tgtEl>
                    </p:cond>
                  </p:endCondLst>
                </p:cTn>
                <p:tgtEl>
                  <p:spTgt spid="22"/>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nne_1_2.mov" descr="anne_1_2.mov">
            <a:hlinkClick r:id="" action="ppaction://media"/>
            <a:extLst>
              <a:ext uri="{FF2B5EF4-FFF2-40B4-BE49-F238E27FC236}">
                <a16:creationId xmlns:a16="http://schemas.microsoft.com/office/drawing/2014/main" id="{14059DF4-0366-3C48-9D23-233DE784C1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2988" y="1219200"/>
            <a:ext cx="8109645" cy="5065712"/>
          </a:xfrm>
          <a:prstGeom prst="rect">
            <a:avLst/>
          </a:prstGeom>
        </p:spPr>
      </p:pic>
      <p:sp>
        <p:nvSpPr>
          <p:cNvPr id="3" name="TextBox 2">
            <a:extLst>
              <a:ext uri="{FF2B5EF4-FFF2-40B4-BE49-F238E27FC236}">
                <a16:creationId xmlns:a16="http://schemas.microsoft.com/office/drawing/2014/main" id="{EE8532CF-6EE1-6B44-83D3-BF7742CFEA77}"/>
              </a:ext>
            </a:extLst>
          </p:cNvPr>
          <p:cNvSpPr txBox="1"/>
          <p:nvPr/>
        </p:nvSpPr>
        <p:spPr>
          <a:xfrm>
            <a:off x="457200" y="381000"/>
            <a:ext cx="8155433"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Recording of a particular (LIP) brain cell in a non-human primate performing motion discrimination task</a:t>
            </a:r>
          </a:p>
        </p:txBody>
      </p:sp>
    </p:spTree>
    <p:extLst>
      <p:ext uri="{BB962C8B-B14F-4D97-AF65-F5344CB8AC3E}">
        <p14:creationId xmlns:p14="http://schemas.microsoft.com/office/powerpoint/2010/main" val="122210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333" y="1635914"/>
            <a:ext cx="8075508" cy="7364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2"/>
          <p:cNvSpPr txBox="1">
            <a:spLocks noChangeArrowheads="1"/>
          </p:cNvSpPr>
          <p:nvPr/>
        </p:nvSpPr>
        <p:spPr>
          <a:xfrm>
            <a:off x="351913" y="609600"/>
            <a:ext cx="8354108" cy="6858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2400" b="1" dirty="0">
                <a:latin typeface="Arial" panose="020B0604020202020204" pitchFamily="34" charset="0"/>
                <a:cs typeface="Arial" panose="020B0604020202020204" pitchFamily="34" charset="0"/>
              </a:rPr>
              <a:t>Similar macroscale brain activity dynamics in humans</a:t>
            </a:r>
          </a:p>
        </p:txBody>
      </p:sp>
      <p:sp>
        <p:nvSpPr>
          <p:cNvPr id="6" name="Rectangle 5"/>
          <p:cNvSpPr/>
          <p:nvPr/>
        </p:nvSpPr>
        <p:spPr>
          <a:xfrm>
            <a:off x="1424940" y="4852161"/>
            <a:ext cx="6516793" cy="16830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39942" y="4733623"/>
            <a:ext cx="605791" cy="12205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16" y="4149338"/>
            <a:ext cx="9101864" cy="50175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p:cNvSpPr/>
          <p:nvPr/>
        </p:nvSpPr>
        <p:spPr>
          <a:xfrm>
            <a:off x="4141251" y="4343400"/>
            <a:ext cx="3800482" cy="338554"/>
          </a:xfrm>
          <a:prstGeom prst="rect">
            <a:avLst/>
          </a:prstGeom>
        </p:spPr>
        <p:txBody>
          <a:bodyPr wrap="square">
            <a:spAutoFit/>
          </a:bodyPr>
          <a:lstStyle/>
          <a:p>
            <a:r>
              <a:rPr lang="en-IE" sz="1600" i="1" dirty="0"/>
              <a:t>Kelly &amp; O’Connell, J. Neurosci. (2013)</a:t>
            </a:r>
          </a:p>
        </p:txBody>
      </p:sp>
      <p:sp>
        <p:nvSpPr>
          <p:cNvPr id="10" name="Rectangle 9"/>
          <p:cNvSpPr/>
          <p:nvPr/>
        </p:nvSpPr>
        <p:spPr>
          <a:xfrm>
            <a:off x="777830" y="1455669"/>
            <a:ext cx="924224" cy="6011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3316" name="Picture 4" descr="Image result for eeg scalp">
            <a:extLst>
              <a:ext uri="{FF2B5EF4-FFF2-40B4-BE49-F238E27FC236}">
                <a16:creationId xmlns:a16="http://schemas.microsoft.com/office/drawing/2014/main" id="{FA980CCF-7A05-504F-B738-C847BD70D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7" y="4419600"/>
            <a:ext cx="2511909" cy="21382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354C06-5C21-CA47-9451-D9B1E7C30148}"/>
              </a:ext>
            </a:extLst>
          </p:cNvPr>
          <p:cNvSpPr txBox="1"/>
          <p:nvPr/>
        </p:nvSpPr>
        <p:spPr>
          <a:xfrm>
            <a:off x="2809538" y="6019800"/>
            <a:ext cx="6105223" cy="523220"/>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Electroencephalography (EEG) measures ensembles of neural activity with high temporal resolution</a:t>
            </a:r>
          </a:p>
        </p:txBody>
      </p:sp>
    </p:spTree>
    <p:extLst>
      <p:ext uri="{BB962C8B-B14F-4D97-AF65-F5344CB8AC3E}">
        <p14:creationId xmlns:p14="http://schemas.microsoft.com/office/powerpoint/2010/main" val="3493506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5894" y="1863523"/>
            <a:ext cx="7002684" cy="2677656"/>
          </a:xfrm>
          <a:prstGeom prst="rect">
            <a:avLst/>
          </a:prstGeom>
          <a:noFill/>
        </p:spPr>
        <p:txBody>
          <a:bodyPr wrap="square" rtlCol="0">
            <a:spAutoFit/>
          </a:bodyPr>
          <a:lstStyle/>
          <a:p>
            <a:pPr algn="just"/>
            <a:r>
              <a:rPr lang="en-GB" sz="2800" dirty="0"/>
              <a:t>Wait a minute… But we’ve previously learned that the activity of neurons come in the form of discrete action potentials or spikes. How can we relate that to a continuous stream of activities of a system of neurons, as in the Hopfield model? </a:t>
            </a:r>
          </a:p>
        </p:txBody>
      </p:sp>
    </p:spTree>
    <p:extLst>
      <p:ext uri="{BB962C8B-B14F-4D97-AF65-F5344CB8AC3E}">
        <p14:creationId xmlns:p14="http://schemas.microsoft.com/office/powerpoint/2010/main" val="25364047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4345"/>
            <a:ext cx="8229600" cy="5255846"/>
          </a:xfrm>
        </p:spPr>
        <p:txBody>
          <a:bodyPr>
            <a:noAutofit/>
          </a:bodyPr>
          <a:lstStyle/>
          <a:p>
            <a:r>
              <a:rPr lang="en-US" sz="3200" b="1" dirty="0">
                <a:latin typeface="Arial"/>
                <a:cs typeface="Arial"/>
              </a:rPr>
              <a:t>How to link cognitive models to elements of the brain, i.e. brain cells (neurons) and their connections (synapses)?</a:t>
            </a:r>
          </a:p>
        </p:txBody>
      </p:sp>
    </p:spTree>
    <p:extLst>
      <p:ext uri="{BB962C8B-B14F-4D97-AF65-F5344CB8AC3E}">
        <p14:creationId xmlns:p14="http://schemas.microsoft.com/office/powerpoint/2010/main" val="3225348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10"/>
            <a:ext cx="8229600" cy="1010303"/>
          </a:xfrm>
        </p:spPr>
        <p:txBody>
          <a:bodyPr>
            <a:noAutofit/>
          </a:bodyPr>
          <a:lstStyle/>
          <a:p>
            <a:r>
              <a:rPr lang="en-US" sz="2800" b="1" dirty="0">
                <a:latin typeface="Arial" panose="020B0604020202020204" pitchFamily="34" charset="0"/>
                <a:cs typeface="Arial" panose="020B0604020202020204" pitchFamily="34" charset="0"/>
              </a:rPr>
              <a:t>A simple neural network model</a:t>
            </a:r>
            <a:br>
              <a:rPr lang="en-US" sz="2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Leaky Competing Accumulator (LCA) model</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l="35704" t="68124" r="22437" b="16499"/>
          <a:stretch>
            <a:fillRect/>
          </a:stretch>
        </p:blipFill>
        <p:spPr bwMode="auto">
          <a:xfrm>
            <a:off x="1683877" y="2163570"/>
            <a:ext cx="5899534" cy="167805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p:cNvSpPr/>
          <p:nvPr/>
        </p:nvSpPr>
        <p:spPr>
          <a:xfrm>
            <a:off x="2712370" y="4880225"/>
            <a:ext cx="1150705" cy="1160979"/>
          </a:xfrm>
          <a:prstGeom prst="ellipse">
            <a:avLst/>
          </a:prstGeom>
          <a:effectLst>
            <a:outerShdw blurRad="50800" dist="635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latin typeface="Arial" panose="020B0604020202020204" pitchFamily="34" charset="0"/>
                <a:cs typeface="Arial" panose="020B0604020202020204" pitchFamily="34" charset="0"/>
              </a:rPr>
              <a:t>1</a:t>
            </a:r>
          </a:p>
        </p:txBody>
      </p:sp>
      <p:sp>
        <p:nvSpPr>
          <p:cNvPr id="9" name="Oval 8"/>
          <p:cNvSpPr/>
          <p:nvPr/>
        </p:nvSpPr>
        <p:spPr>
          <a:xfrm>
            <a:off x="5085700" y="4880225"/>
            <a:ext cx="1150705" cy="1160979"/>
          </a:xfrm>
          <a:prstGeom prst="ellipse">
            <a:avLst/>
          </a:prstGeom>
          <a:effectLst>
            <a:outerShdw blurRad="50800" dist="635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latin typeface="Arial" panose="020B0604020202020204" pitchFamily="34" charset="0"/>
                <a:cs typeface="Arial" panose="020B0604020202020204" pitchFamily="34" charset="0"/>
              </a:rPr>
              <a:t>2</a:t>
            </a:r>
          </a:p>
        </p:txBody>
      </p:sp>
      <p:cxnSp>
        <p:nvCxnSpPr>
          <p:cNvPr id="10" name="Curved Connector 9"/>
          <p:cNvCxnSpPr/>
          <p:nvPr/>
        </p:nvCxnSpPr>
        <p:spPr>
          <a:xfrm rot="5400000" flipH="1" flipV="1">
            <a:off x="4448702" y="4183088"/>
            <a:ext cx="12700" cy="1611029"/>
          </a:xfrm>
          <a:prstGeom prst="curvedConnector3">
            <a:avLst>
              <a:gd name="adj1" fmla="val 3138748"/>
            </a:avLst>
          </a:prstGeom>
          <a:ln>
            <a:solidFill>
              <a:schemeClr val="tx1"/>
            </a:solidFill>
            <a:tailEnd type="oval" w="lg" len="lg"/>
          </a:ln>
          <a:effectLst>
            <a:outerShdw blurRad="50800" dist="635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9" idx="3"/>
            <a:endCxn id="4" idx="5"/>
          </p:cNvCxnSpPr>
          <p:nvPr/>
        </p:nvCxnSpPr>
        <p:spPr>
          <a:xfrm rot="5400000">
            <a:off x="4474388" y="5091354"/>
            <a:ext cx="12700" cy="1559659"/>
          </a:xfrm>
          <a:prstGeom prst="curvedConnector3">
            <a:avLst>
              <a:gd name="adj1" fmla="val 3138748"/>
            </a:avLst>
          </a:prstGeom>
          <a:ln>
            <a:solidFill>
              <a:schemeClr val="tx1"/>
            </a:solidFill>
            <a:tailEnd type="oval" w="lg" len="lg"/>
          </a:ln>
          <a:effectLst>
            <a:outerShdw blurRad="50800" dist="635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393872" y="5473417"/>
            <a:ext cx="534256" cy="404117"/>
          </a:xfrm>
          <a:prstGeom prst="straightConnector1">
            <a:avLst/>
          </a:prstGeom>
          <a:ln>
            <a:solidFill>
              <a:schemeClr val="accent2"/>
            </a:solidFill>
            <a:tailEnd type="arrow"/>
          </a:ln>
          <a:effectLst>
            <a:outerShdw blurRad="50800" dist="635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101131" y="5473417"/>
            <a:ext cx="535975" cy="404117"/>
          </a:xfrm>
          <a:prstGeom prst="straightConnector1">
            <a:avLst/>
          </a:prstGeom>
          <a:ln>
            <a:solidFill>
              <a:schemeClr val="accent2"/>
            </a:solidFill>
            <a:tailEnd type="arrow"/>
          </a:ln>
          <a:effectLst>
            <a:outerShdw blurRad="50800" dist="635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87722" y="4407614"/>
            <a:ext cx="1" cy="462337"/>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661051" y="4428162"/>
            <a:ext cx="1" cy="462337"/>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 Box 3"/>
          <p:cNvSpPr txBox="1">
            <a:spLocks noChangeArrowheads="1"/>
          </p:cNvSpPr>
          <p:nvPr/>
        </p:nvSpPr>
        <p:spPr bwMode="auto">
          <a:xfrm>
            <a:off x="986319" y="1355429"/>
            <a:ext cx="7294651" cy="27699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lgn="just"/>
            <a:r>
              <a:rPr lang="en-US" sz="1600" dirty="0">
                <a:latin typeface="Arial" pitchFamily="34" charset="0"/>
                <a:cs typeface="Arial" pitchFamily="34" charset="0"/>
              </a:rPr>
              <a:t>The decision process as the integration of evidence by competing accumulators – </a:t>
            </a:r>
            <a:r>
              <a:rPr lang="en-US" sz="1600" i="1" dirty="0">
                <a:latin typeface="Arial" pitchFamily="34" charset="0"/>
                <a:cs typeface="Arial" pitchFamily="34" charset="0"/>
              </a:rPr>
              <a:t>winner-take-all</a:t>
            </a:r>
            <a:r>
              <a:rPr lang="en-US" sz="1600" dirty="0">
                <a:latin typeface="Arial" pitchFamily="34" charset="0"/>
                <a:cs typeface="Arial" pitchFamily="34" charset="0"/>
              </a:rPr>
              <a:t> </a:t>
            </a:r>
            <a:r>
              <a:rPr lang="en-US" sz="1600" dirty="0" err="1">
                <a:latin typeface="Arial" pitchFamily="34" charset="0"/>
                <a:cs typeface="Arial" pitchFamily="34" charset="0"/>
              </a:rPr>
              <a:t>behaviour</a:t>
            </a:r>
            <a:r>
              <a:rPr lang="en-US" sz="1600" dirty="0">
                <a:latin typeface="Arial" pitchFamily="34" charset="0"/>
                <a:cs typeface="Arial" pitchFamily="34" charset="0"/>
              </a:rPr>
              <a:t> is necessary, or there will be conflict and indecisiveness.</a:t>
            </a:r>
          </a:p>
          <a:p>
            <a:pPr algn="just"/>
            <a:endParaRPr lang="en-US" sz="2800" dirty="0">
              <a:latin typeface="Goudy Old Style" charset="0"/>
            </a:endParaRPr>
          </a:p>
          <a:p>
            <a:pPr algn="just"/>
            <a:endParaRPr lang="en-US" sz="2800" dirty="0">
              <a:latin typeface="Goudy Old Style" charset="0"/>
            </a:endParaRPr>
          </a:p>
          <a:p>
            <a:pPr algn="just"/>
            <a:endParaRPr lang="en-US" sz="2800" dirty="0">
              <a:latin typeface="Goudy Old Style" charset="0"/>
            </a:endParaRPr>
          </a:p>
          <a:p>
            <a:pPr algn="just"/>
            <a:endParaRPr lang="en-US" sz="1600" dirty="0">
              <a:latin typeface="Goudy Old Style" charset="0"/>
            </a:endParaRPr>
          </a:p>
          <a:p>
            <a:pPr algn="just"/>
            <a:endParaRPr lang="en-US" sz="1200" dirty="0">
              <a:latin typeface="Arial" pitchFamily="34" charset="0"/>
              <a:cs typeface="Arial" pitchFamily="34" charset="0"/>
            </a:endParaRPr>
          </a:p>
          <a:p>
            <a:pPr algn="r"/>
            <a:r>
              <a:rPr lang="en-US" sz="1400" dirty="0">
                <a:latin typeface="Arial" pitchFamily="34" charset="0"/>
                <a:cs typeface="Arial" pitchFamily="34" charset="0"/>
              </a:rPr>
              <a:t>Usher &amp; McClelland (1995, 2001) </a:t>
            </a:r>
            <a:endParaRPr lang="en-US" sz="1400" dirty="0">
              <a:latin typeface="Goudy Old Style" charset="0"/>
            </a:endParaRPr>
          </a:p>
        </p:txBody>
      </p:sp>
      <p:sp>
        <p:nvSpPr>
          <p:cNvPr id="22" name="TextBox 21"/>
          <p:cNvSpPr txBox="1"/>
          <p:nvPr/>
        </p:nvSpPr>
        <p:spPr>
          <a:xfrm>
            <a:off x="1869897" y="5877534"/>
            <a:ext cx="607859" cy="369332"/>
          </a:xfrm>
          <a:prstGeom prst="rect">
            <a:avLst/>
          </a:prstGeom>
          <a:noFill/>
        </p:spPr>
        <p:txBody>
          <a:bodyPr wrap="none" rtlCol="0">
            <a:spAutoFit/>
          </a:bodyPr>
          <a:lstStyle/>
          <a:p>
            <a:r>
              <a:rPr lang="en-GB" dirty="0">
                <a:solidFill>
                  <a:schemeClr val="accent2"/>
                </a:solidFill>
                <a:latin typeface="Arial" panose="020B0604020202020204" pitchFamily="34" charset="0"/>
                <a:cs typeface="Arial" panose="020B0604020202020204" pitchFamily="34" charset="0"/>
              </a:rPr>
              <a:t>leak</a:t>
            </a:r>
          </a:p>
        </p:txBody>
      </p:sp>
      <p:sp>
        <p:nvSpPr>
          <p:cNvPr id="23" name="TextBox 22"/>
          <p:cNvSpPr txBox="1"/>
          <p:nvPr/>
        </p:nvSpPr>
        <p:spPr>
          <a:xfrm>
            <a:off x="6637106" y="5877534"/>
            <a:ext cx="607859" cy="369332"/>
          </a:xfrm>
          <a:prstGeom prst="rect">
            <a:avLst/>
          </a:prstGeom>
          <a:noFill/>
        </p:spPr>
        <p:txBody>
          <a:bodyPr wrap="none" rtlCol="0">
            <a:spAutoFit/>
          </a:bodyPr>
          <a:lstStyle/>
          <a:p>
            <a:r>
              <a:rPr lang="en-GB" dirty="0">
                <a:solidFill>
                  <a:schemeClr val="accent2"/>
                </a:solidFill>
                <a:latin typeface="Arial" panose="020B0604020202020204" pitchFamily="34" charset="0"/>
                <a:cs typeface="Arial" panose="020B0604020202020204" pitchFamily="34" charset="0"/>
              </a:rPr>
              <a:t>leak</a:t>
            </a:r>
          </a:p>
        </p:txBody>
      </p:sp>
      <p:sp>
        <p:nvSpPr>
          <p:cNvPr id="24" name="TextBox 23"/>
          <p:cNvSpPr txBox="1"/>
          <p:nvPr/>
        </p:nvSpPr>
        <p:spPr>
          <a:xfrm>
            <a:off x="3913878" y="4218080"/>
            <a:ext cx="109517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inhibition</a:t>
            </a:r>
          </a:p>
        </p:txBody>
      </p:sp>
      <p:sp>
        <p:nvSpPr>
          <p:cNvPr id="25" name="TextBox 24"/>
          <p:cNvSpPr txBox="1"/>
          <p:nvPr/>
        </p:nvSpPr>
        <p:spPr>
          <a:xfrm>
            <a:off x="3913878" y="6246866"/>
            <a:ext cx="1095172" cy="369332"/>
          </a:xfrm>
          <a:prstGeom prst="rect">
            <a:avLst/>
          </a:prstGeom>
          <a:noFill/>
        </p:spPr>
        <p:txBody>
          <a:bodyPr wrap="none" rtlCol="0">
            <a:spAutoFit/>
          </a:bodyPr>
          <a:lstStyle/>
          <a:p>
            <a:r>
              <a:rPr lang="en-GB" dirty="0">
                <a:latin typeface="Arial" panose="020B0604020202020204" pitchFamily="34" charset="0"/>
                <a:cs typeface="Arial" panose="020B0604020202020204" pitchFamily="34" charset="0"/>
              </a:rPr>
              <a:t>inhibition</a:t>
            </a:r>
          </a:p>
        </p:txBody>
      </p:sp>
      <p:sp>
        <p:nvSpPr>
          <p:cNvPr id="5" name="TextBox 4"/>
          <p:cNvSpPr txBox="1"/>
          <p:nvPr/>
        </p:nvSpPr>
        <p:spPr>
          <a:xfrm>
            <a:off x="2718543" y="4453586"/>
            <a:ext cx="444770" cy="369332"/>
          </a:xfrm>
          <a:prstGeom prst="rect">
            <a:avLst/>
          </a:prstGeom>
          <a:noFill/>
        </p:spPr>
        <p:txBody>
          <a:bodyPr wrap="none" rtlCol="0">
            <a:spAutoFit/>
          </a:bodyPr>
          <a:lstStyle/>
          <a:p>
            <a:r>
              <a:rPr lang="en-US" i="1" dirty="0">
                <a:latin typeface="Cambria Math"/>
                <a:cs typeface="Cambria Math"/>
              </a:rPr>
              <a:t>S</a:t>
            </a:r>
            <a:r>
              <a:rPr lang="en-US" i="1" baseline="-25000" dirty="0">
                <a:latin typeface="Cambria Math"/>
                <a:cs typeface="Cambria Math"/>
              </a:rPr>
              <a:t>1</a:t>
            </a:r>
            <a:endParaRPr lang="en-US" i="1" dirty="0">
              <a:latin typeface="Cambria Math"/>
              <a:cs typeface="Cambria Math"/>
            </a:endParaRPr>
          </a:p>
        </p:txBody>
      </p:sp>
      <p:sp>
        <p:nvSpPr>
          <p:cNvPr id="26" name="TextBox 25"/>
          <p:cNvSpPr txBox="1"/>
          <p:nvPr/>
        </p:nvSpPr>
        <p:spPr>
          <a:xfrm>
            <a:off x="5739430" y="4453586"/>
            <a:ext cx="444770" cy="369332"/>
          </a:xfrm>
          <a:prstGeom prst="rect">
            <a:avLst/>
          </a:prstGeom>
          <a:noFill/>
        </p:spPr>
        <p:txBody>
          <a:bodyPr wrap="none" rtlCol="0">
            <a:spAutoFit/>
          </a:bodyPr>
          <a:lstStyle/>
          <a:p>
            <a:r>
              <a:rPr lang="en-US" i="1" dirty="0">
                <a:latin typeface="Cambria Math"/>
                <a:cs typeface="Cambria Math"/>
              </a:rPr>
              <a:t>S</a:t>
            </a:r>
            <a:r>
              <a:rPr lang="en-US" i="1" baseline="-25000" dirty="0">
                <a:latin typeface="Cambria Math"/>
                <a:cs typeface="Cambria Math"/>
              </a:rPr>
              <a:t>2</a:t>
            </a:r>
            <a:endParaRPr lang="en-US" i="1" dirty="0">
              <a:latin typeface="Cambria Math"/>
              <a:cs typeface="Cambria Math"/>
            </a:endParaRPr>
          </a:p>
        </p:txBody>
      </p:sp>
    </p:spTree>
    <p:extLst>
      <p:ext uri="{BB962C8B-B14F-4D97-AF65-F5344CB8AC3E}">
        <p14:creationId xmlns:p14="http://schemas.microsoft.com/office/powerpoint/2010/main" val="319191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B918DEB-6065-A747-9B41-C3821AB04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690" y="1009379"/>
            <a:ext cx="5708619" cy="5596685"/>
          </a:xfrm>
          <a:prstGeom prst="rect">
            <a:avLst/>
          </a:prstGeom>
        </p:spPr>
      </p:pic>
      <p:sp>
        <p:nvSpPr>
          <p:cNvPr id="5" name="Rectangle 4">
            <a:extLst>
              <a:ext uri="{FF2B5EF4-FFF2-40B4-BE49-F238E27FC236}">
                <a16:creationId xmlns:a16="http://schemas.microsoft.com/office/drawing/2014/main" id="{A5A2F678-F984-8848-8E91-DD0879F723BD}"/>
              </a:ext>
            </a:extLst>
          </p:cNvPr>
          <p:cNvSpPr/>
          <p:nvPr/>
        </p:nvSpPr>
        <p:spPr>
          <a:xfrm>
            <a:off x="3200401" y="457200"/>
            <a:ext cx="5562599" cy="2667000"/>
          </a:xfrm>
          <a:prstGeom prst="rect">
            <a:avLst/>
          </a:prstGeom>
          <a:solidFill>
            <a:schemeClr val="bg1"/>
          </a:solidFill>
          <a:ln>
            <a:solidFill>
              <a:schemeClr val="bg1"/>
            </a:solidFill>
          </a:ln>
          <a:effectLst/>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3E456BE-18CF-7946-B261-EEC1422F9ACA}"/>
              </a:ext>
            </a:extLst>
          </p:cNvPr>
          <p:cNvSpPr/>
          <p:nvPr/>
        </p:nvSpPr>
        <p:spPr>
          <a:xfrm>
            <a:off x="1828800" y="780778"/>
            <a:ext cx="990600" cy="1352821"/>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mbria Math" panose="02040503050406030204" pitchFamily="18" charset="0"/>
                <a:ea typeface="Cambria Math" panose="02040503050406030204" pitchFamily="18" charset="0"/>
              </a:rPr>
              <a:t>y</a:t>
            </a:r>
            <a:r>
              <a:rPr lang="en-US" sz="2400" i="1" baseline="-25000" dirty="0">
                <a:solidFill>
                  <a:schemeClr val="tx1"/>
                </a:solidFill>
                <a:latin typeface="Cambria Math" panose="02040503050406030204" pitchFamily="18" charset="0"/>
                <a:ea typeface="Cambria Math" panose="02040503050406030204" pitchFamily="18" charset="0"/>
              </a:rPr>
              <a:t>2</a:t>
            </a:r>
            <a:endParaRPr lang="en-US" sz="2400" i="1" dirty="0">
              <a:solidFill>
                <a:schemeClr val="tx1"/>
              </a:solidFill>
              <a:latin typeface="Cambria Math" panose="02040503050406030204" pitchFamily="18" charset="0"/>
              <a:ea typeface="Cambria Math" panose="02040503050406030204" pitchFamily="18" charset="0"/>
            </a:endParaRPr>
          </a:p>
        </p:txBody>
      </p:sp>
      <p:sp>
        <p:nvSpPr>
          <p:cNvPr id="7" name="Rectangle 6">
            <a:extLst>
              <a:ext uri="{FF2B5EF4-FFF2-40B4-BE49-F238E27FC236}">
                <a16:creationId xmlns:a16="http://schemas.microsoft.com/office/drawing/2014/main" id="{3A080FCD-1D6E-2E4E-AB08-13C72CDDB2BE}"/>
              </a:ext>
            </a:extLst>
          </p:cNvPr>
          <p:cNvSpPr/>
          <p:nvPr/>
        </p:nvSpPr>
        <p:spPr>
          <a:xfrm>
            <a:off x="5981700" y="5562600"/>
            <a:ext cx="1714500" cy="4572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mbria Math" panose="02040503050406030204" pitchFamily="18" charset="0"/>
                <a:ea typeface="Cambria Math" panose="02040503050406030204" pitchFamily="18" charset="0"/>
              </a:rPr>
              <a:t>y</a:t>
            </a:r>
            <a:r>
              <a:rPr lang="en-US" sz="2400" i="1" baseline="-25000" dirty="0">
                <a:solidFill>
                  <a:schemeClr val="tx1"/>
                </a:solidFill>
                <a:latin typeface="Cambria Math" panose="02040503050406030204" pitchFamily="18" charset="0"/>
                <a:ea typeface="Cambria Math" panose="02040503050406030204" pitchFamily="18" charset="0"/>
              </a:rPr>
              <a:t>1</a:t>
            </a:r>
            <a:endParaRPr lang="en-US" sz="2400" i="1" dirty="0">
              <a:solidFill>
                <a:schemeClr val="tx1"/>
              </a:solidFill>
              <a:latin typeface="Cambria Math" panose="02040503050406030204" pitchFamily="18" charset="0"/>
              <a:ea typeface="Cambria Math" panose="02040503050406030204" pitchFamily="18" charset="0"/>
            </a:endParaRPr>
          </a:p>
        </p:txBody>
      </p:sp>
      <p:sp>
        <p:nvSpPr>
          <p:cNvPr id="8" name="Rectangle 7">
            <a:extLst>
              <a:ext uri="{FF2B5EF4-FFF2-40B4-BE49-F238E27FC236}">
                <a16:creationId xmlns:a16="http://schemas.microsoft.com/office/drawing/2014/main" id="{85BE25CD-491B-FF46-BBF1-64027D8D4B7D}"/>
              </a:ext>
            </a:extLst>
          </p:cNvPr>
          <p:cNvSpPr/>
          <p:nvPr/>
        </p:nvSpPr>
        <p:spPr>
          <a:xfrm>
            <a:off x="4191000" y="1676400"/>
            <a:ext cx="685800" cy="1352821"/>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0BF5FA-7712-7D4B-9057-E5E901A0C561}"/>
              </a:ext>
            </a:extLst>
          </p:cNvPr>
          <p:cNvSpPr/>
          <p:nvPr/>
        </p:nvSpPr>
        <p:spPr>
          <a:xfrm>
            <a:off x="-1219200" y="4724400"/>
            <a:ext cx="5562599" cy="2667000"/>
          </a:xfrm>
          <a:prstGeom prst="rect">
            <a:avLst/>
          </a:prstGeom>
          <a:solidFill>
            <a:schemeClr val="bg1"/>
          </a:solidFill>
          <a:ln>
            <a:solidFill>
              <a:schemeClr val="bg1"/>
            </a:solidFill>
          </a:ln>
          <a:effectLst/>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614D47-8BB7-CC48-8AB2-2A8D16CF9362}"/>
              </a:ext>
            </a:extLst>
          </p:cNvPr>
          <p:cNvSpPr/>
          <p:nvPr/>
        </p:nvSpPr>
        <p:spPr>
          <a:xfrm>
            <a:off x="4495800" y="4038600"/>
            <a:ext cx="685800" cy="362221"/>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4EC0A8-ADEF-D044-943C-957C1F59DEBC}"/>
              </a:ext>
            </a:extLst>
          </p:cNvPr>
          <p:cNvSpPr/>
          <p:nvPr/>
        </p:nvSpPr>
        <p:spPr>
          <a:xfrm>
            <a:off x="4343400" y="4209779"/>
            <a:ext cx="685800" cy="362221"/>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062AEB-738D-754F-98E2-C7BBA7A1B4C5}"/>
              </a:ext>
            </a:extLst>
          </p:cNvPr>
          <p:cNvSpPr/>
          <p:nvPr/>
        </p:nvSpPr>
        <p:spPr>
          <a:xfrm>
            <a:off x="3657600" y="5848621"/>
            <a:ext cx="685800" cy="62837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A2714E-C094-3844-9B21-C6183102C1A0}"/>
              </a:ext>
            </a:extLst>
          </p:cNvPr>
          <p:cNvSpPr txBox="1"/>
          <p:nvPr/>
        </p:nvSpPr>
        <p:spPr>
          <a:xfrm>
            <a:off x="6007100" y="838200"/>
            <a:ext cx="2908300" cy="2677656"/>
          </a:xfrm>
          <a:prstGeom prst="rect">
            <a:avLst/>
          </a:prstGeom>
          <a:noFill/>
        </p:spPr>
        <p:txBody>
          <a:bodyPr wrap="square" rtlCol="0">
            <a:spAutoFit/>
          </a:bodyPr>
          <a:lstStyle/>
          <a:p>
            <a:r>
              <a:rPr lang="en-US" sz="2800" b="1" dirty="0"/>
              <a:t>Sample simulated trajectory of nonlinear LCA model in phase plane (selecting Choice 1)</a:t>
            </a:r>
          </a:p>
        </p:txBody>
      </p:sp>
      <p:sp>
        <p:nvSpPr>
          <p:cNvPr id="14" name="TextBox 13">
            <a:extLst>
              <a:ext uri="{FF2B5EF4-FFF2-40B4-BE49-F238E27FC236}">
                <a16:creationId xmlns:a16="http://schemas.microsoft.com/office/drawing/2014/main" id="{F03078E1-1D60-7140-B49E-DC795202D4EC}"/>
              </a:ext>
            </a:extLst>
          </p:cNvPr>
          <p:cNvSpPr txBox="1"/>
          <p:nvPr/>
        </p:nvSpPr>
        <p:spPr>
          <a:xfrm>
            <a:off x="3200401" y="1524000"/>
            <a:ext cx="1119409" cy="646331"/>
          </a:xfrm>
          <a:prstGeom prst="rect">
            <a:avLst/>
          </a:prstGeom>
          <a:noFill/>
        </p:spPr>
        <p:txBody>
          <a:bodyPr wrap="none" rtlCol="0">
            <a:spAutoFit/>
          </a:bodyPr>
          <a:lstStyle/>
          <a:p>
            <a:r>
              <a:rPr lang="en-US" dirty="0"/>
              <a:t>Threshold</a:t>
            </a:r>
          </a:p>
          <a:p>
            <a:r>
              <a:rPr lang="en-US" dirty="0"/>
              <a:t>Choice 2</a:t>
            </a:r>
          </a:p>
        </p:txBody>
      </p:sp>
      <p:sp>
        <p:nvSpPr>
          <p:cNvPr id="15" name="TextBox 14">
            <a:extLst>
              <a:ext uri="{FF2B5EF4-FFF2-40B4-BE49-F238E27FC236}">
                <a16:creationId xmlns:a16="http://schemas.microsoft.com/office/drawing/2014/main" id="{319B47C3-67B1-054C-B653-22A21B1CBEC5}"/>
              </a:ext>
            </a:extLst>
          </p:cNvPr>
          <p:cNvSpPr txBox="1"/>
          <p:nvPr/>
        </p:nvSpPr>
        <p:spPr>
          <a:xfrm>
            <a:off x="6599002" y="3906966"/>
            <a:ext cx="1119409" cy="646331"/>
          </a:xfrm>
          <a:prstGeom prst="rect">
            <a:avLst/>
          </a:prstGeom>
          <a:noFill/>
        </p:spPr>
        <p:txBody>
          <a:bodyPr wrap="none" rtlCol="0">
            <a:spAutoFit/>
          </a:bodyPr>
          <a:lstStyle/>
          <a:p>
            <a:r>
              <a:rPr lang="en-US" dirty="0"/>
              <a:t>Threshold</a:t>
            </a:r>
          </a:p>
          <a:p>
            <a:r>
              <a:rPr lang="en-US" dirty="0"/>
              <a:t>Choice 1</a:t>
            </a:r>
          </a:p>
        </p:txBody>
      </p:sp>
    </p:spTree>
    <p:extLst>
      <p:ext uri="{BB962C8B-B14F-4D97-AF65-F5344CB8AC3E}">
        <p14:creationId xmlns:p14="http://schemas.microsoft.com/office/powerpoint/2010/main" val="1049497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3236" y="2006782"/>
            <a:ext cx="2111910" cy="1846659"/>
          </a:xfrm>
          <a:prstGeom prst="rect">
            <a:avLst/>
          </a:prstGeom>
          <a:noFill/>
        </p:spPr>
        <p:txBody>
          <a:bodyPr wrap="square" rtlCol="0">
            <a:spAutoFit/>
          </a:bodyPr>
          <a:lstStyle/>
          <a:p>
            <a:r>
              <a:rPr lang="en-GB" dirty="0"/>
              <a:t>With 2 choices/distractors</a:t>
            </a:r>
          </a:p>
          <a:p>
            <a:r>
              <a:rPr lang="en-GB" dirty="0"/>
              <a:t>(short latency or response time)</a:t>
            </a:r>
          </a:p>
          <a:p>
            <a:r>
              <a:rPr lang="en-GB" sz="1400" dirty="0"/>
              <a:t>Note: The other neural  population follows the same dynamics as purple</a:t>
            </a:r>
          </a:p>
        </p:txBody>
      </p:sp>
      <p:sp>
        <p:nvSpPr>
          <p:cNvPr id="8" name="TextBox 7"/>
          <p:cNvSpPr txBox="1"/>
          <p:nvPr/>
        </p:nvSpPr>
        <p:spPr>
          <a:xfrm>
            <a:off x="6933236" y="4343400"/>
            <a:ext cx="2111910" cy="1846659"/>
          </a:xfrm>
          <a:prstGeom prst="rect">
            <a:avLst/>
          </a:prstGeom>
          <a:noFill/>
        </p:spPr>
        <p:txBody>
          <a:bodyPr wrap="square" rtlCol="0">
            <a:spAutoFit/>
          </a:bodyPr>
          <a:lstStyle/>
          <a:p>
            <a:r>
              <a:rPr lang="en-GB" dirty="0"/>
              <a:t>With 5 choices/distractors</a:t>
            </a:r>
          </a:p>
          <a:p>
            <a:r>
              <a:rPr lang="en-GB" dirty="0"/>
              <a:t>(long latency or response time)</a:t>
            </a:r>
          </a:p>
          <a:p>
            <a:r>
              <a:rPr lang="en-GB" sz="1400" dirty="0"/>
              <a:t>Note: The other 3 neural  populations follow the same dynamics as purple</a:t>
            </a:r>
          </a:p>
        </p:txBody>
      </p:sp>
      <p:pic>
        <p:nvPicPr>
          <p:cNvPr id="410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945" y="763776"/>
            <a:ext cx="3775979" cy="283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256" y="3550836"/>
            <a:ext cx="3689358" cy="276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479217" y="305354"/>
            <a:ext cx="6634188" cy="461665"/>
          </a:xfrm>
          <a:prstGeom prst="rect">
            <a:avLst/>
          </a:prstGeom>
          <a:noFill/>
        </p:spPr>
        <p:txBody>
          <a:bodyPr wrap="none" rtlCol="0">
            <a:spAutoFit/>
          </a:bodyPr>
          <a:lstStyle/>
          <a:p>
            <a:r>
              <a:rPr lang="en-GB" sz="2400" b="1" dirty="0"/>
              <a:t>A multi-population winner-take-all network model</a:t>
            </a:r>
          </a:p>
        </p:txBody>
      </p:sp>
      <p:sp>
        <p:nvSpPr>
          <p:cNvPr id="3" name="TextBox 2"/>
          <p:cNvSpPr txBox="1"/>
          <p:nvPr/>
        </p:nvSpPr>
        <p:spPr>
          <a:xfrm>
            <a:off x="4421874" y="6435621"/>
            <a:ext cx="4494948" cy="307777"/>
          </a:xfrm>
          <a:prstGeom prst="rect">
            <a:avLst/>
          </a:prstGeom>
          <a:noFill/>
        </p:spPr>
        <p:txBody>
          <a:bodyPr wrap="none" rtlCol="0">
            <a:spAutoFit/>
          </a:bodyPr>
          <a:lstStyle/>
          <a:p>
            <a:r>
              <a:rPr lang="en-GB" sz="1400" dirty="0"/>
              <a:t>All model parameter values remain the same in both cases.</a:t>
            </a:r>
          </a:p>
        </p:txBody>
      </p:sp>
      <p:sp>
        <p:nvSpPr>
          <p:cNvPr id="4" name="TextBox 3">
            <a:extLst>
              <a:ext uri="{FF2B5EF4-FFF2-40B4-BE49-F238E27FC236}">
                <a16:creationId xmlns:a16="http://schemas.microsoft.com/office/drawing/2014/main" id="{A0AEA206-B510-BC43-B760-32EA27169F53}"/>
              </a:ext>
            </a:extLst>
          </p:cNvPr>
          <p:cNvSpPr txBox="1"/>
          <p:nvPr/>
        </p:nvSpPr>
        <p:spPr>
          <a:xfrm>
            <a:off x="277890" y="4004186"/>
            <a:ext cx="2428055" cy="2585323"/>
          </a:xfrm>
          <a:prstGeom prst="rect">
            <a:avLst/>
          </a:prstGeom>
          <a:noFill/>
        </p:spPr>
        <p:txBody>
          <a:bodyPr wrap="square" rtlCol="0">
            <a:spAutoFit/>
          </a:bodyPr>
          <a:lstStyle/>
          <a:p>
            <a:r>
              <a:rPr lang="en-GB" b="1" i="1" dirty="0">
                <a:solidFill>
                  <a:srgbClr val="0070C0"/>
                </a:solidFill>
              </a:rPr>
              <a:t>Hick’s or Hick–Hyman law</a:t>
            </a:r>
            <a:r>
              <a:rPr lang="en-GB" i="1" dirty="0">
                <a:solidFill>
                  <a:srgbClr val="0070C0"/>
                </a:solidFill>
              </a:rPr>
              <a:t>: Describes the time it takes for a person to make a decision as a result of the possible choices: increasing the number of choices will increase the decision time logarithmically</a:t>
            </a:r>
            <a:endParaRPr lang="en-US" i="1" dirty="0">
              <a:solidFill>
                <a:srgbClr val="0070C0"/>
              </a:solidFill>
            </a:endParaRPr>
          </a:p>
        </p:txBody>
      </p:sp>
    </p:spTree>
    <p:extLst>
      <p:ext uri="{BB962C8B-B14F-4D97-AF65-F5344CB8AC3E}">
        <p14:creationId xmlns:p14="http://schemas.microsoft.com/office/powerpoint/2010/main" val="4128064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F0167D8B-B0D7-004D-9DE5-BB43B1100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52" y="4324382"/>
            <a:ext cx="6003095" cy="37921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6" descr="Image result for brain transparent background">
            <a:extLst>
              <a:ext uri="{FF2B5EF4-FFF2-40B4-BE49-F238E27FC236}">
                <a16:creationId xmlns:a16="http://schemas.microsoft.com/office/drawing/2014/main" id="{D9D957B5-91E6-C44D-99DB-33DB8942E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638800" y="1212517"/>
            <a:ext cx="2772646" cy="2154284"/>
          </a:xfrm>
          <a:prstGeom prst="rect">
            <a:avLst/>
          </a:prstGeom>
          <a:noFill/>
          <a:scene3d>
            <a:camera prst="orthographicFront">
              <a:rot lat="0" lon="0" rev="20399999"/>
            </a:camera>
            <a:lightRig rig="threePt" dir="t"/>
          </a:scene3d>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896" y="1143000"/>
            <a:ext cx="3831220" cy="258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228600"/>
            <a:ext cx="8686800" cy="584775"/>
          </a:xfrm>
          <a:prstGeom prst="rect">
            <a:avLst/>
          </a:prstGeom>
          <a:noFill/>
        </p:spPr>
        <p:txBody>
          <a:bodyPr wrap="square" rtlCol="0">
            <a:spAutoFit/>
          </a:bodyPr>
          <a:lstStyle/>
          <a:p>
            <a:pPr algn="ctr"/>
            <a:r>
              <a:rPr lang="en-GB" sz="3200" b="1" dirty="0">
                <a:latin typeface="+mj-lt"/>
              </a:rPr>
              <a:t>A network of neurons and emergent behaviour</a:t>
            </a:r>
          </a:p>
        </p:txBody>
      </p:sp>
      <p:sp>
        <p:nvSpPr>
          <p:cNvPr id="7" name="Oval 6"/>
          <p:cNvSpPr/>
          <p:nvPr/>
        </p:nvSpPr>
        <p:spPr>
          <a:xfrm>
            <a:off x="1601239" y="154887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2372885" y="198485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1906039" y="185367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1568444" y="2210565"/>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2029502" y="2210565"/>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1917613" y="135403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accent6"/>
              </a:solidFill>
            </a:endParaRPr>
          </a:p>
        </p:txBody>
      </p:sp>
      <p:sp>
        <p:nvSpPr>
          <p:cNvPr id="13" name="Oval 12"/>
          <p:cNvSpPr/>
          <p:nvPr/>
        </p:nvSpPr>
        <p:spPr>
          <a:xfrm>
            <a:off x="2492489" y="228965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2260996" y="2582884"/>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1383249" y="1872971"/>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2625598" y="1743720"/>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p:cNvSpPr/>
          <p:nvPr/>
        </p:nvSpPr>
        <p:spPr>
          <a:xfrm>
            <a:off x="2243634" y="1527659"/>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1776788" y="2567451"/>
            <a:ext cx="185195" cy="17362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0" name="Straight Arrow Connector 19"/>
          <p:cNvCxnSpPr>
            <a:stCxn id="12" idx="6"/>
            <a:endCxn id="17" idx="1"/>
          </p:cNvCxnSpPr>
          <p:nvPr/>
        </p:nvCxnSpPr>
        <p:spPr>
          <a:xfrm>
            <a:off x="2102808" y="1440849"/>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7" idx="4"/>
            <a:endCxn id="11" idx="7"/>
          </p:cNvCxnSpPr>
          <p:nvPr/>
        </p:nvCxnSpPr>
        <p:spPr>
          <a:xfrm flipH="1">
            <a:off x="2187576" y="1701279"/>
            <a:ext cx="148656" cy="53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6" idx="3"/>
            <a:endCxn id="8" idx="6"/>
          </p:cNvCxnSpPr>
          <p:nvPr/>
        </p:nvCxnSpPr>
        <p:spPr>
          <a:xfrm flipH="1">
            <a:off x="2558080" y="1891914"/>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7"/>
            <a:endCxn id="13" idx="2"/>
          </p:cNvCxnSpPr>
          <p:nvPr/>
        </p:nvCxnSpPr>
        <p:spPr>
          <a:xfrm>
            <a:off x="2187576" y="2235991"/>
            <a:ext cx="304913" cy="140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3" idx="4"/>
            <a:endCxn id="14" idx="7"/>
          </p:cNvCxnSpPr>
          <p:nvPr/>
        </p:nvCxnSpPr>
        <p:spPr>
          <a:xfrm flipH="1">
            <a:off x="2419070" y="2463279"/>
            <a:ext cx="166017" cy="1450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5"/>
            <a:endCxn id="18" idx="0"/>
          </p:cNvCxnSpPr>
          <p:nvPr/>
        </p:nvCxnSpPr>
        <p:spPr>
          <a:xfrm>
            <a:off x="1726518" y="2358759"/>
            <a:ext cx="142868"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1" idx="2"/>
            <a:endCxn id="9" idx="4"/>
          </p:cNvCxnSpPr>
          <p:nvPr/>
        </p:nvCxnSpPr>
        <p:spPr>
          <a:xfrm flipH="1" flipV="1">
            <a:off x="1998637" y="2027299"/>
            <a:ext cx="30865"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 idx="3"/>
            <a:endCxn id="15" idx="7"/>
          </p:cNvCxnSpPr>
          <p:nvPr/>
        </p:nvCxnSpPr>
        <p:spPr>
          <a:xfrm flipH="1">
            <a:off x="1541323" y="1697073"/>
            <a:ext cx="87037" cy="201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2" idx="3"/>
            <a:endCxn id="9" idx="0"/>
          </p:cNvCxnSpPr>
          <p:nvPr/>
        </p:nvCxnSpPr>
        <p:spPr>
          <a:xfrm>
            <a:off x="1944734" y="1502233"/>
            <a:ext cx="53903"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 idx="0"/>
            <a:endCxn id="17" idx="5"/>
          </p:cNvCxnSpPr>
          <p:nvPr/>
        </p:nvCxnSpPr>
        <p:spPr>
          <a:xfrm flipH="1" flipV="1">
            <a:off x="2401708" y="1675853"/>
            <a:ext cx="63775"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9" idx="7"/>
            <a:endCxn id="12" idx="4"/>
          </p:cNvCxnSpPr>
          <p:nvPr/>
        </p:nvCxnSpPr>
        <p:spPr>
          <a:xfrm flipH="1" flipV="1">
            <a:off x="2010211" y="1527659"/>
            <a:ext cx="53902"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3" idx="3"/>
            <a:endCxn id="11" idx="5"/>
          </p:cNvCxnSpPr>
          <p:nvPr/>
        </p:nvCxnSpPr>
        <p:spPr>
          <a:xfrm flipH="1" flipV="1">
            <a:off x="2187576" y="2358759"/>
            <a:ext cx="332034" cy="79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1" idx="4"/>
            <a:endCxn id="18" idx="6"/>
          </p:cNvCxnSpPr>
          <p:nvPr/>
        </p:nvCxnSpPr>
        <p:spPr>
          <a:xfrm flipH="1">
            <a:off x="1961983" y="2384185"/>
            <a:ext cx="160117"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8" idx="7"/>
            <a:endCxn id="11" idx="3"/>
          </p:cNvCxnSpPr>
          <p:nvPr/>
        </p:nvCxnSpPr>
        <p:spPr>
          <a:xfrm flipV="1">
            <a:off x="1934862" y="2358759"/>
            <a:ext cx="121761" cy="234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9" idx="4"/>
            <a:endCxn id="15" idx="5"/>
          </p:cNvCxnSpPr>
          <p:nvPr/>
        </p:nvCxnSpPr>
        <p:spPr>
          <a:xfrm flipH="1" flipV="1">
            <a:off x="1541323" y="2021165"/>
            <a:ext cx="457314" cy="6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5" idx="6"/>
            <a:endCxn id="9" idx="2"/>
          </p:cNvCxnSpPr>
          <p:nvPr/>
        </p:nvCxnSpPr>
        <p:spPr>
          <a:xfrm flipV="1">
            <a:off x="1568444" y="1940489"/>
            <a:ext cx="337595" cy="19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15" idx="4"/>
            <a:endCxn id="10" idx="1"/>
          </p:cNvCxnSpPr>
          <p:nvPr/>
        </p:nvCxnSpPr>
        <p:spPr>
          <a:xfrm>
            <a:off x="1475847" y="2046591"/>
            <a:ext cx="119718" cy="18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8" idx="7"/>
            <a:endCxn id="16" idx="2"/>
          </p:cNvCxnSpPr>
          <p:nvPr/>
        </p:nvCxnSpPr>
        <p:spPr>
          <a:xfrm flipV="1">
            <a:off x="2530959" y="1830530"/>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11" idx="0"/>
            <a:endCxn id="17" idx="2"/>
          </p:cNvCxnSpPr>
          <p:nvPr/>
        </p:nvCxnSpPr>
        <p:spPr>
          <a:xfrm flipV="1">
            <a:off x="2122100" y="1614469"/>
            <a:ext cx="121534" cy="596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17" idx="4"/>
            <a:endCxn id="8" idx="1"/>
          </p:cNvCxnSpPr>
          <p:nvPr/>
        </p:nvCxnSpPr>
        <p:spPr>
          <a:xfrm>
            <a:off x="2336232" y="1701279"/>
            <a:ext cx="63774"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17" idx="2"/>
            <a:endCxn id="12" idx="5"/>
          </p:cNvCxnSpPr>
          <p:nvPr/>
        </p:nvCxnSpPr>
        <p:spPr>
          <a:xfrm flipH="1" flipV="1">
            <a:off x="2075687" y="1502233"/>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14" idx="1"/>
            <a:endCxn id="13" idx="3"/>
          </p:cNvCxnSpPr>
          <p:nvPr/>
        </p:nvCxnSpPr>
        <p:spPr>
          <a:xfrm flipV="1">
            <a:off x="2288117" y="2437853"/>
            <a:ext cx="231493" cy="170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14" idx="3"/>
            <a:endCxn id="18" idx="5"/>
          </p:cNvCxnSpPr>
          <p:nvPr/>
        </p:nvCxnSpPr>
        <p:spPr>
          <a:xfrm flipH="1" flipV="1">
            <a:off x="1934862" y="2715645"/>
            <a:ext cx="353255"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18" idx="6"/>
            <a:endCxn id="14" idx="2"/>
          </p:cNvCxnSpPr>
          <p:nvPr/>
        </p:nvCxnSpPr>
        <p:spPr>
          <a:xfrm>
            <a:off x="1961983" y="2654261"/>
            <a:ext cx="299013"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18" idx="1"/>
            <a:endCxn id="10" idx="4"/>
          </p:cNvCxnSpPr>
          <p:nvPr/>
        </p:nvCxnSpPr>
        <p:spPr>
          <a:xfrm flipH="1" flipV="1">
            <a:off x="1661042" y="2384185"/>
            <a:ext cx="142867"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10" idx="3"/>
            <a:endCxn id="15" idx="3"/>
          </p:cNvCxnSpPr>
          <p:nvPr/>
        </p:nvCxnSpPr>
        <p:spPr>
          <a:xfrm flipH="1" flipV="1">
            <a:off x="1410370" y="2021165"/>
            <a:ext cx="185195" cy="337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13" idx="0"/>
            <a:endCxn id="8" idx="5"/>
          </p:cNvCxnSpPr>
          <p:nvPr/>
        </p:nvCxnSpPr>
        <p:spPr>
          <a:xfrm flipH="1" flipV="1">
            <a:off x="2530959" y="2133053"/>
            <a:ext cx="54128"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8" idx="4"/>
            <a:endCxn id="13" idx="1"/>
          </p:cNvCxnSpPr>
          <p:nvPr/>
        </p:nvCxnSpPr>
        <p:spPr>
          <a:xfrm>
            <a:off x="2465483" y="2158479"/>
            <a:ext cx="54127"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7" idx="6"/>
            <a:endCxn id="9" idx="1"/>
          </p:cNvCxnSpPr>
          <p:nvPr/>
        </p:nvCxnSpPr>
        <p:spPr>
          <a:xfrm>
            <a:off x="1786434" y="1635689"/>
            <a:ext cx="146726" cy="2434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9" idx="2"/>
            <a:endCxn id="7" idx="4"/>
          </p:cNvCxnSpPr>
          <p:nvPr/>
        </p:nvCxnSpPr>
        <p:spPr>
          <a:xfrm flipH="1" flipV="1">
            <a:off x="1693837" y="1722499"/>
            <a:ext cx="212202" cy="217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7" idx="7"/>
            <a:endCxn id="12" idx="3"/>
          </p:cNvCxnSpPr>
          <p:nvPr/>
        </p:nvCxnSpPr>
        <p:spPr>
          <a:xfrm flipV="1">
            <a:off x="1759313" y="1502233"/>
            <a:ext cx="185421" cy="72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2" idx="2"/>
            <a:endCxn id="7" idx="0"/>
          </p:cNvCxnSpPr>
          <p:nvPr/>
        </p:nvCxnSpPr>
        <p:spPr>
          <a:xfrm flipH="1">
            <a:off x="1693837" y="1440849"/>
            <a:ext cx="223776" cy="108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16" idx="4"/>
            <a:endCxn id="13" idx="7"/>
          </p:cNvCxnSpPr>
          <p:nvPr/>
        </p:nvCxnSpPr>
        <p:spPr>
          <a:xfrm flipH="1">
            <a:off x="2650563" y="1917340"/>
            <a:ext cx="67633" cy="3977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a:stCxn id="13" idx="6"/>
            <a:endCxn id="16" idx="5"/>
          </p:cNvCxnSpPr>
          <p:nvPr/>
        </p:nvCxnSpPr>
        <p:spPr>
          <a:xfrm flipV="1">
            <a:off x="2677684" y="1891914"/>
            <a:ext cx="105988" cy="484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8824B7F-8949-C640-9EBC-0024B6FC37FB}"/>
              </a:ext>
            </a:extLst>
          </p:cNvPr>
          <p:cNvCxnSpPr>
            <a:cxnSpLocks/>
          </p:cNvCxnSpPr>
          <p:nvPr/>
        </p:nvCxnSpPr>
        <p:spPr>
          <a:xfrm>
            <a:off x="2102808" y="1239751"/>
            <a:ext cx="4450392" cy="506913"/>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5C67A3-A152-BE43-8FA7-481DF936C7C2}"/>
              </a:ext>
            </a:extLst>
          </p:cNvPr>
          <p:cNvCxnSpPr>
            <a:cxnSpLocks/>
          </p:cNvCxnSpPr>
          <p:nvPr/>
        </p:nvCxnSpPr>
        <p:spPr>
          <a:xfrm flipV="1">
            <a:off x="2199151" y="1784191"/>
            <a:ext cx="4354049" cy="1126461"/>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40564EB-BFAB-544B-A578-368E97241C14}"/>
              </a:ext>
            </a:extLst>
          </p:cNvPr>
          <p:cNvSpPr/>
          <p:nvPr/>
        </p:nvSpPr>
        <p:spPr>
          <a:xfrm>
            <a:off x="4721560" y="3551680"/>
            <a:ext cx="231440" cy="3048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50" descr="xj_Vramp_brief">
            <a:extLst>
              <a:ext uri="{FF2B5EF4-FFF2-40B4-BE49-F238E27FC236}">
                <a16:creationId xmlns:a16="http://schemas.microsoft.com/office/drawing/2014/main" id="{46254944-E76E-7144-8BFB-EF88D71D8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922" y="5496647"/>
            <a:ext cx="3408478" cy="110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a:extLst>
              <a:ext uri="{FF2B5EF4-FFF2-40B4-BE49-F238E27FC236}">
                <a16:creationId xmlns:a16="http://schemas.microsoft.com/office/drawing/2014/main" id="{C461650B-3516-4F4D-A0C3-AF6B8AA3BC57}"/>
              </a:ext>
            </a:extLst>
          </p:cNvPr>
          <p:cNvCxnSpPr/>
          <p:nvPr/>
        </p:nvCxnSpPr>
        <p:spPr>
          <a:xfrm flipV="1">
            <a:off x="1662938" y="5562600"/>
            <a:ext cx="0" cy="7620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39721783-189C-914E-88EA-84D4D3D749EA}"/>
              </a:ext>
            </a:extLst>
          </p:cNvPr>
          <p:cNvCxnSpPr>
            <a:cxnSpLocks/>
          </p:cNvCxnSpPr>
          <p:nvPr/>
        </p:nvCxnSpPr>
        <p:spPr>
          <a:xfrm>
            <a:off x="1662938" y="6324600"/>
            <a:ext cx="2872464"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2CD6C439-8E00-D542-A914-8591F816511D}"/>
              </a:ext>
            </a:extLst>
          </p:cNvPr>
          <p:cNvSpPr/>
          <p:nvPr/>
        </p:nvSpPr>
        <p:spPr>
          <a:xfrm>
            <a:off x="5867400" y="6553200"/>
            <a:ext cx="3276600" cy="13716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99BAF927-8A33-8D44-BCCC-9810CC0AC735}"/>
              </a:ext>
            </a:extLst>
          </p:cNvPr>
          <p:cNvSpPr/>
          <p:nvPr/>
        </p:nvSpPr>
        <p:spPr>
          <a:xfrm>
            <a:off x="5674360" y="4286857"/>
            <a:ext cx="3276600" cy="23376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E7A3F3-8729-8A43-AF4C-71109903BF71}"/>
              </a:ext>
            </a:extLst>
          </p:cNvPr>
          <p:cNvSpPr txBox="1"/>
          <p:nvPr/>
        </p:nvSpPr>
        <p:spPr>
          <a:xfrm>
            <a:off x="2627167" y="6412468"/>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39" name="TextBox 38">
            <a:extLst>
              <a:ext uri="{FF2B5EF4-FFF2-40B4-BE49-F238E27FC236}">
                <a16:creationId xmlns:a16="http://schemas.microsoft.com/office/drawing/2014/main" id="{3112A974-D540-F54A-A8E7-383F494771A5}"/>
              </a:ext>
            </a:extLst>
          </p:cNvPr>
          <p:cNvSpPr txBox="1"/>
          <p:nvPr/>
        </p:nvSpPr>
        <p:spPr>
          <a:xfrm>
            <a:off x="152400" y="5525869"/>
            <a:ext cx="1364476"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Neuronal</a:t>
            </a:r>
          </a:p>
          <a:p>
            <a:r>
              <a:rPr lang="en-US" dirty="0">
                <a:latin typeface="Arial" panose="020B0604020202020204" pitchFamily="34" charset="0"/>
                <a:cs typeface="Arial" panose="020B0604020202020204" pitchFamily="34" charset="0"/>
              </a:rPr>
              <a:t>membrane</a:t>
            </a:r>
          </a:p>
          <a:p>
            <a:r>
              <a:rPr lang="en-US" dirty="0">
                <a:latin typeface="Arial" panose="020B0604020202020204" pitchFamily="34" charset="0"/>
                <a:cs typeface="Arial" panose="020B0604020202020204" pitchFamily="34" charset="0"/>
              </a:rPr>
              <a:t>Potential, V</a:t>
            </a:r>
          </a:p>
        </p:txBody>
      </p:sp>
      <p:sp>
        <p:nvSpPr>
          <p:cNvPr id="24" name="TextBox 23">
            <a:extLst>
              <a:ext uri="{FF2B5EF4-FFF2-40B4-BE49-F238E27FC236}">
                <a16:creationId xmlns:a16="http://schemas.microsoft.com/office/drawing/2014/main" id="{906A2E3C-0250-EE4F-86DA-E6587AF1C2F0}"/>
              </a:ext>
            </a:extLst>
          </p:cNvPr>
          <p:cNvSpPr txBox="1"/>
          <p:nvPr/>
        </p:nvSpPr>
        <p:spPr>
          <a:xfrm>
            <a:off x="152400" y="3733800"/>
            <a:ext cx="89436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Spiking activity from a single model neuron, and network of connected neurons</a:t>
            </a:r>
          </a:p>
        </p:txBody>
      </p:sp>
      <p:cxnSp>
        <p:nvCxnSpPr>
          <p:cNvPr id="51" name="Straight Connector 50">
            <a:extLst>
              <a:ext uri="{FF2B5EF4-FFF2-40B4-BE49-F238E27FC236}">
                <a16:creationId xmlns:a16="http://schemas.microsoft.com/office/drawing/2014/main" id="{40F85C53-3294-9A4F-B764-0A0803A6C5D5}"/>
              </a:ext>
            </a:extLst>
          </p:cNvPr>
          <p:cNvCxnSpPr>
            <a:cxnSpLocks/>
          </p:cNvCxnSpPr>
          <p:nvPr/>
        </p:nvCxnSpPr>
        <p:spPr>
          <a:xfrm>
            <a:off x="6283960" y="6031468"/>
            <a:ext cx="232664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BAF1A5D-EF4F-DE4D-81C6-118D10E4F933}"/>
              </a:ext>
            </a:extLst>
          </p:cNvPr>
          <p:cNvCxnSpPr/>
          <p:nvPr/>
        </p:nvCxnSpPr>
        <p:spPr>
          <a:xfrm>
            <a:off x="6172200" y="5867400"/>
            <a:ext cx="9906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86737DD-7ED0-1642-93A2-34D81C8EC68B}"/>
              </a:ext>
            </a:extLst>
          </p:cNvPr>
          <p:cNvSpPr txBox="1"/>
          <p:nvPr/>
        </p:nvSpPr>
        <p:spPr>
          <a:xfrm>
            <a:off x="6778565" y="4114800"/>
            <a:ext cx="68903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Time</a:t>
            </a:r>
          </a:p>
        </p:txBody>
      </p:sp>
      <p:sp>
        <p:nvSpPr>
          <p:cNvPr id="3" name="Rectangle 2">
            <a:extLst>
              <a:ext uri="{FF2B5EF4-FFF2-40B4-BE49-F238E27FC236}">
                <a16:creationId xmlns:a16="http://schemas.microsoft.com/office/drawing/2014/main" id="{D8F47D22-694A-0B40-A7E8-65A01781A40E}"/>
              </a:ext>
            </a:extLst>
          </p:cNvPr>
          <p:cNvSpPr/>
          <p:nvPr/>
        </p:nvSpPr>
        <p:spPr>
          <a:xfrm>
            <a:off x="7791797" y="4324382"/>
            <a:ext cx="1123603" cy="253361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a:extLst>
              <a:ext uri="{FF2B5EF4-FFF2-40B4-BE49-F238E27FC236}">
                <a16:creationId xmlns:a16="http://schemas.microsoft.com/office/drawing/2014/main" id="{65E2E600-186D-3E43-B7E5-CE9A7462A430}"/>
              </a:ext>
            </a:extLst>
          </p:cNvPr>
          <p:cNvCxnSpPr>
            <a:cxnSpLocks/>
          </p:cNvCxnSpPr>
          <p:nvPr/>
        </p:nvCxnSpPr>
        <p:spPr>
          <a:xfrm>
            <a:off x="6172200" y="4436432"/>
            <a:ext cx="1752600"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64703125-274C-DA46-BB0D-940A47C0DF3B}"/>
              </a:ext>
            </a:extLst>
          </p:cNvPr>
          <p:cNvSpPr/>
          <p:nvPr/>
        </p:nvSpPr>
        <p:spPr>
          <a:xfrm>
            <a:off x="8065214" y="5426959"/>
            <a:ext cx="1123603" cy="738664"/>
          </a:xfrm>
          <a:prstGeom prst="rect">
            <a:avLst/>
          </a:prstGeom>
        </p:spPr>
        <p:txBody>
          <a:bodyPr wrap="square">
            <a:spAutoFit/>
          </a:bodyPr>
          <a:lstStyle/>
          <a:p>
            <a:r>
              <a:rPr lang="en-US" sz="1400" i="1" dirty="0">
                <a:latin typeface="Arial" panose="020B0604020202020204" pitchFamily="34" charset="0"/>
                <a:cs typeface="Arial" panose="020B0604020202020204" pitchFamily="34" charset="0"/>
              </a:rPr>
              <a:t>X-J Wang</a:t>
            </a:r>
          </a:p>
          <a:p>
            <a:r>
              <a:rPr lang="en-US" sz="1400" i="1" dirty="0">
                <a:latin typeface="Arial" panose="020B0604020202020204" pitchFamily="34" charset="0"/>
                <a:cs typeface="Arial" panose="020B0604020202020204" pitchFamily="34" charset="0"/>
              </a:rPr>
              <a:t>(2002) Neuron</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DE295E1-439B-4747-B6FB-5A80BC7DE04C}"/>
                  </a:ext>
                </a:extLst>
              </p:cNvPr>
              <p:cNvSpPr txBox="1"/>
              <p:nvPr/>
            </p:nvSpPr>
            <p:spPr>
              <a:xfrm>
                <a:off x="1299534" y="4343400"/>
                <a:ext cx="4339266" cy="1043171"/>
              </a:xfrm>
              <a:prstGeom prst="rect">
                <a:avLst/>
              </a:prstGeom>
              <a:noFill/>
            </p:spPr>
            <p:txBody>
              <a:bodyPr wrap="square">
                <a:spAutoFit/>
              </a:bodyPr>
              <a:lstStyle/>
              <a:p>
                <a:pPr>
                  <a:lnSpc>
                    <a:spcPct val="90000"/>
                  </a:lnSpc>
                  <a:spcBef>
                    <a:spcPct val="20000"/>
                  </a:spcBef>
                </a:pPr>
                <a:r>
                  <a:rPr lang="en-US" dirty="0">
                    <a:latin typeface="Arial" panose="020B0604020202020204" pitchFamily="34" charset="0"/>
                    <a:cs typeface="Arial" panose="020B0604020202020204" pitchFamily="34" charset="0"/>
                  </a:rPr>
                  <a:t>L</a:t>
                </a:r>
                <a:r>
                  <a:rPr lang="en-US" sz="1800" dirty="0">
                    <a:latin typeface="Arial" panose="020B0604020202020204" pitchFamily="34" charset="0"/>
                    <a:cs typeface="Arial" panose="020B0604020202020204" pitchFamily="34" charset="0"/>
                  </a:rPr>
                  <a:t>eaky Integrate-and-fire neuronal model </a:t>
                </a:r>
                <a:endParaRPr lang="en-US" dirty="0">
                  <a:latin typeface="Arial" panose="020B0604020202020204" pitchFamily="34" charset="0"/>
                  <a:cs typeface="Arial" panose="020B0604020202020204" pitchFamily="34" charset="0"/>
                </a:endParaRPr>
              </a:p>
              <a:p>
                <a:pPr>
                  <a:lnSpc>
                    <a:spcPct val="90000"/>
                  </a:lnSpc>
                  <a:spcBef>
                    <a:spcPct val="20000"/>
                  </a:spcBef>
                </a:pPr>
                <a:r>
                  <a:rPr lang="en-US" dirty="0">
                    <a:latin typeface="Arial" panose="020B0604020202020204" pitchFamily="34" charset="0"/>
                    <a:cs typeface="Arial" panose="020B0604020202020204" pitchFamily="34" charset="0"/>
                  </a:rPr>
                  <a:t>w</a:t>
                </a:r>
                <a:r>
                  <a:rPr lang="en-US" sz="1800" dirty="0">
                    <a:latin typeface="Arial" panose="020B0604020202020204" pitchFamily="34" charset="0"/>
                    <a:cs typeface="Arial" panose="020B0604020202020204" pitchFamily="34" charset="0"/>
                  </a:rPr>
                  <a:t>ith realistic synaptic dynamics</a:t>
                </a:r>
              </a:p>
              <a:p>
                <a:pPr marL="0" indent="0">
                  <a:lnSpc>
                    <a:spcPct val="90000"/>
                  </a:lnSpc>
                  <a:spcBef>
                    <a:spcPct val="20000"/>
                  </a:spcBef>
                </a:pPr>
                <a:r>
                  <a:rPr lang="en-US" sz="2000" dirty="0" err="1"/>
                  <a:t>dV</a:t>
                </a:r>
                <a:r>
                  <a:rPr lang="en-US" sz="2000" dirty="0"/>
                  <a:t>/dt</a:t>
                </a:r>
                <a:r>
                  <a:rPr lang="en-US" dirty="0"/>
                  <a:t> </a:t>
                </a:r>
                <a:r>
                  <a:rPr lang="en-US" sz="2000" dirty="0"/>
                  <a:t>=</a:t>
                </a:r>
                <a:r>
                  <a:rPr lang="en-US" dirty="0"/>
                  <a:t> </a:t>
                </a:r>
                <a:r>
                  <a:rPr lang="en-US" dirty="0">
                    <a:latin typeface="Symbol" charset="0"/>
                    <a:sym typeface="Symbol" charset="0"/>
                  </a:rPr>
                  <a:t></a:t>
                </a:r>
                <a:r>
                  <a:rPr lang="en-US" sz="2000" dirty="0" err="1"/>
                  <a:t>g</a:t>
                </a:r>
                <a:r>
                  <a:rPr lang="en-US" sz="2000" baseline="-25000" dirty="0" err="1"/>
                  <a:t>L</a:t>
                </a:r>
                <a:r>
                  <a:rPr lang="en-US" dirty="0"/>
                  <a:t>(</a:t>
                </a:r>
                <a:r>
                  <a:rPr lang="en-US" sz="2000" dirty="0"/>
                  <a:t>V</a:t>
                </a:r>
                <a:r>
                  <a:rPr lang="en-US" dirty="0">
                    <a:latin typeface="Symbol" charset="0"/>
                    <a:sym typeface="Symbol" charset="0"/>
                  </a:rPr>
                  <a:t></a:t>
                </a:r>
                <a:r>
                  <a:rPr lang="en-US" sz="2000" dirty="0"/>
                  <a:t>E</a:t>
                </a:r>
                <a:r>
                  <a:rPr lang="en-US" sz="2000" baseline="-25000" dirty="0"/>
                  <a:t>L</a:t>
                </a:r>
                <a:r>
                  <a:rPr lang="en-US" sz="2000" dirty="0"/>
                  <a:t>) </a:t>
                </a:r>
                <a:r>
                  <a:rPr lang="en-US" dirty="0">
                    <a:latin typeface="Symbol" charset="0"/>
                    <a:sym typeface="Symbol" charset="0"/>
                  </a:rPr>
                  <a:t></a:t>
                </a:r>
                <a:r>
                  <a:rPr lang="en-US" sz="2000" dirty="0" err="1"/>
                  <a:t>I</a:t>
                </a:r>
                <a:r>
                  <a:rPr lang="en-US" sz="2000" baseline="-25000" dirty="0" err="1"/>
                  <a:t>e</a:t>
                </a:r>
                <a:r>
                  <a:rPr lang="en-US" sz="2000" baseline="-25000" dirty="0"/>
                  <a:t> </a:t>
                </a:r>
                <a:r>
                  <a:rPr lang="en-US" dirty="0">
                    <a:latin typeface="Symbol" charset="0"/>
                    <a:sym typeface="Symbol" charset="0"/>
                  </a:rPr>
                  <a:t></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sym typeface="Symbol" charset="0"/>
                      </a:rPr>
                      <m:t>Σ</m:t>
                    </m:r>
                    <m:r>
                      <a:rPr lang="en-US" sz="2400" b="0" i="1" smtClean="0">
                        <a:latin typeface="Cambria Math" panose="02040503050406030204" pitchFamily="18" charset="0"/>
                        <a:ea typeface="Cambria Math" panose="02040503050406030204" pitchFamily="18" charset="0"/>
                        <a:sym typeface="Symbol" charset="0"/>
                      </a:rPr>
                      <m:t> </m:t>
                    </m:r>
                  </m:oMath>
                </a14:m>
                <a:r>
                  <a:rPr lang="en-US" sz="2000" dirty="0" err="1"/>
                  <a:t>g</a:t>
                </a:r>
                <a:r>
                  <a:rPr lang="en-US" sz="2000" baseline="-25000" dirty="0" err="1"/>
                  <a:t>s</a:t>
                </a:r>
                <a:r>
                  <a:rPr lang="en-US" sz="2000" dirty="0" err="1"/>
                  <a:t>s</a:t>
                </a:r>
                <a:r>
                  <a:rPr lang="en-US" sz="1600" dirty="0"/>
                  <a:t>(t) </a:t>
                </a:r>
                <a:r>
                  <a:rPr lang="en-US" sz="2000" dirty="0"/>
                  <a:t>(V</a:t>
                </a:r>
                <a:r>
                  <a:rPr lang="en-US" dirty="0">
                    <a:latin typeface="Symbol" charset="0"/>
                    <a:sym typeface="Symbol" charset="0"/>
                  </a:rPr>
                  <a:t></a:t>
                </a:r>
                <a:r>
                  <a:rPr lang="en-US" sz="2000" dirty="0"/>
                  <a:t>E</a:t>
                </a:r>
                <a:r>
                  <a:rPr lang="en-US" sz="2000" baseline="-25000" dirty="0"/>
                  <a:t>s</a:t>
                </a:r>
                <a:r>
                  <a:rPr lang="en-US" sz="2000" dirty="0"/>
                  <a:t>)</a:t>
                </a:r>
              </a:p>
            </p:txBody>
          </p:sp>
        </mc:Choice>
        <mc:Fallback xmlns="">
          <p:sp>
            <p:nvSpPr>
              <p:cNvPr id="72" name="TextBox 71">
                <a:extLst>
                  <a:ext uri="{FF2B5EF4-FFF2-40B4-BE49-F238E27FC236}">
                    <a16:creationId xmlns:a16="http://schemas.microsoft.com/office/drawing/2014/main" id="{7DE295E1-439B-4747-B6FB-5A80BC7DE04C}"/>
                  </a:ext>
                </a:extLst>
              </p:cNvPr>
              <p:cNvSpPr txBox="1">
                <a:spLocks noRot="1" noChangeAspect="1" noMove="1" noResize="1" noEditPoints="1" noAdjustHandles="1" noChangeArrowheads="1" noChangeShapeType="1" noTextEdit="1"/>
              </p:cNvSpPr>
              <p:nvPr/>
            </p:nvSpPr>
            <p:spPr>
              <a:xfrm>
                <a:off x="1299534" y="4343400"/>
                <a:ext cx="4339266" cy="1043171"/>
              </a:xfrm>
              <a:prstGeom prst="rect">
                <a:avLst/>
              </a:prstGeom>
              <a:blipFill>
                <a:blip r:embed="rId7"/>
                <a:stretch>
                  <a:fillRect l="-1458" t="-7229" r="-292" b="-9639"/>
                </a:stretch>
              </a:blipFill>
            </p:spPr>
            <p:txBody>
              <a:bodyPr/>
              <a:lstStyle/>
              <a:p>
                <a:r>
                  <a:rPr lang="en-US">
                    <a:noFill/>
                  </a:rPr>
                  <a:t> </a:t>
                </a:r>
              </a:p>
            </p:txBody>
          </p:sp>
        </mc:Fallback>
      </mc:AlternateContent>
    </p:spTree>
    <p:extLst>
      <p:ext uri="{BB962C8B-B14F-4D97-AF65-F5344CB8AC3E}">
        <p14:creationId xmlns:p14="http://schemas.microsoft.com/office/powerpoint/2010/main" val="31716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16031" y="1036549"/>
            <a:ext cx="2167058" cy="1465310"/>
            <a:chOff x="937536" y="2696147"/>
            <a:chExt cx="3831220" cy="2581909"/>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536" y="2696147"/>
              <a:ext cx="3831220" cy="258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Oval 19"/>
            <p:cNvSpPr/>
            <p:nvPr/>
          </p:nvSpPr>
          <p:spPr>
            <a:xfrm>
              <a:off x="1527879" y="310202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Oval 20"/>
            <p:cNvSpPr/>
            <p:nvPr/>
          </p:nvSpPr>
          <p:spPr>
            <a:xfrm>
              <a:off x="2299525" y="35380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p:cNvSpPr/>
            <p:nvPr/>
          </p:nvSpPr>
          <p:spPr>
            <a:xfrm>
              <a:off x="1832679" y="340682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Oval 22"/>
            <p:cNvSpPr/>
            <p:nvPr/>
          </p:nvSpPr>
          <p:spPr>
            <a:xfrm>
              <a:off x="1495084" y="3763712"/>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Oval 23"/>
            <p:cNvSpPr/>
            <p:nvPr/>
          </p:nvSpPr>
          <p:spPr>
            <a:xfrm>
              <a:off x="1956142" y="3763712"/>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Oval 24"/>
            <p:cNvSpPr/>
            <p:nvPr/>
          </p:nvSpPr>
          <p:spPr>
            <a:xfrm>
              <a:off x="1844253" y="290718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Oval 25"/>
            <p:cNvSpPr/>
            <p:nvPr/>
          </p:nvSpPr>
          <p:spPr>
            <a:xfrm>
              <a:off x="2419129" y="38428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Oval 26"/>
            <p:cNvSpPr/>
            <p:nvPr/>
          </p:nvSpPr>
          <p:spPr>
            <a:xfrm>
              <a:off x="2187636" y="4136031"/>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Oval 27"/>
            <p:cNvSpPr/>
            <p:nvPr/>
          </p:nvSpPr>
          <p:spPr>
            <a:xfrm>
              <a:off x="1309889" y="3426118"/>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Oval 28"/>
            <p:cNvSpPr/>
            <p:nvPr/>
          </p:nvSpPr>
          <p:spPr>
            <a:xfrm>
              <a:off x="2552238" y="3296867"/>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Oval 29"/>
            <p:cNvSpPr/>
            <p:nvPr/>
          </p:nvSpPr>
          <p:spPr>
            <a:xfrm>
              <a:off x="2170274" y="3080806"/>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Oval 30"/>
            <p:cNvSpPr/>
            <p:nvPr/>
          </p:nvSpPr>
          <p:spPr>
            <a:xfrm>
              <a:off x="1703428" y="4120598"/>
              <a:ext cx="185195" cy="1736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2" name="Straight Arrow Connector 31"/>
            <p:cNvCxnSpPr>
              <a:stCxn id="25" idx="6"/>
              <a:endCxn id="30" idx="1"/>
            </p:cNvCxnSpPr>
            <p:nvPr/>
          </p:nvCxnSpPr>
          <p:spPr>
            <a:xfrm>
              <a:off x="2029448" y="2993996"/>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4"/>
              <a:endCxn id="24" idx="7"/>
            </p:cNvCxnSpPr>
            <p:nvPr/>
          </p:nvCxnSpPr>
          <p:spPr>
            <a:xfrm flipH="1">
              <a:off x="2114216" y="3254426"/>
              <a:ext cx="148656" cy="5347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3"/>
              <a:endCxn id="21" idx="6"/>
            </p:cNvCxnSpPr>
            <p:nvPr/>
          </p:nvCxnSpPr>
          <p:spPr>
            <a:xfrm flipH="1">
              <a:off x="2484720" y="3445061"/>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4" idx="7"/>
              <a:endCxn id="26" idx="2"/>
            </p:cNvCxnSpPr>
            <p:nvPr/>
          </p:nvCxnSpPr>
          <p:spPr>
            <a:xfrm>
              <a:off x="2114216" y="3789138"/>
              <a:ext cx="304913" cy="140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6" idx="4"/>
              <a:endCxn id="27" idx="7"/>
            </p:cNvCxnSpPr>
            <p:nvPr/>
          </p:nvCxnSpPr>
          <p:spPr>
            <a:xfrm flipH="1">
              <a:off x="2345710" y="4016426"/>
              <a:ext cx="166017" cy="1450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3" idx="5"/>
              <a:endCxn id="31" idx="0"/>
            </p:cNvCxnSpPr>
            <p:nvPr/>
          </p:nvCxnSpPr>
          <p:spPr>
            <a:xfrm>
              <a:off x="1653158" y="3911906"/>
              <a:ext cx="142868"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4" idx="2"/>
              <a:endCxn id="22" idx="4"/>
            </p:cNvCxnSpPr>
            <p:nvPr/>
          </p:nvCxnSpPr>
          <p:spPr>
            <a:xfrm flipH="1" flipV="1">
              <a:off x="1925277" y="3580446"/>
              <a:ext cx="30865"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0" idx="3"/>
              <a:endCxn id="28" idx="7"/>
            </p:cNvCxnSpPr>
            <p:nvPr/>
          </p:nvCxnSpPr>
          <p:spPr>
            <a:xfrm flipH="1">
              <a:off x="1467963" y="3250220"/>
              <a:ext cx="87037" cy="201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5" idx="3"/>
              <a:endCxn id="22" idx="0"/>
            </p:cNvCxnSpPr>
            <p:nvPr/>
          </p:nvCxnSpPr>
          <p:spPr>
            <a:xfrm>
              <a:off x="1871374" y="3055380"/>
              <a:ext cx="53903"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1" idx="0"/>
              <a:endCxn id="30" idx="5"/>
            </p:cNvCxnSpPr>
            <p:nvPr/>
          </p:nvCxnSpPr>
          <p:spPr>
            <a:xfrm flipH="1" flipV="1">
              <a:off x="2328348" y="3229000"/>
              <a:ext cx="63775"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2" idx="7"/>
              <a:endCxn id="25" idx="4"/>
            </p:cNvCxnSpPr>
            <p:nvPr/>
          </p:nvCxnSpPr>
          <p:spPr>
            <a:xfrm flipH="1" flipV="1">
              <a:off x="1936851" y="3080806"/>
              <a:ext cx="53902" cy="351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6" idx="3"/>
              <a:endCxn id="24" idx="5"/>
            </p:cNvCxnSpPr>
            <p:nvPr/>
          </p:nvCxnSpPr>
          <p:spPr>
            <a:xfrm flipH="1" flipV="1">
              <a:off x="2114216" y="3911906"/>
              <a:ext cx="332034" cy="79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4" idx="4"/>
              <a:endCxn id="31" idx="6"/>
            </p:cNvCxnSpPr>
            <p:nvPr/>
          </p:nvCxnSpPr>
          <p:spPr>
            <a:xfrm flipH="1">
              <a:off x="1888623" y="3937332"/>
              <a:ext cx="160117" cy="270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1" idx="7"/>
              <a:endCxn id="24" idx="3"/>
            </p:cNvCxnSpPr>
            <p:nvPr/>
          </p:nvCxnSpPr>
          <p:spPr>
            <a:xfrm flipV="1">
              <a:off x="1861502" y="3911906"/>
              <a:ext cx="121761" cy="2341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2" idx="4"/>
              <a:endCxn id="28" idx="5"/>
            </p:cNvCxnSpPr>
            <p:nvPr/>
          </p:nvCxnSpPr>
          <p:spPr>
            <a:xfrm flipH="1" flipV="1">
              <a:off x="1467963" y="3574312"/>
              <a:ext cx="457314" cy="6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8" idx="6"/>
              <a:endCxn id="22" idx="2"/>
            </p:cNvCxnSpPr>
            <p:nvPr/>
          </p:nvCxnSpPr>
          <p:spPr>
            <a:xfrm flipV="1">
              <a:off x="1495084" y="3493636"/>
              <a:ext cx="337595" cy="19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28" idx="4"/>
              <a:endCxn id="23" idx="1"/>
            </p:cNvCxnSpPr>
            <p:nvPr/>
          </p:nvCxnSpPr>
          <p:spPr>
            <a:xfrm>
              <a:off x="1402487" y="3599738"/>
              <a:ext cx="119718" cy="18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1" idx="7"/>
              <a:endCxn id="29" idx="2"/>
            </p:cNvCxnSpPr>
            <p:nvPr/>
          </p:nvCxnSpPr>
          <p:spPr>
            <a:xfrm flipV="1">
              <a:off x="2457599" y="3383677"/>
              <a:ext cx="94639" cy="179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24" idx="0"/>
              <a:endCxn id="30" idx="2"/>
            </p:cNvCxnSpPr>
            <p:nvPr/>
          </p:nvCxnSpPr>
          <p:spPr>
            <a:xfrm flipV="1">
              <a:off x="2048740" y="3167616"/>
              <a:ext cx="121534" cy="596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0" idx="4"/>
              <a:endCxn id="21" idx="1"/>
            </p:cNvCxnSpPr>
            <p:nvPr/>
          </p:nvCxnSpPr>
          <p:spPr>
            <a:xfrm>
              <a:off x="2262872" y="3254426"/>
              <a:ext cx="63774" cy="3090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 idx="2"/>
              <a:endCxn id="25" idx="5"/>
            </p:cNvCxnSpPr>
            <p:nvPr/>
          </p:nvCxnSpPr>
          <p:spPr>
            <a:xfrm flipH="1" flipV="1">
              <a:off x="2002327" y="3055380"/>
              <a:ext cx="167947" cy="112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7" idx="1"/>
              <a:endCxn id="26" idx="3"/>
            </p:cNvCxnSpPr>
            <p:nvPr/>
          </p:nvCxnSpPr>
          <p:spPr>
            <a:xfrm flipV="1">
              <a:off x="2214757" y="3991000"/>
              <a:ext cx="231493" cy="170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27" idx="3"/>
              <a:endCxn id="31" idx="5"/>
            </p:cNvCxnSpPr>
            <p:nvPr/>
          </p:nvCxnSpPr>
          <p:spPr>
            <a:xfrm flipH="1" flipV="1">
              <a:off x="1861502" y="4268792"/>
              <a:ext cx="353255"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1" idx="6"/>
              <a:endCxn id="27" idx="2"/>
            </p:cNvCxnSpPr>
            <p:nvPr/>
          </p:nvCxnSpPr>
          <p:spPr>
            <a:xfrm>
              <a:off x="1888623" y="4207408"/>
              <a:ext cx="299013" cy="154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1" idx="1"/>
              <a:endCxn id="23" idx="4"/>
            </p:cNvCxnSpPr>
            <p:nvPr/>
          </p:nvCxnSpPr>
          <p:spPr>
            <a:xfrm flipH="1" flipV="1">
              <a:off x="1587682" y="3937332"/>
              <a:ext cx="142867" cy="2086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23" idx="3"/>
              <a:endCxn id="28" idx="3"/>
            </p:cNvCxnSpPr>
            <p:nvPr/>
          </p:nvCxnSpPr>
          <p:spPr>
            <a:xfrm flipH="1" flipV="1">
              <a:off x="1337010" y="3574312"/>
              <a:ext cx="185195" cy="337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26" idx="0"/>
              <a:endCxn id="21" idx="5"/>
            </p:cNvCxnSpPr>
            <p:nvPr/>
          </p:nvCxnSpPr>
          <p:spPr>
            <a:xfrm flipH="1" flipV="1">
              <a:off x="2457599" y="3686200"/>
              <a:ext cx="54128"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21" idx="4"/>
              <a:endCxn id="26" idx="1"/>
            </p:cNvCxnSpPr>
            <p:nvPr/>
          </p:nvCxnSpPr>
          <p:spPr>
            <a:xfrm>
              <a:off x="2392123" y="3711626"/>
              <a:ext cx="54127" cy="1566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20" idx="6"/>
              <a:endCxn id="22" idx="1"/>
            </p:cNvCxnSpPr>
            <p:nvPr/>
          </p:nvCxnSpPr>
          <p:spPr>
            <a:xfrm>
              <a:off x="1713074" y="3188836"/>
              <a:ext cx="146726" cy="2434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2" idx="2"/>
              <a:endCxn id="20" idx="4"/>
            </p:cNvCxnSpPr>
            <p:nvPr/>
          </p:nvCxnSpPr>
          <p:spPr>
            <a:xfrm flipH="1" flipV="1">
              <a:off x="1620477" y="3275646"/>
              <a:ext cx="212202" cy="217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20" idx="7"/>
              <a:endCxn id="25" idx="3"/>
            </p:cNvCxnSpPr>
            <p:nvPr/>
          </p:nvCxnSpPr>
          <p:spPr>
            <a:xfrm flipV="1">
              <a:off x="1685953" y="3055380"/>
              <a:ext cx="185421" cy="72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5" idx="2"/>
              <a:endCxn id="20" idx="0"/>
            </p:cNvCxnSpPr>
            <p:nvPr/>
          </p:nvCxnSpPr>
          <p:spPr>
            <a:xfrm flipH="1">
              <a:off x="1620477" y="2993996"/>
              <a:ext cx="223776" cy="108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9" idx="4"/>
              <a:endCxn id="26" idx="7"/>
            </p:cNvCxnSpPr>
            <p:nvPr/>
          </p:nvCxnSpPr>
          <p:spPr>
            <a:xfrm flipH="1">
              <a:off x="2577203" y="3470487"/>
              <a:ext cx="67633" cy="3977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6" idx="6"/>
              <a:endCxn id="29" idx="5"/>
            </p:cNvCxnSpPr>
            <p:nvPr/>
          </p:nvCxnSpPr>
          <p:spPr>
            <a:xfrm flipV="1">
              <a:off x="2604324" y="3445061"/>
              <a:ext cx="105988" cy="4845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2" name="Picture 11" descr="SynapticVariab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654" y="5127999"/>
            <a:ext cx="2454661" cy="860963"/>
          </a:xfrm>
          <a:prstGeom prst="rect">
            <a:avLst/>
          </a:prstGeom>
        </p:spPr>
      </p:pic>
      <p:pic>
        <p:nvPicPr>
          <p:cNvPr id="11" name="Picture 10" descr="OUnoi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762" y="4121171"/>
            <a:ext cx="3568022" cy="694230"/>
          </a:xfrm>
          <a:prstGeom prst="rect">
            <a:avLst/>
          </a:prstGeom>
        </p:spPr>
      </p:pic>
      <p:pic>
        <p:nvPicPr>
          <p:cNvPr id="10" name="Picture 9" descr="InputWithNoi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6688" y="3316705"/>
            <a:ext cx="2481264" cy="462029"/>
          </a:xfrm>
          <a:prstGeom prst="rect">
            <a:avLst/>
          </a:prstGeom>
        </p:spPr>
      </p:pic>
      <p:pic>
        <p:nvPicPr>
          <p:cNvPr id="9" name="Picture 8" descr="NonlinearInputOutpu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8935" y="1806254"/>
            <a:ext cx="2683657" cy="798707"/>
          </a:xfrm>
          <a:prstGeom prst="rect">
            <a:avLst/>
          </a:prstGeom>
        </p:spPr>
      </p:pic>
      <p:pic>
        <p:nvPicPr>
          <p:cNvPr id="6" name="Picture 5" descr="FiringRat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7172" y="1251460"/>
            <a:ext cx="1765075" cy="630384"/>
          </a:xfrm>
          <a:prstGeom prst="rect">
            <a:avLst/>
          </a:prstGeom>
        </p:spPr>
      </p:pic>
      <p:sp>
        <p:nvSpPr>
          <p:cNvPr id="3" name="TextBox 2"/>
          <p:cNvSpPr txBox="1"/>
          <p:nvPr/>
        </p:nvSpPr>
        <p:spPr>
          <a:xfrm>
            <a:off x="1369328" y="275822"/>
            <a:ext cx="6871693" cy="523220"/>
          </a:xfrm>
          <a:prstGeom prst="rect">
            <a:avLst/>
          </a:prstGeom>
          <a:noFill/>
        </p:spPr>
        <p:txBody>
          <a:bodyPr wrap="none" rtlCol="0">
            <a:spAutoFit/>
          </a:bodyPr>
          <a:lstStyle/>
          <a:p>
            <a:r>
              <a:rPr lang="en-US" sz="2800" b="1" dirty="0"/>
              <a:t>A “mean-field” (neural population) approach</a:t>
            </a:r>
          </a:p>
        </p:txBody>
      </p:sp>
      <p:sp>
        <p:nvSpPr>
          <p:cNvPr id="4" name="Oval 3"/>
          <p:cNvSpPr/>
          <p:nvPr/>
        </p:nvSpPr>
        <p:spPr>
          <a:xfrm>
            <a:off x="7673287" y="1164898"/>
            <a:ext cx="927746" cy="9141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a:t>
            </a:r>
          </a:p>
        </p:txBody>
      </p:sp>
      <p:cxnSp>
        <p:nvCxnSpPr>
          <p:cNvPr id="5" name="Curved Connector 4"/>
          <p:cNvCxnSpPr>
            <a:stCxn id="4" idx="6"/>
            <a:endCxn id="4" idx="0"/>
          </p:cNvCxnSpPr>
          <p:nvPr/>
        </p:nvCxnSpPr>
        <p:spPr>
          <a:xfrm flipH="1" flipV="1">
            <a:off x="8137160" y="1164898"/>
            <a:ext cx="463873" cy="457072"/>
          </a:xfrm>
          <a:prstGeom prst="curvedConnector4">
            <a:avLst>
              <a:gd name="adj1" fmla="val -49281"/>
              <a:gd name="adj2" fmla="val 207908"/>
            </a:avLst>
          </a:prstGeom>
          <a:ln w="44450">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102446" y="6367346"/>
            <a:ext cx="2998905" cy="307777"/>
          </a:xfrm>
          <a:prstGeom prst="rect">
            <a:avLst/>
          </a:prstGeom>
          <a:noFill/>
        </p:spPr>
        <p:txBody>
          <a:bodyPr wrap="none" rtlCol="0">
            <a:spAutoFit/>
          </a:bodyPr>
          <a:lstStyle/>
          <a:p>
            <a:r>
              <a:rPr lang="en-GB" sz="1400" i="1" dirty="0">
                <a:latin typeface="Arial"/>
                <a:cs typeface="Arial"/>
              </a:rPr>
              <a:t>Wong &amp; Wang, J. </a:t>
            </a:r>
            <a:r>
              <a:rPr lang="en-GB" sz="1400" i="1" dirty="0" err="1">
                <a:latin typeface="Arial"/>
                <a:cs typeface="Arial"/>
              </a:rPr>
              <a:t>Neurosci</a:t>
            </a:r>
            <a:r>
              <a:rPr lang="en-GB" sz="1400" i="1" dirty="0">
                <a:latin typeface="Arial"/>
                <a:cs typeface="Arial"/>
              </a:rPr>
              <a:t>. (2006)</a:t>
            </a:r>
          </a:p>
        </p:txBody>
      </p:sp>
      <p:sp>
        <p:nvSpPr>
          <p:cNvPr id="8" name="TextBox 7"/>
          <p:cNvSpPr txBox="1"/>
          <p:nvPr/>
        </p:nvSpPr>
        <p:spPr>
          <a:xfrm>
            <a:off x="8660097" y="413328"/>
            <a:ext cx="349650" cy="523220"/>
          </a:xfrm>
          <a:prstGeom prst="rect">
            <a:avLst/>
          </a:prstGeom>
          <a:noFill/>
        </p:spPr>
        <p:txBody>
          <a:bodyPr wrap="none" rtlCol="0">
            <a:spAutoFit/>
          </a:bodyPr>
          <a:lstStyle/>
          <a:p>
            <a:r>
              <a:rPr lang="en-US" sz="2800" dirty="0"/>
              <a:t>S</a:t>
            </a:r>
          </a:p>
        </p:txBody>
      </p:sp>
      <p:sp>
        <p:nvSpPr>
          <p:cNvPr id="13" name="Rectangle 12"/>
          <p:cNvSpPr/>
          <p:nvPr/>
        </p:nvSpPr>
        <p:spPr>
          <a:xfrm>
            <a:off x="348932" y="3778734"/>
            <a:ext cx="5197602" cy="369332"/>
          </a:xfrm>
          <a:prstGeom prst="rect">
            <a:avLst/>
          </a:prstGeom>
        </p:spPr>
        <p:txBody>
          <a:bodyPr wrap="square">
            <a:spAutoFit/>
          </a:bodyPr>
          <a:lstStyle/>
          <a:p>
            <a:r>
              <a:rPr lang="en-US" dirty="0"/>
              <a:t>where </a:t>
            </a:r>
            <a:r>
              <a:rPr lang="en-US" i="1" dirty="0">
                <a:latin typeface="Cambria Math"/>
                <a:cs typeface="Cambria Math"/>
              </a:rPr>
              <a:t>W</a:t>
            </a:r>
            <a:r>
              <a:rPr lang="en-US" dirty="0"/>
              <a:t> is the synaptic (connectivity) strength, and </a:t>
            </a:r>
          </a:p>
        </p:txBody>
      </p:sp>
      <p:sp>
        <p:nvSpPr>
          <p:cNvPr id="14" name="Rectangle 13"/>
          <p:cNvSpPr/>
          <p:nvPr/>
        </p:nvSpPr>
        <p:spPr>
          <a:xfrm>
            <a:off x="348931" y="2574163"/>
            <a:ext cx="8311165" cy="646331"/>
          </a:xfrm>
          <a:prstGeom prst="rect">
            <a:avLst/>
          </a:prstGeom>
        </p:spPr>
        <p:txBody>
          <a:bodyPr wrap="square">
            <a:spAutoFit/>
          </a:bodyPr>
          <a:lstStyle/>
          <a:p>
            <a:pPr algn="just"/>
            <a:r>
              <a:rPr lang="en-US" dirty="0"/>
              <a:t>an approximation of a first passage time formula for LIF neurons (via Fokker-Planck approach), and</a:t>
            </a:r>
            <a:r>
              <a:rPr lang="en-US" i="1" dirty="0">
                <a:latin typeface="Cambria Math"/>
                <a:cs typeface="Cambria Math"/>
              </a:rPr>
              <a:t> I </a:t>
            </a:r>
            <a:r>
              <a:rPr lang="en-US" dirty="0"/>
              <a:t>is averaged total input to a neuron, </a:t>
            </a:r>
          </a:p>
        </p:txBody>
      </p:sp>
      <p:sp>
        <p:nvSpPr>
          <p:cNvPr id="15" name="Rectangle 14"/>
          <p:cNvSpPr/>
          <p:nvPr/>
        </p:nvSpPr>
        <p:spPr>
          <a:xfrm>
            <a:off x="6325404" y="4264653"/>
            <a:ext cx="2210649" cy="369332"/>
          </a:xfrm>
          <a:prstGeom prst="rect">
            <a:avLst/>
          </a:prstGeom>
        </p:spPr>
        <p:txBody>
          <a:bodyPr wrap="none">
            <a:spAutoFit/>
          </a:bodyPr>
          <a:lstStyle/>
          <a:p>
            <a:pPr algn="just"/>
            <a:r>
              <a:rPr lang="en-US" dirty="0">
                <a:latin typeface="Symbol" charset="2"/>
                <a:cs typeface="Symbol" charset="2"/>
              </a:rPr>
              <a:t>(</a:t>
            </a:r>
            <a:r>
              <a:rPr lang="en-US" dirty="0">
                <a:cs typeface="Symbol" charset="2"/>
              </a:rPr>
              <a:t>Ornstein-</a:t>
            </a:r>
            <a:r>
              <a:rPr lang="en-US" dirty="0" err="1">
                <a:cs typeface="Symbol" charset="2"/>
              </a:rPr>
              <a:t>Uhlenbeck</a:t>
            </a:r>
            <a:r>
              <a:rPr lang="en-US" dirty="0">
                <a:cs typeface="Symbol" charset="2"/>
              </a:rPr>
              <a:t>)</a:t>
            </a:r>
            <a:endParaRPr lang="en-US" dirty="0"/>
          </a:p>
        </p:txBody>
      </p:sp>
      <p:sp>
        <p:nvSpPr>
          <p:cNvPr id="16" name="Rectangle 15"/>
          <p:cNvSpPr/>
          <p:nvPr/>
        </p:nvSpPr>
        <p:spPr>
          <a:xfrm>
            <a:off x="348932" y="4912150"/>
            <a:ext cx="8187121" cy="646331"/>
          </a:xfrm>
          <a:prstGeom prst="rect">
            <a:avLst/>
          </a:prstGeom>
        </p:spPr>
        <p:txBody>
          <a:bodyPr wrap="square">
            <a:spAutoFit/>
          </a:bodyPr>
          <a:lstStyle/>
          <a:p>
            <a:pPr algn="just"/>
            <a:r>
              <a:rPr lang="en-US" dirty="0"/>
              <a:t>Dynamics describing the averaged synapses (connectivity) for the neural population </a:t>
            </a:r>
          </a:p>
          <a:p>
            <a:pPr algn="just"/>
            <a:endParaRPr lang="en-US" dirty="0">
              <a:cs typeface="Symbol" charset="2"/>
            </a:endParaRPr>
          </a:p>
        </p:txBody>
      </p:sp>
      <p:sp>
        <p:nvSpPr>
          <p:cNvPr id="17" name="Rectangle 16"/>
          <p:cNvSpPr/>
          <p:nvPr/>
        </p:nvSpPr>
        <p:spPr>
          <a:xfrm>
            <a:off x="348932" y="5910556"/>
            <a:ext cx="4344383" cy="369332"/>
          </a:xfrm>
          <a:prstGeom prst="rect">
            <a:avLst/>
          </a:prstGeom>
        </p:spPr>
        <p:txBody>
          <a:bodyPr wrap="none">
            <a:spAutoFit/>
          </a:bodyPr>
          <a:lstStyle/>
          <a:p>
            <a:pPr algn="just"/>
            <a:r>
              <a:rPr lang="en-US" dirty="0">
                <a:cs typeface="Symbol" charset="2"/>
              </a:rPr>
              <a:t>for </a:t>
            </a:r>
            <a:r>
              <a:rPr lang="en-US" dirty="0" err="1">
                <a:cs typeface="Symbol" charset="2"/>
              </a:rPr>
              <a:t>interspike</a:t>
            </a:r>
            <a:r>
              <a:rPr lang="en-US" dirty="0">
                <a:cs typeface="Symbol" charset="2"/>
              </a:rPr>
              <a:t> interval distribution ~ Poisson. </a:t>
            </a:r>
            <a:endParaRPr lang="en-US" dirty="0"/>
          </a:p>
        </p:txBody>
      </p:sp>
      <p:sp>
        <p:nvSpPr>
          <p:cNvPr id="18" name="Rectangle 17"/>
          <p:cNvSpPr/>
          <p:nvPr/>
        </p:nvSpPr>
        <p:spPr>
          <a:xfrm>
            <a:off x="348932" y="871968"/>
            <a:ext cx="4572000" cy="646331"/>
          </a:xfrm>
          <a:prstGeom prst="rect">
            <a:avLst/>
          </a:prstGeom>
        </p:spPr>
        <p:txBody>
          <a:bodyPr>
            <a:spAutoFit/>
          </a:bodyPr>
          <a:lstStyle/>
          <a:p>
            <a:pPr algn="just"/>
            <a:r>
              <a:rPr lang="en-US" dirty="0">
                <a:cs typeface="Symbol" charset="2"/>
              </a:rPr>
              <a:t>Neural population dynamics described by </a:t>
            </a:r>
          </a:p>
          <a:p>
            <a:pPr algn="just"/>
            <a:endParaRPr lang="en-US" dirty="0"/>
          </a:p>
        </p:txBody>
      </p:sp>
      <p:sp>
        <p:nvSpPr>
          <p:cNvPr id="73" name="Right Arrow 72"/>
          <p:cNvSpPr/>
          <p:nvPr/>
        </p:nvSpPr>
        <p:spPr>
          <a:xfrm>
            <a:off x="6958633" y="1305598"/>
            <a:ext cx="498073" cy="4586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272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pop4eto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6780213"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391598" y="434897"/>
            <a:ext cx="6435416" cy="461665"/>
          </a:xfrm>
          <a:prstGeom prst="rect">
            <a:avLst/>
          </a:prstGeom>
          <a:noFill/>
        </p:spPr>
        <p:txBody>
          <a:bodyPr wrap="none" rtlCol="0">
            <a:spAutoFit/>
          </a:bodyPr>
          <a:lstStyle/>
          <a:p>
            <a:r>
              <a:rPr lang="en-GB" sz="2400" b="1" dirty="0"/>
              <a:t>Reducing a biophysical model of decision-making</a:t>
            </a:r>
          </a:p>
        </p:txBody>
      </p:sp>
      <p:sp>
        <p:nvSpPr>
          <p:cNvPr id="4" name="TextBox 3"/>
          <p:cNvSpPr txBox="1"/>
          <p:nvPr/>
        </p:nvSpPr>
        <p:spPr>
          <a:xfrm>
            <a:off x="6190646" y="6367346"/>
            <a:ext cx="2598532" cy="307777"/>
          </a:xfrm>
          <a:prstGeom prst="rect">
            <a:avLst/>
          </a:prstGeom>
          <a:noFill/>
        </p:spPr>
        <p:txBody>
          <a:bodyPr wrap="none" rtlCol="0">
            <a:spAutoFit/>
          </a:bodyPr>
          <a:lstStyle/>
          <a:p>
            <a:r>
              <a:rPr lang="en-GB" sz="1400" dirty="0"/>
              <a:t>Wong &amp; Wang, J. </a:t>
            </a:r>
            <a:r>
              <a:rPr lang="en-GB" sz="1400" dirty="0" err="1"/>
              <a:t>Neurosci</a:t>
            </a:r>
            <a:r>
              <a:rPr lang="en-GB" sz="1400" dirty="0"/>
              <a:t>., 2006</a:t>
            </a:r>
          </a:p>
        </p:txBody>
      </p:sp>
    </p:spTree>
    <p:extLst>
      <p:ext uri="{BB962C8B-B14F-4D97-AF65-F5344CB8AC3E}">
        <p14:creationId xmlns:p14="http://schemas.microsoft.com/office/powerpoint/2010/main" val="3997651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7ED2FCD1-D892-E448-9BFE-7F622C3FFD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82453" y="839837"/>
            <a:ext cx="3360692" cy="2558747"/>
          </a:xfrm>
          <a:prstGeom prst="rect">
            <a:avLst/>
          </a:prstGeom>
        </p:spPr>
      </p:pic>
      <p:cxnSp>
        <p:nvCxnSpPr>
          <p:cNvPr id="3" name="Straight Arrow Connector 2">
            <a:extLst>
              <a:ext uri="{FF2B5EF4-FFF2-40B4-BE49-F238E27FC236}">
                <a16:creationId xmlns:a16="http://schemas.microsoft.com/office/drawing/2014/main" id="{07ECEA02-DE5E-6E43-BB20-9DCB1BD245F0}"/>
              </a:ext>
            </a:extLst>
          </p:cNvPr>
          <p:cNvCxnSpPr>
            <a:cxnSpLocks/>
          </p:cNvCxnSpPr>
          <p:nvPr/>
        </p:nvCxnSpPr>
        <p:spPr>
          <a:xfrm flipV="1">
            <a:off x="1524011"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ED1BCCD-43E8-5D46-B6AF-297AB94F5007}"/>
              </a:ext>
            </a:extLst>
          </p:cNvPr>
          <p:cNvCxnSpPr/>
          <p:nvPr/>
        </p:nvCxnSpPr>
        <p:spPr>
          <a:xfrm flipV="1">
            <a:off x="3750858"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EE7BE6-2AD7-6245-8568-9187DAA56B50}"/>
              </a:ext>
            </a:extLst>
          </p:cNvPr>
          <p:cNvSpPr txBox="1"/>
          <p:nvPr/>
        </p:nvSpPr>
        <p:spPr>
          <a:xfrm>
            <a:off x="784065" y="1219200"/>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1</a:t>
            </a:r>
          </a:p>
        </p:txBody>
      </p:sp>
      <p:sp>
        <p:nvSpPr>
          <p:cNvPr id="13" name="Freeform 12">
            <a:extLst>
              <a:ext uri="{FF2B5EF4-FFF2-40B4-BE49-F238E27FC236}">
                <a16:creationId xmlns:a16="http://schemas.microsoft.com/office/drawing/2014/main" id="{7DFA54D5-69AD-4142-B37F-4E0EC36B93E6}"/>
              </a:ext>
            </a:extLst>
          </p:cNvPr>
          <p:cNvSpPr/>
          <p:nvPr/>
        </p:nvSpPr>
        <p:spPr>
          <a:xfrm>
            <a:off x="5649686" y="4228012"/>
            <a:ext cx="3265714" cy="1182188"/>
          </a:xfrm>
          <a:custGeom>
            <a:avLst/>
            <a:gdLst>
              <a:gd name="connsiteX0" fmla="*/ 0 w 3265714"/>
              <a:gd name="connsiteY0" fmla="*/ 17417 h 1182188"/>
              <a:gd name="connsiteX1" fmla="*/ 165463 w 3265714"/>
              <a:gd name="connsiteY1" fmla="*/ 452846 h 1182188"/>
              <a:gd name="connsiteX2" fmla="*/ 339634 w 3265714"/>
              <a:gd name="connsiteY2" fmla="*/ 687977 h 1182188"/>
              <a:gd name="connsiteX3" fmla="*/ 539931 w 3265714"/>
              <a:gd name="connsiteY3" fmla="*/ 818606 h 1182188"/>
              <a:gd name="connsiteX4" fmla="*/ 714103 w 3265714"/>
              <a:gd name="connsiteY4" fmla="*/ 879566 h 1182188"/>
              <a:gd name="connsiteX5" fmla="*/ 853440 w 3265714"/>
              <a:gd name="connsiteY5" fmla="*/ 888274 h 1182188"/>
              <a:gd name="connsiteX6" fmla="*/ 1079863 w 3265714"/>
              <a:gd name="connsiteY6" fmla="*/ 827314 h 1182188"/>
              <a:gd name="connsiteX7" fmla="*/ 1210491 w 3265714"/>
              <a:gd name="connsiteY7" fmla="*/ 696686 h 1182188"/>
              <a:gd name="connsiteX8" fmla="*/ 1323703 w 3265714"/>
              <a:gd name="connsiteY8" fmla="*/ 496389 h 1182188"/>
              <a:gd name="connsiteX9" fmla="*/ 1402080 w 3265714"/>
              <a:gd name="connsiteY9" fmla="*/ 339634 h 1182188"/>
              <a:gd name="connsiteX10" fmla="*/ 1532708 w 3265714"/>
              <a:gd name="connsiteY10" fmla="*/ 200297 h 1182188"/>
              <a:gd name="connsiteX11" fmla="*/ 1654628 w 3265714"/>
              <a:gd name="connsiteY11" fmla="*/ 165463 h 1182188"/>
              <a:gd name="connsiteX12" fmla="*/ 1785257 w 3265714"/>
              <a:gd name="connsiteY12" fmla="*/ 182880 h 1182188"/>
              <a:gd name="connsiteX13" fmla="*/ 1863634 w 3265714"/>
              <a:gd name="connsiteY13" fmla="*/ 269966 h 1182188"/>
              <a:gd name="connsiteX14" fmla="*/ 1976845 w 3265714"/>
              <a:gd name="connsiteY14" fmla="*/ 461554 h 1182188"/>
              <a:gd name="connsiteX15" fmla="*/ 2046514 w 3265714"/>
              <a:gd name="connsiteY15" fmla="*/ 687977 h 1182188"/>
              <a:gd name="connsiteX16" fmla="*/ 2151017 w 3265714"/>
              <a:gd name="connsiteY16" fmla="*/ 957943 h 1182188"/>
              <a:gd name="connsiteX17" fmla="*/ 2386148 w 3265714"/>
              <a:gd name="connsiteY17" fmla="*/ 1123406 h 1182188"/>
              <a:gd name="connsiteX18" fmla="*/ 2569028 w 3265714"/>
              <a:gd name="connsiteY18" fmla="*/ 1175657 h 1182188"/>
              <a:gd name="connsiteX19" fmla="*/ 2717074 w 3265714"/>
              <a:gd name="connsiteY19" fmla="*/ 1175657 h 1182188"/>
              <a:gd name="connsiteX20" fmla="*/ 2856411 w 3265714"/>
              <a:gd name="connsiteY20" fmla="*/ 1123406 h 1182188"/>
              <a:gd name="connsiteX21" fmla="*/ 3013165 w 3265714"/>
              <a:gd name="connsiteY21" fmla="*/ 966651 h 1182188"/>
              <a:gd name="connsiteX22" fmla="*/ 3143794 w 3265714"/>
              <a:gd name="connsiteY22" fmla="*/ 635726 h 1182188"/>
              <a:gd name="connsiteX23" fmla="*/ 3239588 w 3265714"/>
              <a:gd name="connsiteY23" fmla="*/ 200297 h 1182188"/>
              <a:gd name="connsiteX24" fmla="*/ 3265714 w 3265714"/>
              <a:gd name="connsiteY24" fmla="*/ 0 h 1182188"/>
              <a:gd name="connsiteX25" fmla="*/ 3265714 w 3265714"/>
              <a:gd name="connsiteY25" fmla="*/ 0 h 11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5714" h="1182188">
                <a:moveTo>
                  <a:pt x="0" y="17417"/>
                </a:moveTo>
                <a:cubicBezTo>
                  <a:pt x="54428" y="179251"/>
                  <a:pt x="108857" y="341086"/>
                  <a:pt x="165463" y="452846"/>
                </a:cubicBezTo>
                <a:cubicBezTo>
                  <a:pt x="222069" y="564606"/>
                  <a:pt x="277223" y="627017"/>
                  <a:pt x="339634" y="687977"/>
                </a:cubicBezTo>
                <a:cubicBezTo>
                  <a:pt x="402045" y="748937"/>
                  <a:pt x="477520" y="786675"/>
                  <a:pt x="539931" y="818606"/>
                </a:cubicBezTo>
                <a:cubicBezTo>
                  <a:pt x="602342" y="850537"/>
                  <a:pt x="661852" y="867955"/>
                  <a:pt x="714103" y="879566"/>
                </a:cubicBezTo>
                <a:cubicBezTo>
                  <a:pt x="766354" y="891177"/>
                  <a:pt x="792480" y="896983"/>
                  <a:pt x="853440" y="888274"/>
                </a:cubicBezTo>
                <a:cubicBezTo>
                  <a:pt x="914400" y="879565"/>
                  <a:pt x="1020355" y="859245"/>
                  <a:pt x="1079863" y="827314"/>
                </a:cubicBezTo>
                <a:cubicBezTo>
                  <a:pt x="1139371" y="795383"/>
                  <a:pt x="1169851" y="751840"/>
                  <a:pt x="1210491" y="696686"/>
                </a:cubicBezTo>
                <a:cubicBezTo>
                  <a:pt x="1251131" y="641532"/>
                  <a:pt x="1291772" y="555898"/>
                  <a:pt x="1323703" y="496389"/>
                </a:cubicBezTo>
                <a:cubicBezTo>
                  <a:pt x="1355635" y="436880"/>
                  <a:pt x="1367246" y="388983"/>
                  <a:pt x="1402080" y="339634"/>
                </a:cubicBezTo>
                <a:cubicBezTo>
                  <a:pt x="1436914" y="290285"/>
                  <a:pt x="1490617" y="229326"/>
                  <a:pt x="1532708" y="200297"/>
                </a:cubicBezTo>
                <a:cubicBezTo>
                  <a:pt x="1574799" y="171269"/>
                  <a:pt x="1612537" y="168366"/>
                  <a:pt x="1654628" y="165463"/>
                </a:cubicBezTo>
                <a:cubicBezTo>
                  <a:pt x="1696719" y="162560"/>
                  <a:pt x="1750423" y="165463"/>
                  <a:pt x="1785257" y="182880"/>
                </a:cubicBezTo>
                <a:cubicBezTo>
                  <a:pt x="1820091" y="200297"/>
                  <a:pt x="1831703" y="223520"/>
                  <a:pt x="1863634" y="269966"/>
                </a:cubicBezTo>
                <a:cubicBezTo>
                  <a:pt x="1895565" y="316412"/>
                  <a:pt x="1946365" y="391886"/>
                  <a:pt x="1976845" y="461554"/>
                </a:cubicBezTo>
                <a:cubicBezTo>
                  <a:pt x="2007325" y="531222"/>
                  <a:pt x="2017485" y="605246"/>
                  <a:pt x="2046514" y="687977"/>
                </a:cubicBezTo>
                <a:cubicBezTo>
                  <a:pt x="2075543" y="770709"/>
                  <a:pt x="2094411" y="885372"/>
                  <a:pt x="2151017" y="957943"/>
                </a:cubicBezTo>
                <a:cubicBezTo>
                  <a:pt x="2207623" y="1030514"/>
                  <a:pt x="2316480" y="1087120"/>
                  <a:pt x="2386148" y="1123406"/>
                </a:cubicBezTo>
                <a:cubicBezTo>
                  <a:pt x="2455816" y="1159692"/>
                  <a:pt x="2513874" y="1166949"/>
                  <a:pt x="2569028" y="1175657"/>
                </a:cubicBezTo>
                <a:cubicBezTo>
                  <a:pt x="2624182" y="1184365"/>
                  <a:pt x="2669177" y="1184366"/>
                  <a:pt x="2717074" y="1175657"/>
                </a:cubicBezTo>
                <a:cubicBezTo>
                  <a:pt x="2764971" y="1166949"/>
                  <a:pt x="2807063" y="1158240"/>
                  <a:pt x="2856411" y="1123406"/>
                </a:cubicBezTo>
                <a:cubicBezTo>
                  <a:pt x="2905759" y="1088572"/>
                  <a:pt x="2965268" y="1047931"/>
                  <a:pt x="3013165" y="966651"/>
                </a:cubicBezTo>
                <a:cubicBezTo>
                  <a:pt x="3061062" y="885371"/>
                  <a:pt x="3106057" y="763452"/>
                  <a:pt x="3143794" y="635726"/>
                </a:cubicBezTo>
                <a:cubicBezTo>
                  <a:pt x="3181531" y="508000"/>
                  <a:pt x="3219268" y="306251"/>
                  <a:pt x="3239588" y="200297"/>
                </a:cubicBezTo>
                <a:cubicBezTo>
                  <a:pt x="3259908" y="94343"/>
                  <a:pt x="3265714" y="0"/>
                  <a:pt x="3265714" y="0"/>
                </a:cubicBezTo>
                <a:lnTo>
                  <a:pt x="3265714" y="0"/>
                </a:lnTo>
              </a:path>
            </a:pathLst>
          </a:cu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52254A-28B0-C642-9E5F-8180DCEA4670}"/>
              </a:ext>
            </a:extLst>
          </p:cNvPr>
          <p:cNvSpPr/>
          <p:nvPr/>
        </p:nvSpPr>
        <p:spPr>
          <a:xfrm>
            <a:off x="7315200" y="40386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6A1E3C50-429B-3542-903F-EC23FBFAE990}"/>
              </a:ext>
            </a:extLst>
          </p:cNvPr>
          <p:cNvCxnSpPr>
            <a:cxnSpLocks/>
            <a:stCxn id="14" idx="6"/>
          </p:cNvCxnSpPr>
          <p:nvPr/>
        </p:nvCxnSpPr>
        <p:spPr>
          <a:xfrm>
            <a:off x="7620000" y="4191000"/>
            <a:ext cx="304800" cy="685800"/>
          </a:xfrm>
          <a:prstGeom prst="curvedConnector2">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2236A7-8ED9-474E-9679-F05A15CB0693}"/>
              </a:ext>
            </a:extLst>
          </p:cNvPr>
          <p:cNvSpPr txBox="1"/>
          <p:nvPr/>
        </p:nvSpPr>
        <p:spPr>
          <a:xfrm>
            <a:off x="5123562" y="6145333"/>
            <a:ext cx="3926075" cy="523220"/>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Wong and Wang, J. </a:t>
            </a:r>
            <a:r>
              <a:rPr lang="en-US" sz="1400" i="1" dirty="0" err="1">
                <a:latin typeface="Arial" panose="020B0604020202020204" pitchFamily="34" charset="0"/>
                <a:cs typeface="Arial" panose="020B0604020202020204" pitchFamily="34" charset="0"/>
              </a:rPr>
              <a:t>Neurosci</a:t>
            </a:r>
            <a:r>
              <a:rPr lang="en-US" sz="1400" i="1" dirty="0">
                <a:latin typeface="Arial" panose="020B0604020202020204" pitchFamily="34" charset="0"/>
                <a:cs typeface="Arial" panose="020B0604020202020204" pitchFamily="34" charset="0"/>
              </a:rPr>
              <a:t>. (2006)</a:t>
            </a:r>
          </a:p>
          <a:p>
            <a:r>
              <a:rPr lang="en-US" sz="1400" i="1" dirty="0" err="1">
                <a:latin typeface="Arial" panose="020B0604020202020204" pitchFamily="34" charset="0"/>
                <a:cs typeface="Arial" panose="020B0604020202020204" pitchFamily="34" charset="0"/>
              </a:rPr>
              <a:t>Roxin</a:t>
            </a:r>
            <a:r>
              <a:rPr lang="en-US" sz="1400" i="1" dirty="0">
                <a:latin typeface="Arial" panose="020B0604020202020204" pitchFamily="34" charset="0"/>
                <a:cs typeface="Arial" panose="020B0604020202020204" pitchFamily="34" charset="0"/>
              </a:rPr>
              <a:t> and </a:t>
            </a:r>
            <a:r>
              <a:rPr lang="en-US" sz="1400" i="1" dirty="0" err="1">
                <a:latin typeface="Arial" panose="020B0604020202020204" pitchFamily="34" charset="0"/>
                <a:cs typeface="Arial" panose="020B0604020202020204" pitchFamily="34" charset="0"/>
              </a:rPr>
              <a:t>Ledberg</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PLoS</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Comput</a:t>
            </a:r>
            <a:r>
              <a:rPr lang="en-US" sz="1400" i="1" dirty="0">
                <a:latin typeface="Arial" panose="020B0604020202020204" pitchFamily="34" charset="0"/>
                <a:cs typeface="Arial" panose="020B0604020202020204" pitchFamily="34" charset="0"/>
              </a:rPr>
              <a:t>. Biol. (2008)</a:t>
            </a:r>
          </a:p>
        </p:txBody>
      </p:sp>
      <p:sp>
        <p:nvSpPr>
          <p:cNvPr id="40" name="TextBox 39">
            <a:extLst>
              <a:ext uri="{FF2B5EF4-FFF2-40B4-BE49-F238E27FC236}">
                <a16:creationId xmlns:a16="http://schemas.microsoft.com/office/drawing/2014/main" id="{96A57A8B-C61B-1940-A713-9F377CC3A940}"/>
              </a:ext>
            </a:extLst>
          </p:cNvPr>
          <p:cNvSpPr txBox="1"/>
          <p:nvPr/>
        </p:nvSpPr>
        <p:spPr>
          <a:xfrm>
            <a:off x="5943600" y="5181600"/>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Choice 2</a:t>
            </a:r>
          </a:p>
        </p:txBody>
      </p:sp>
      <p:sp>
        <p:nvSpPr>
          <p:cNvPr id="41" name="TextBox 40">
            <a:extLst>
              <a:ext uri="{FF2B5EF4-FFF2-40B4-BE49-F238E27FC236}">
                <a16:creationId xmlns:a16="http://schemas.microsoft.com/office/drawing/2014/main" id="{87008DAF-616D-1942-9080-7AB53A96776A}"/>
              </a:ext>
            </a:extLst>
          </p:cNvPr>
          <p:cNvSpPr txBox="1"/>
          <p:nvPr/>
        </p:nvSpPr>
        <p:spPr>
          <a:xfrm>
            <a:off x="7772400" y="5410200"/>
            <a:ext cx="1095172" cy="369332"/>
          </a:xfrm>
          <a:prstGeom prst="rect">
            <a:avLst/>
          </a:prstGeom>
          <a:noFill/>
        </p:spPr>
        <p:txBody>
          <a:bodyPr wrap="none" rtlCol="0">
            <a:spAutoFit/>
          </a:bodyPr>
          <a:lstStyle/>
          <a:p>
            <a:r>
              <a:rPr lang="en-US" dirty="0">
                <a:solidFill>
                  <a:srgbClr val="0070C0"/>
                </a:solidFill>
                <a:latin typeface="Arial" panose="020B0604020202020204" pitchFamily="34" charset="0"/>
                <a:cs typeface="Arial" panose="020B0604020202020204" pitchFamily="34" charset="0"/>
              </a:rPr>
              <a:t>Choice 1</a:t>
            </a:r>
          </a:p>
        </p:txBody>
      </p:sp>
      <p:sp>
        <p:nvSpPr>
          <p:cNvPr id="43" name="TextBox 42">
            <a:extLst>
              <a:ext uri="{FF2B5EF4-FFF2-40B4-BE49-F238E27FC236}">
                <a16:creationId xmlns:a16="http://schemas.microsoft.com/office/drawing/2014/main" id="{72267788-6AE7-7041-B710-027642E84D92}"/>
              </a:ext>
            </a:extLst>
          </p:cNvPr>
          <p:cNvSpPr txBox="1"/>
          <p:nvPr/>
        </p:nvSpPr>
        <p:spPr>
          <a:xfrm>
            <a:off x="777628" y="264960"/>
            <a:ext cx="758874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simpler biologically based neural network model</a:t>
            </a:r>
          </a:p>
        </p:txBody>
      </p:sp>
      <p:sp>
        <p:nvSpPr>
          <p:cNvPr id="7" name="Oval 6">
            <a:extLst>
              <a:ext uri="{FF2B5EF4-FFF2-40B4-BE49-F238E27FC236}">
                <a16:creationId xmlns:a16="http://schemas.microsoft.com/office/drawing/2014/main" id="{FD0F065F-F95D-E84D-9902-B1648665BED3}"/>
              </a:ext>
            </a:extLst>
          </p:cNvPr>
          <p:cNvSpPr/>
          <p:nvPr/>
        </p:nvSpPr>
        <p:spPr>
          <a:xfrm>
            <a:off x="609622" y="2621372"/>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432FF"/>
                </a:solidFill>
                <a:latin typeface="Arial" panose="020B0604020202020204" pitchFamily="34" charset="0"/>
                <a:cs typeface="Arial" panose="020B0604020202020204" pitchFamily="34" charset="0"/>
              </a:rPr>
              <a:t>Cells responding to choice 1</a:t>
            </a:r>
          </a:p>
        </p:txBody>
      </p:sp>
      <p:sp>
        <p:nvSpPr>
          <p:cNvPr id="22" name="Oval 21">
            <a:extLst>
              <a:ext uri="{FF2B5EF4-FFF2-40B4-BE49-F238E27FC236}">
                <a16:creationId xmlns:a16="http://schemas.microsoft.com/office/drawing/2014/main" id="{DDE6F5D9-8674-524C-8550-D5BA1DEF6F9E}"/>
              </a:ext>
            </a:extLst>
          </p:cNvPr>
          <p:cNvSpPr/>
          <p:nvPr/>
        </p:nvSpPr>
        <p:spPr>
          <a:xfrm>
            <a:off x="2816618" y="2619330"/>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Arial" panose="020B0604020202020204" pitchFamily="34" charset="0"/>
                <a:cs typeface="Arial" panose="020B0604020202020204" pitchFamily="34" charset="0"/>
              </a:rPr>
              <a:t>Cells responding to choice 2</a:t>
            </a:r>
          </a:p>
        </p:txBody>
      </p:sp>
      <p:sp>
        <p:nvSpPr>
          <p:cNvPr id="8" name="Curved Right Arrow 7">
            <a:extLst>
              <a:ext uri="{FF2B5EF4-FFF2-40B4-BE49-F238E27FC236}">
                <a16:creationId xmlns:a16="http://schemas.microsoft.com/office/drawing/2014/main" id="{897D7136-03E7-ED4E-B0FA-6F116B80C639}"/>
              </a:ext>
            </a:extLst>
          </p:cNvPr>
          <p:cNvSpPr/>
          <p:nvPr/>
        </p:nvSpPr>
        <p:spPr>
          <a:xfrm>
            <a:off x="76200" y="3294409"/>
            <a:ext cx="529196"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Curved Right Arrow 23">
            <a:extLst>
              <a:ext uri="{FF2B5EF4-FFF2-40B4-BE49-F238E27FC236}">
                <a16:creationId xmlns:a16="http://schemas.microsoft.com/office/drawing/2014/main" id="{314DD724-85EA-8D48-9809-0F77BC1305EB}"/>
              </a:ext>
            </a:extLst>
          </p:cNvPr>
          <p:cNvSpPr/>
          <p:nvPr/>
        </p:nvSpPr>
        <p:spPr>
          <a:xfrm flipH="1">
            <a:off x="4655643" y="3294409"/>
            <a:ext cx="495028"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1" name="Curved Connector 10">
            <a:extLst>
              <a:ext uri="{FF2B5EF4-FFF2-40B4-BE49-F238E27FC236}">
                <a16:creationId xmlns:a16="http://schemas.microsoft.com/office/drawing/2014/main" id="{0C2E31B7-9615-704D-9BBB-5B9C3CAA56B4}"/>
              </a:ext>
            </a:extLst>
          </p:cNvPr>
          <p:cNvCxnSpPr>
            <a:cxnSpLocks/>
            <a:stCxn id="7" idx="7"/>
            <a:endCxn id="22" idx="1"/>
          </p:cNvCxnSpPr>
          <p:nvPr/>
        </p:nvCxnSpPr>
        <p:spPr>
          <a:xfrm rot="5400000" flipH="1" flipV="1">
            <a:off x="2626488" y="2412414"/>
            <a:ext cx="2042" cy="913854"/>
          </a:xfrm>
          <a:prstGeom prst="curvedConnector3">
            <a:avLst>
              <a:gd name="adj1" fmla="val 8561851"/>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80DE2D9-9FB1-3D4E-87D5-2D3C2BD846EA}"/>
              </a:ext>
            </a:extLst>
          </p:cNvPr>
          <p:cNvCxnSpPr>
            <a:cxnSpLocks/>
            <a:stCxn id="22" idx="3"/>
            <a:endCxn id="7" idx="5"/>
          </p:cNvCxnSpPr>
          <p:nvPr/>
        </p:nvCxnSpPr>
        <p:spPr>
          <a:xfrm rot="5400000">
            <a:off x="2626488" y="3614647"/>
            <a:ext cx="2042" cy="913854"/>
          </a:xfrm>
          <a:prstGeom prst="curvedConnector3">
            <a:avLst>
              <a:gd name="adj1" fmla="val 11120666"/>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AFAC55-08D3-9C42-9793-02BF61BE9B3B}"/>
              </a:ext>
            </a:extLst>
          </p:cNvPr>
          <p:cNvSpPr txBox="1"/>
          <p:nvPr/>
        </p:nvSpPr>
        <p:spPr>
          <a:xfrm>
            <a:off x="2991061" y="1231814"/>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2</a:t>
            </a:r>
          </a:p>
        </p:txBody>
      </p:sp>
      <p:cxnSp>
        <p:nvCxnSpPr>
          <p:cNvPr id="38" name="Straight Arrow Connector 37">
            <a:extLst>
              <a:ext uri="{FF2B5EF4-FFF2-40B4-BE49-F238E27FC236}">
                <a16:creationId xmlns:a16="http://schemas.microsoft.com/office/drawing/2014/main" id="{9B032186-52CE-EA47-8D41-3C5FBC19E5DB}"/>
              </a:ext>
            </a:extLst>
          </p:cNvPr>
          <p:cNvCxnSpPr>
            <a:cxnSpLocks/>
          </p:cNvCxnSpPr>
          <p:nvPr/>
        </p:nvCxnSpPr>
        <p:spPr>
          <a:xfrm flipV="1">
            <a:off x="1521834"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0C1D2E5-8818-A34E-923F-2BD1AFB98C10}"/>
              </a:ext>
            </a:extLst>
          </p:cNvPr>
          <p:cNvCxnSpPr>
            <a:cxnSpLocks/>
          </p:cNvCxnSpPr>
          <p:nvPr/>
        </p:nvCxnSpPr>
        <p:spPr>
          <a:xfrm flipV="1">
            <a:off x="3810000"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43CB1EC0-283B-494B-9068-7BC6896D33FA}"/>
              </a:ext>
            </a:extLst>
          </p:cNvPr>
          <p:cNvSpPr txBox="1"/>
          <p:nvPr/>
        </p:nvSpPr>
        <p:spPr>
          <a:xfrm>
            <a:off x="914603"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1</a:t>
            </a:r>
          </a:p>
        </p:txBody>
      </p:sp>
      <p:sp>
        <p:nvSpPr>
          <p:cNvPr id="46" name="TextBox 45">
            <a:extLst>
              <a:ext uri="{FF2B5EF4-FFF2-40B4-BE49-F238E27FC236}">
                <a16:creationId xmlns:a16="http://schemas.microsoft.com/office/drawing/2014/main" id="{9F7151E6-FBA4-234C-A3DB-4946C3FCDBC1}"/>
              </a:ext>
            </a:extLst>
          </p:cNvPr>
          <p:cNvSpPr txBox="1"/>
          <p:nvPr/>
        </p:nvSpPr>
        <p:spPr>
          <a:xfrm>
            <a:off x="3192268"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2</a:t>
            </a:r>
          </a:p>
        </p:txBody>
      </p:sp>
      <p:sp>
        <p:nvSpPr>
          <p:cNvPr id="50" name="TextBox 49">
            <a:extLst>
              <a:ext uri="{FF2B5EF4-FFF2-40B4-BE49-F238E27FC236}">
                <a16:creationId xmlns:a16="http://schemas.microsoft.com/office/drawing/2014/main" id="{3D646564-29E1-2E4A-A6BF-08D67D26461C}"/>
              </a:ext>
            </a:extLst>
          </p:cNvPr>
          <p:cNvSpPr txBox="1"/>
          <p:nvPr/>
        </p:nvSpPr>
        <p:spPr>
          <a:xfrm>
            <a:off x="6833211" y="721567"/>
            <a:ext cx="98616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Stimulus on</a:t>
            </a:r>
          </a:p>
        </p:txBody>
      </p:sp>
      <p:cxnSp>
        <p:nvCxnSpPr>
          <p:cNvPr id="49" name="Straight Arrow Connector 48">
            <a:extLst>
              <a:ext uri="{FF2B5EF4-FFF2-40B4-BE49-F238E27FC236}">
                <a16:creationId xmlns:a16="http://schemas.microsoft.com/office/drawing/2014/main" id="{BF135968-D0DE-7D4C-B31E-60EF2BE5C1C5}"/>
              </a:ext>
            </a:extLst>
          </p:cNvPr>
          <p:cNvCxnSpPr/>
          <p:nvPr/>
        </p:nvCxnSpPr>
        <p:spPr>
          <a:xfrm>
            <a:off x="6629400" y="1371600"/>
            <a:ext cx="144780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91180DF0-9A00-9349-AA21-83A6F872C853}"/>
              </a:ext>
            </a:extLst>
          </p:cNvPr>
          <p:cNvSpPr txBox="1"/>
          <p:nvPr/>
        </p:nvSpPr>
        <p:spPr>
          <a:xfrm>
            <a:off x="5741276" y="716325"/>
            <a:ext cx="985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Stimulus off</a:t>
            </a:r>
          </a:p>
        </p:txBody>
      </p:sp>
    </p:spTree>
    <p:extLst>
      <p:ext uri="{BB962C8B-B14F-4D97-AF65-F5344CB8AC3E}">
        <p14:creationId xmlns:p14="http://schemas.microsoft.com/office/powerpoint/2010/main" val="24870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7ECEA02-DE5E-6E43-BB20-9DCB1BD245F0}"/>
              </a:ext>
            </a:extLst>
          </p:cNvPr>
          <p:cNvCxnSpPr>
            <a:cxnSpLocks/>
          </p:cNvCxnSpPr>
          <p:nvPr/>
        </p:nvCxnSpPr>
        <p:spPr>
          <a:xfrm flipV="1">
            <a:off x="1524011"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ED1BCCD-43E8-5D46-B6AF-297AB94F5007}"/>
              </a:ext>
            </a:extLst>
          </p:cNvPr>
          <p:cNvCxnSpPr/>
          <p:nvPr/>
        </p:nvCxnSpPr>
        <p:spPr>
          <a:xfrm flipV="1">
            <a:off x="3750858"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BEE7BE6-2AD7-6245-8568-9187DAA56B50}"/>
              </a:ext>
            </a:extLst>
          </p:cNvPr>
          <p:cNvSpPr txBox="1"/>
          <p:nvPr/>
        </p:nvSpPr>
        <p:spPr>
          <a:xfrm>
            <a:off x="784065" y="1219200"/>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1</a:t>
            </a:r>
          </a:p>
        </p:txBody>
      </p:sp>
      <p:sp>
        <p:nvSpPr>
          <p:cNvPr id="13" name="Freeform 12">
            <a:extLst>
              <a:ext uri="{FF2B5EF4-FFF2-40B4-BE49-F238E27FC236}">
                <a16:creationId xmlns:a16="http://schemas.microsoft.com/office/drawing/2014/main" id="{7DFA54D5-69AD-4142-B37F-4E0EC36B93E6}"/>
              </a:ext>
            </a:extLst>
          </p:cNvPr>
          <p:cNvSpPr/>
          <p:nvPr/>
        </p:nvSpPr>
        <p:spPr>
          <a:xfrm>
            <a:off x="5649686" y="4228012"/>
            <a:ext cx="3265714" cy="1182188"/>
          </a:xfrm>
          <a:custGeom>
            <a:avLst/>
            <a:gdLst>
              <a:gd name="connsiteX0" fmla="*/ 0 w 3265714"/>
              <a:gd name="connsiteY0" fmla="*/ 17417 h 1182188"/>
              <a:gd name="connsiteX1" fmla="*/ 165463 w 3265714"/>
              <a:gd name="connsiteY1" fmla="*/ 452846 h 1182188"/>
              <a:gd name="connsiteX2" fmla="*/ 339634 w 3265714"/>
              <a:gd name="connsiteY2" fmla="*/ 687977 h 1182188"/>
              <a:gd name="connsiteX3" fmla="*/ 539931 w 3265714"/>
              <a:gd name="connsiteY3" fmla="*/ 818606 h 1182188"/>
              <a:gd name="connsiteX4" fmla="*/ 714103 w 3265714"/>
              <a:gd name="connsiteY4" fmla="*/ 879566 h 1182188"/>
              <a:gd name="connsiteX5" fmla="*/ 853440 w 3265714"/>
              <a:gd name="connsiteY5" fmla="*/ 888274 h 1182188"/>
              <a:gd name="connsiteX6" fmla="*/ 1079863 w 3265714"/>
              <a:gd name="connsiteY6" fmla="*/ 827314 h 1182188"/>
              <a:gd name="connsiteX7" fmla="*/ 1210491 w 3265714"/>
              <a:gd name="connsiteY7" fmla="*/ 696686 h 1182188"/>
              <a:gd name="connsiteX8" fmla="*/ 1323703 w 3265714"/>
              <a:gd name="connsiteY8" fmla="*/ 496389 h 1182188"/>
              <a:gd name="connsiteX9" fmla="*/ 1402080 w 3265714"/>
              <a:gd name="connsiteY9" fmla="*/ 339634 h 1182188"/>
              <a:gd name="connsiteX10" fmla="*/ 1532708 w 3265714"/>
              <a:gd name="connsiteY10" fmla="*/ 200297 h 1182188"/>
              <a:gd name="connsiteX11" fmla="*/ 1654628 w 3265714"/>
              <a:gd name="connsiteY11" fmla="*/ 165463 h 1182188"/>
              <a:gd name="connsiteX12" fmla="*/ 1785257 w 3265714"/>
              <a:gd name="connsiteY12" fmla="*/ 182880 h 1182188"/>
              <a:gd name="connsiteX13" fmla="*/ 1863634 w 3265714"/>
              <a:gd name="connsiteY13" fmla="*/ 269966 h 1182188"/>
              <a:gd name="connsiteX14" fmla="*/ 1976845 w 3265714"/>
              <a:gd name="connsiteY14" fmla="*/ 461554 h 1182188"/>
              <a:gd name="connsiteX15" fmla="*/ 2046514 w 3265714"/>
              <a:gd name="connsiteY15" fmla="*/ 687977 h 1182188"/>
              <a:gd name="connsiteX16" fmla="*/ 2151017 w 3265714"/>
              <a:gd name="connsiteY16" fmla="*/ 957943 h 1182188"/>
              <a:gd name="connsiteX17" fmla="*/ 2386148 w 3265714"/>
              <a:gd name="connsiteY17" fmla="*/ 1123406 h 1182188"/>
              <a:gd name="connsiteX18" fmla="*/ 2569028 w 3265714"/>
              <a:gd name="connsiteY18" fmla="*/ 1175657 h 1182188"/>
              <a:gd name="connsiteX19" fmla="*/ 2717074 w 3265714"/>
              <a:gd name="connsiteY19" fmla="*/ 1175657 h 1182188"/>
              <a:gd name="connsiteX20" fmla="*/ 2856411 w 3265714"/>
              <a:gd name="connsiteY20" fmla="*/ 1123406 h 1182188"/>
              <a:gd name="connsiteX21" fmla="*/ 3013165 w 3265714"/>
              <a:gd name="connsiteY21" fmla="*/ 966651 h 1182188"/>
              <a:gd name="connsiteX22" fmla="*/ 3143794 w 3265714"/>
              <a:gd name="connsiteY22" fmla="*/ 635726 h 1182188"/>
              <a:gd name="connsiteX23" fmla="*/ 3239588 w 3265714"/>
              <a:gd name="connsiteY23" fmla="*/ 200297 h 1182188"/>
              <a:gd name="connsiteX24" fmla="*/ 3265714 w 3265714"/>
              <a:gd name="connsiteY24" fmla="*/ 0 h 1182188"/>
              <a:gd name="connsiteX25" fmla="*/ 3265714 w 3265714"/>
              <a:gd name="connsiteY25" fmla="*/ 0 h 118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65714" h="1182188">
                <a:moveTo>
                  <a:pt x="0" y="17417"/>
                </a:moveTo>
                <a:cubicBezTo>
                  <a:pt x="54428" y="179251"/>
                  <a:pt x="108857" y="341086"/>
                  <a:pt x="165463" y="452846"/>
                </a:cubicBezTo>
                <a:cubicBezTo>
                  <a:pt x="222069" y="564606"/>
                  <a:pt x="277223" y="627017"/>
                  <a:pt x="339634" y="687977"/>
                </a:cubicBezTo>
                <a:cubicBezTo>
                  <a:pt x="402045" y="748937"/>
                  <a:pt x="477520" y="786675"/>
                  <a:pt x="539931" y="818606"/>
                </a:cubicBezTo>
                <a:cubicBezTo>
                  <a:pt x="602342" y="850537"/>
                  <a:pt x="661852" y="867955"/>
                  <a:pt x="714103" y="879566"/>
                </a:cubicBezTo>
                <a:cubicBezTo>
                  <a:pt x="766354" y="891177"/>
                  <a:pt x="792480" y="896983"/>
                  <a:pt x="853440" y="888274"/>
                </a:cubicBezTo>
                <a:cubicBezTo>
                  <a:pt x="914400" y="879565"/>
                  <a:pt x="1020355" y="859245"/>
                  <a:pt x="1079863" y="827314"/>
                </a:cubicBezTo>
                <a:cubicBezTo>
                  <a:pt x="1139371" y="795383"/>
                  <a:pt x="1169851" y="751840"/>
                  <a:pt x="1210491" y="696686"/>
                </a:cubicBezTo>
                <a:cubicBezTo>
                  <a:pt x="1251131" y="641532"/>
                  <a:pt x="1291772" y="555898"/>
                  <a:pt x="1323703" y="496389"/>
                </a:cubicBezTo>
                <a:cubicBezTo>
                  <a:pt x="1355635" y="436880"/>
                  <a:pt x="1367246" y="388983"/>
                  <a:pt x="1402080" y="339634"/>
                </a:cubicBezTo>
                <a:cubicBezTo>
                  <a:pt x="1436914" y="290285"/>
                  <a:pt x="1490617" y="229326"/>
                  <a:pt x="1532708" y="200297"/>
                </a:cubicBezTo>
                <a:cubicBezTo>
                  <a:pt x="1574799" y="171269"/>
                  <a:pt x="1612537" y="168366"/>
                  <a:pt x="1654628" y="165463"/>
                </a:cubicBezTo>
                <a:cubicBezTo>
                  <a:pt x="1696719" y="162560"/>
                  <a:pt x="1750423" y="165463"/>
                  <a:pt x="1785257" y="182880"/>
                </a:cubicBezTo>
                <a:cubicBezTo>
                  <a:pt x="1820091" y="200297"/>
                  <a:pt x="1831703" y="223520"/>
                  <a:pt x="1863634" y="269966"/>
                </a:cubicBezTo>
                <a:cubicBezTo>
                  <a:pt x="1895565" y="316412"/>
                  <a:pt x="1946365" y="391886"/>
                  <a:pt x="1976845" y="461554"/>
                </a:cubicBezTo>
                <a:cubicBezTo>
                  <a:pt x="2007325" y="531222"/>
                  <a:pt x="2017485" y="605246"/>
                  <a:pt x="2046514" y="687977"/>
                </a:cubicBezTo>
                <a:cubicBezTo>
                  <a:pt x="2075543" y="770709"/>
                  <a:pt x="2094411" y="885372"/>
                  <a:pt x="2151017" y="957943"/>
                </a:cubicBezTo>
                <a:cubicBezTo>
                  <a:pt x="2207623" y="1030514"/>
                  <a:pt x="2316480" y="1087120"/>
                  <a:pt x="2386148" y="1123406"/>
                </a:cubicBezTo>
                <a:cubicBezTo>
                  <a:pt x="2455816" y="1159692"/>
                  <a:pt x="2513874" y="1166949"/>
                  <a:pt x="2569028" y="1175657"/>
                </a:cubicBezTo>
                <a:cubicBezTo>
                  <a:pt x="2624182" y="1184365"/>
                  <a:pt x="2669177" y="1184366"/>
                  <a:pt x="2717074" y="1175657"/>
                </a:cubicBezTo>
                <a:cubicBezTo>
                  <a:pt x="2764971" y="1166949"/>
                  <a:pt x="2807063" y="1158240"/>
                  <a:pt x="2856411" y="1123406"/>
                </a:cubicBezTo>
                <a:cubicBezTo>
                  <a:pt x="2905759" y="1088572"/>
                  <a:pt x="2965268" y="1047931"/>
                  <a:pt x="3013165" y="966651"/>
                </a:cubicBezTo>
                <a:cubicBezTo>
                  <a:pt x="3061062" y="885371"/>
                  <a:pt x="3106057" y="763452"/>
                  <a:pt x="3143794" y="635726"/>
                </a:cubicBezTo>
                <a:cubicBezTo>
                  <a:pt x="3181531" y="508000"/>
                  <a:pt x="3219268" y="306251"/>
                  <a:pt x="3239588" y="200297"/>
                </a:cubicBezTo>
                <a:cubicBezTo>
                  <a:pt x="3259908" y="94343"/>
                  <a:pt x="3265714" y="0"/>
                  <a:pt x="3265714" y="0"/>
                </a:cubicBezTo>
                <a:lnTo>
                  <a:pt x="3265714" y="0"/>
                </a:lnTo>
              </a:path>
            </a:pathLst>
          </a:cu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52254A-28B0-C642-9E5F-8180DCEA4670}"/>
              </a:ext>
            </a:extLst>
          </p:cNvPr>
          <p:cNvSpPr/>
          <p:nvPr/>
        </p:nvSpPr>
        <p:spPr>
          <a:xfrm>
            <a:off x="7315200" y="40386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385F1AF-7DB2-4A42-B1B3-25E00C1DA6FA}"/>
              </a:ext>
            </a:extLst>
          </p:cNvPr>
          <p:cNvSpPr/>
          <p:nvPr/>
        </p:nvSpPr>
        <p:spPr>
          <a:xfrm>
            <a:off x="7162800" y="40386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B40A0B7-98F0-C747-AD08-38832C6544DD}"/>
              </a:ext>
            </a:extLst>
          </p:cNvPr>
          <p:cNvSpPr/>
          <p:nvPr/>
        </p:nvSpPr>
        <p:spPr>
          <a:xfrm>
            <a:off x="7010400" y="40386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5A8B7FA-44AA-A24C-AE47-5180F7255EC6}"/>
              </a:ext>
            </a:extLst>
          </p:cNvPr>
          <p:cNvSpPr/>
          <p:nvPr/>
        </p:nvSpPr>
        <p:spPr>
          <a:xfrm>
            <a:off x="7467600" y="41148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CB97156-5F46-BF48-B6B2-F234E2377E7B}"/>
              </a:ext>
            </a:extLst>
          </p:cNvPr>
          <p:cNvSpPr/>
          <p:nvPr/>
        </p:nvSpPr>
        <p:spPr>
          <a:xfrm>
            <a:off x="6705600" y="4343400"/>
            <a:ext cx="304800" cy="3048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urved Connector 36">
            <a:extLst>
              <a:ext uri="{FF2B5EF4-FFF2-40B4-BE49-F238E27FC236}">
                <a16:creationId xmlns:a16="http://schemas.microsoft.com/office/drawing/2014/main" id="{B4856AF9-1760-CE4A-92A8-8791DFC37C84}"/>
              </a:ext>
            </a:extLst>
          </p:cNvPr>
          <p:cNvCxnSpPr>
            <a:cxnSpLocks/>
          </p:cNvCxnSpPr>
          <p:nvPr/>
        </p:nvCxnSpPr>
        <p:spPr>
          <a:xfrm rot="5400000">
            <a:off x="6493379" y="4597621"/>
            <a:ext cx="250917" cy="262800"/>
          </a:xfrm>
          <a:prstGeom prst="curvedConnector2">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2236A7-8ED9-474E-9679-F05A15CB0693}"/>
              </a:ext>
            </a:extLst>
          </p:cNvPr>
          <p:cNvSpPr txBox="1"/>
          <p:nvPr/>
        </p:nvSpPr>
        <p:spPr>
          <a:xfrm>
            <a:off x="5123562" y="6145333"/>
            <a:ext cx="3926075" cy="523220"/>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Wong and Wang, J. </a:t>
            </a:r>
            <a:r>
              <a:rPr lang="en-US" sz="1400" i="1" dirty="0" err="1">
                <a:latin typeface="Arial" panose="020B0604020202020204" pitchFamily="34" charset="0"/>
                <a:cs typeface="Arial" panose="020B0604020202020204" pitchFamily="34" charset="0"/>
              </a:rPr>
              <a:t>Neurosci</a:t>
            </a:r>
            <a:r>
              <a:rPr lang="en-US" sz="1400" i="1" dirty="0">
                <a:latin typeface="Arial" panose="020B0604020202020204" pitchFamily="34" charset="0"/>
                <a:cs typeface="Arial" panose="020B0604020202020204" pitchFamily="34" charset="0"/>
              </a:rPr>
              <a:t>. (2006)</a:t>
            </a:r>
          </a:p>
          <a:p>
            <a:r>
              <a:rPr lang="en-US" sz="1400" i="1" dirty="0" err="1">
                <a:latin typeface="Arial" panose="020B0604020202020204" pitchFamily="34" charset="0"/>
                <a:cs typeface="Arial" panose="020B0604020202020204" pitchFamily="34" charset="0"/>
              </a:rPr>
              <a:t>Roxin</a:t>
            </a:r>
            <a:r>
              <a:rPr lang="en-US" sz="1400" i="1" dirty="0">
                <a:latin typeface="Arial" panose="020B0604020202020204" pitchFamily="34" charset="0"/>
                <a:cs typeface="Arial" panose="020B0604020202020204" pitchFamily="34" charset="0"/>
              </a:rPr>
              <a:t> and </a:t>
            </a:r>
            <a:r>
              <a:rPr lang="en-US" sz="1400" i="1" dirty="0" err="1">
                <a:latin typeface="Arial" panose="020B0604020202020204" pitchFamily="34" charset="0"/>
                <a:cs typeface="Arial" panose="020B0604020202020204" pitchFamily="34" charset="0"/>
              </a:rPr>
              <a:t>Ledberg</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PLoS</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Comput</a:t>
            </a:r>
            <a:r>
              <a:rPr lang="en-US" sz="1400" i="1" dirty="0">
                <a:latin typeface="Arial" panose="020B0604020202020204" pitchFamily="34" charset="0"/>
                <a:cs typeface="Arial" panose="020B0604020202020204" pitchFamily="34" charset="0"/>
              </a:rPr>
              <a:t>. Biol. (2008)</a:t>
            </a:r>
          </a:p>
        </p:txBody>
      </p:sp>
      <p:sp>
        <p:nvSpPr>
          <p:cNvPr id="40" name="TextBox 39">
            <a:extLst>
              <a:ext uri="{FF2B5EF4-FFF2-40B4-BE49-F238E27FC236}">
                <a16:creationId xmlns:a16="http://schemas.microsoft.com/office/drawing/2014/main" id="{96A57A8B-C61B-1940-A713-9F377CC3A940}"/>
              </a:ext>
            </a:extLst>
          </p:cNvPr>
          <p:cNvSpPr txBox="1"/>
          <p:nvPr/>
        </p:nvSpPr>
        <p:spPr>
          <a:xfrm>
            <a:off x="5943600" y="5181600"/>
            <a:ext cx="10951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Choice 2</a:t>
            </a:r>
          </a:p>
        </p:txBody>
      </p:sp>
      <p:sp>
        <p:nvSpPr>
          <p:cNvPr id="41" name="TextBox 40">
            <a:extLst>
              <a:ext uri="{FF2B5EF4-FFF2-40B4-BE49-F238E27FC236}">
                <a16:creationId xmlns:a16="http://schemas.microsoft.com/office/drawing/2014/main" id="{87008DAF-616D-1942-9080-7AB53A96776A}"/>
              </a:ext>
            </a:extLst>
          </p:cNvPr>
          <p:cNvSpPr txBox="1"/>
          <p:nvPr/>
        </p:nvSpPr>
        <p:spPr>
          <a:xfrm>
            <a:off x="7772400" y="5410200"/>
            <a:ext cx="1095172" cy="369332"/>
          </a:xfrm>
          <a:prstGeom prst="rect">
            <a:avLst/>
          </a:prstGeom>
          <a:noFill/>
        </p:spPr>
        <p:txBody>
          <a:bodyPr wrap="none" rtlCol="0">
            <a:spAutoFit/>
          </a:bodyPr>
          <a:lstStyle/>
          <a:p>
            <a:r>
              <a:rPr lang="en-US" dirty="0">
                <a:solidFill>
                  <a:srgbClr val="0070C0"/>
                </a:solidFill>
                <a:latin typeface="Arial" panose="020B0604020202020204" pitchFamily="34" charset="0"/>
                <a:cs typeface="Arial" panose="020B0604020202020204" pitchFamily="34" charset="0"/>
              </a:rPr>
              <a:t>Choice 1</a:t>
            </a:r>
          </a:p>
        </p:txBody>
      </p:sp>
      <p:sp>
        <p:nvSpPr>
          <p:cNvPr id="43" name="TextBox 42">
            <a:extLst>
              <a:ext uri="{FF2B5EF4-FFF2-40B4-BE49-F238E27FC236}">
                <a16:creationId xmlns:a16="http://schemas.microsoft.com/office/drawing/2014/main" id="{72267788-6AE7-7041-B710-027642E84D92}"/>
              </a:ext>
            </a:extLst>
          </p:cNvPr>
          <p:cNvSpPr txBox="1"/>
          <p:nvPr/>
        </p:nvSpPr>
        <p:spPr>
          <a:xfrm>
            <a:off x="777628" y="264960"/>
            <a:ext cx="7588744"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A simpler biologically based neural network model</a:t>
            </a:r>
          </a:p>
        </p:txBody>
      </p:sp>
      <p:sp>
        <p:nvSpPr>
          <p:cNvPr id="7" name="Oval 6">
            <a:extLst>
              <a:ext uri="{FF2B5EF4-FFF2-40B4-BE49-F238E27FC236}">
                <a16:creationId xmlns:a16="http://schemas.microsoft.com/office/drawing/2014/main" id="{FD0F065F-F95D-E84D-9902-B1648665BED3}"/>
              </a:ext>
            </a:extLst>
          </p:cNvPr>
          <p:cNvSpPr/>
          <p:nvPr/>
        </p:nvSpPr>
        <p:spPr>
          <a:xfrm>
            <a:off x="609622" y="2621372"/>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432FF"/>
                </a:solidFill>
                <a:latin typeface="Arial" panose="020B0604020202020204" pitchFamily="34" charset="0"/>
                <a:cs typeface="Arial" panose="020B0604020202020204" pitchFamily="34" charset="0"/>
              </a:rPr>
              <a:t>Cells responding to choice 1</a:t>
            </a:r>
          </a:p>
        </p:txBody>
      </p:sp>
      <p:sp>
        <p:nvSpPr>
          <p:cNvPr id="22" name="Oval 21">
            <a:extLst>
              <a:ext uri="{FF2B5EF4-FFF2-40B4-BE49-F238E27FC236}">
                <a16:creationId xmlns:a16="http://schemas.microsoft.com/office/drawing/2014/main" id="{DDE6F5D9-8674-524C-8550-D5BA1DEF6F9E}"/>
              </a:ext>
            </a:extLst>
          </p:cNvPr>
          <p:cNvSpPr/>
          <p:nvPr/>
        </p:nvSpPr>
        <p:spPr>
          <a:xfrm>
            <a:off x="2816618" y="2619330"/>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Arial" panose="020B0604020202020204" pitchFamily="34" charset="0"/>
                <a:cs typeface="Arial" panose="020B0604020202020204" pitchFamily="34" charset="0"/>
              </a:rPr>
              <a:t>Cells responding to choice 2</a:t>
            </a:r>
          </a:p>
        </p:txBody>
      </p:sp>
      <p:sp>
        <p:nvSpPr>
          <p:cNvPr id="8" name="Curved Right Arrow 7">
            <a:extLst>
              <a:ext uri="{FF2B5EF4-FFF2-40B4-BE49-F238E27FC236}">
                <a16:creationId xmlns:a16="http://schemas.microsoft.com/office/drawing/2014/main" id="{897D7136-03E7-ED4E-B0FA-6F116B80C639}"/>
              </a:ext>
            </a:extLst>
          </p:cNvPr>
          <p:cNvSpPr/>
          <p:nvPr/>
        </p:nvSpPr>
        <p:spPr>
          <a:xfrm>
            <a:off x="76200" y="3294409"/>
            <a:ext cx="529196"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Curved Right Arrow 23">
            <a:extLst>
              <a:ext uri="{FF2B5EF4-FFF2-40B4-BE49-F238E27FC236}">
                <a16:creationId xmlns:a16="http://schemas.microsoft.com/office/drawing/2014/main" id="{314DD724-85EA-8D48-9809-0F77BC1305EB}"/>
              </a:ext>
            </a:extLst>
          </p:cNvPr>
          <p:cNvSpPr/>
          <p:nvPr/>
        </p:nvSpPr>
        <p:spPr>
          <a:xfrm flipH="1">
            <a:off x="4655643" y="3294409"/>
            <a:ext cx="495028"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1" name="Curved Connector 10">
            <a:extLst>
              <a:ext uri="{FF2B5EF4-FFF2-40B4-BE49-F238E27FC236}">
                <a16:creationId xmlns:a16="http://schemas.microsoft.com/office/drawing/2014/main" id="{0C2E31B7-9615-704D-9BBB-5B9C3CAA56B4}"/>
              </a:ext>
            </a:extLst>
          </p:cNvPr>
          <p:cNvCxnSpPr>
            <a:cxnSpLocks/>
            <a:stCxn id="7" idx="7"/>
            <a:endCxn id="22" idx="1"/>
          </p:cNvCxnSpPr>
          <p:nvPr/>
        </p:nvCxnSpPr>
        <p:spPr>
          <a:xfrm rot="5400000" flipH="1" flipV="1">
            <a:off x="2626488" y="2412414"/>
            <a:ext cx="2042" cy="913854"/>
          </a:xfrm>
          <a:prstGeom prst="curvedConnector3">
            <a:avLst>
              <a:gd name="adj1" fmla="val 8561851"/>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80DE2D9-9FB1-3D4E-87D5-2D3C2BD846EA}"/>
              </a:ext>
            </a:extLst>
          </p:cNvPr>
          <p:cNvCxnSpPr>
            <a:cxnSpLocks/>
            <a:stCxn id="22" idx="3"/>
            <a:endCxn id="7" idx="5"/>
          </p:cNvCxnSpPr>
          <p:nvPr/>
        </p:nvCxnSpPr>
        <p:spPr>
          <a:xfrm rot="5400000">
            <a:off x="2626488" y="3614647"/>
            <a:ext cx="2042" cy="913854"/>
          </a:xfrm>
          <a:prstGeom prst="curvedConnector3">
            <a:avLst>
              <a:gd name="adj1" fmla="val 11120666"/>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AFAC55-08D3-9C42-9793-02BF61BE9B3B}"/>
              </a:ext>
            </a:extLst>
          </p:cNvPr>
          <p:cNvSpPr txBox="1"/>
          <p:nvPr/>
        </p:nvSpPr>
        <p:spPr>
          <a:xfrm>
            <a:off x="2991061" y="1231814"/>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2</a:t>
            </a:r>
          </a:p>
        </p:txBody>
      </p:sp>
      <p:cxnSp>
        <p:nvCxnSpPr>
          <p:cNvPr id="38" name="Straight Arrow Connector 37">
            <a:extLst>
              <a:ext uri="{FF2B5EF4-FFF2-40B4-BE49-F238E27FC236}">
                <a16:creationId xmlns:a16="http://schemas.microsoft.com/office/drawing/2014/main" id="{9B032186-52CE-EA47-8D41-3C5FBC19E5DB}"/>
              </a:ext>
            </a:extLst>
          </p:cNvPr>
          <p:cNvCxnSpPr>
            <a:cxnSpLocks/>
          </p:cNvCxnSpPr>
          <p:nvPr/>
        </p:nvCxnSpPr>
        <p:spPr>
          <a:xfrm flipV="1">
            <a:off x="1521834"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0C1D2E5-8818-A34E-923F-2BD1AFB98C10}"/>
              </a:ext>
            </a:extLst>
          </p:cNvPr>
          <p:cNvCxnSpPr>
            <a:cxnSpLocks/>
          </p:cNvCxnSpPr>
          <p:nvPr/>
        </p:nvCxnSpPr>
        <p:spPr>
          <a:xfrm flipV="1">
            <a:off x="3810000"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43CB1EC0-283B-494B-9068-7BC6896D33FA}"/>
              </a:ext>
            </a:extLst>
          </p:cNvPr>
          <p:cNvSpPr txBox="1"/>
          <p:nvPr/>
        </p:nvSpPr>
        <p:spPr>
          <a:xfrm>
            <a:off x="914603"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1</a:t>
            </a:r>
          </a:p>
        </p:txBody>
      </p:sp>
      <p:sp>
        <p:nvSpPr>
          <p:cNvPr id="46" name="TextBox 45">
            <a:extLst>
              <a:ext uri="{FF2B5EF4-FFF2-40B4-BE49-F238E27FC236}">
                <a16:creationId xmlns:a16="http://schemas.microsoft.com/office/drawing/2014/main" id="{9F7151E6-FBA4-234C-A3DB-4946C3FCDBC1}"/>
              </a:ext>
            </a:extLst>
          </p:cNvPr>
          <p:cNvSpPr txBox="1"/>
          <p:nvPr/>
        </p:nvSpPr>
        <p:spPr>
          <a:xfrm>
            <a:off x="3192268"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2</a:t>
            </a:r>
          </a:p>
        </p:txBody>
      </p:sp>
      <p:pic>
        <p:nvPicPr>
          <p:cNvPr id="47" name="Picture 46">
            <a:extLst>
              <a:ext uri="{FF2B5EF4-FFF2-40B4-BE49-F238E27FC236}">
                <a16:creationId xmlns:a16="http://schemas.microsoft.com/office/drawing/2014/main" id="{7ED2FCD1-D892-E448-9BFE-7F622C3FFD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82453" y="839837"/>
            <a:ext cx="3360691" cy="2558747"/>
          </a:xfrm>
          <a:prstGeom prst="rect">
            <a:avLst/>
          </a:prstGeom>
        </p:spPr>
      </p:pic>
      <p:cxnSp>
        <p:nvCxnSpPr>
          <p:cNvPr id="49" name="Straight Arrow Connector 48">
            <a:extLst>
              <a:ext uri="{FF2B5EF4-FFF2-40B4-BE49-F238E27FC236}">
                <a16:creationId xmlns:a16="http://schemas.microsoft.com/office/drawing/2014/main" id="{BF135968-D0DE-7D4C-B31E-60EF2BE5C1C5}"/>
              </a:ext>
            </a:extLst>
          </p:cNvPr>
          <p:cNvCxnSpPr>
            <a:cxnSpLocks/>
          </p:cNvCxnSpPr>
          <p:nvPr/>
        </p:nvCxnSpPr>
        <p:spPr>
          <a:xfrm>
            <a:off x="6629400" y="1371600"/>
            <a:ext cx="129540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3D646564-29E1-2E4A-A6BF-08D67D26461C}"/>
              </a:ext>
            </a:extLst>
          </p:cNvPr>
          <p:cNvSpPr txBox="1"/>
          <p:nvPr/>
        </p:nvSpPr>
        <p:spPr>
          <a:xfrm>
            <a:off x="6833211" y="721567"/>
            <a:ext cx="98616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Stimulus on</a:t>
            </a:r>
          </a:p>
        </p:txBody>
      </p:sp>
      <p:sp>
        <p:nvSpPr>
          <p:cNvPr id="51" name="TextBox 50">
            <a:extLst>
              <a:ext uri="{FF2B5EF4-FFF2-40B4-BE49-F238E27FC236}">
                <a16:creationId xmlns:a16="http://schemas.microsoft.com/office/drawing/2014/main" id="{91180DF0-9A00-9349-AA21-83A6F872C853}"/>
              </a:ext>
            </a:extLst>
          </p:cNvPr>
          <p:cNvSpPr txBox="1"/>
          <p:nvPr/>
        </p:nvSpPr>
        <p:spPr>
          <a:xfrm>
            <a:off x="5741276" y="716325"/>
            <a:ext cx="98501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Stimulus off</a:t>
            </a:r>
          </a:p>
        </p:txBody>
      </p:sp>
    </p:spTree>
    <p:extLst>
      <p:ext uri="{BB962C8B-B14F-4D97-AF65-F5344CB8AC3E}">
        <p14:creationId xmlns:p14="http://schemas.microsoft.com/office/powerpoint/2010/main" val="17721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ntr" presetSubtype="0" fill="hold" grpId="4"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5"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grpId="2"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3"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P spid="30" grpId="1" animBg="1"/>
      <p:bldP spid="30" grpId="2" animBg="1"/>
      <p:bldP spid="30" grpId="3" animBg="1"/>
      <p:bldP spid="30" grpId="4" animBg="1"/>
      <p:bldP spid="30" grpId="5" animBg="1"/>
      <p:bldP spid="32" grpId="0" animBg="1"/>
      <p:bldP spid="32" grpId="1" animBg="1"/>
      <p:bldP spid="32" grpId="2" animBg="1"/>
      <p:bldP spid="32" grpId="3" animBg="1"/>
      <p:bldP spid="34" grpId="0" animBg="1"/>
      <p:bldP spid="34" grpId="1" animBg="1"/>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1" y="1498589"/>
            <a:ext cx="4976359" cy="37888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216" y="2348684"/>
            <a:ext cx="3326202" cy="385139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38216" y="4092497"/>
            <a:ext cx="606100" cy="21075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5023299" y="61078"/>
            <a:ext cx="606100" cy="4518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p:cNvSpPr/>
          <p:nvPr/>
        </p:nvSpPr>
        <p:spPr>
          <a:xfrm>
            <a:off x="5841266" y="4274380"/>
            <a:ext cx="3280425" cy="20260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5306777" y="2119957"/>
            <a:ext cx="596705" cy="457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2"/>
          <p:cNvSpPr txBox="1">
            <a:spLocks noChangeArrowheads="1"/>
          </p:cNvSpPr>
          <p:nvPr/>
        </p:nvSpPr>
        <p:spPr>
          <a:xfrm>
            <a:off x="282575" y="115888"/>
            <a:ext cx="8610600" cy="108108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a:latin typeface="Arial" charset="0"/>
                <a:ea typeface="ＭＳ Ｐゴシック" charset="0"/>
              </a:rPr>
              <a:t>A reduced (</a:t>
            </a:r>
            <a:r>
              <a:rPr lang="en-US" altLang="ja-JP" sz="2800" b="1">
                <a:latin typeface="Arial" charset="0"/>
                <a:ea typeface="ＭＳ Ｐゴシック" charset="0"/>
              </a:rPr>
              <a:t>attractor) neural network model with strong positive feedback</a:t>
            </a:r>
            <a:endParaRPr lang="en-US" sz="2800" b="1" dirty="0">
              <a:latin typeface="Arial" charset="0"/>
              <a:ea typeface="ＭＳ Ｐゴシック" charset="0"/>
            </a:endParaRPr>
          </a:p>
        </p:txBody>
      </p:sp>
    </p:spTree>
    <p:extLst>
      <p:ext uri="{BB962C8B-B14F-4D97-AF65-F5344CB8AC3E}">
        <p14:creationId xmlns:p14="http://schemas.microsoft.com/office/powerpoint/2010/main" val="181284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9758" y="636608"/>
            <a:ext cx="8032830" cy="523220"/>
          </a:xfrm>
          <a:prstGeom prst="rect">
            <a:avLst/>
          </a:prstGeom>
          <a:noFill/>
        </p:spPr>
        <p:txBody>
          <a:bodyPr wrap="square" rtlCol="0">
            <a:spAutoFit/>
          </a:bodyPr>
          <a:lstStyle/>
          <a:p>
            <a:r>
              <a:rPr lang="en-GB" sz="2800" b="1" dirty="0">
                <a:latin typeface="+mj-lt"/>
              </a:rPr>
              <a:t>Transforming from discretized to continuous activity</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201" y="2459620"/>
            <a:ext cx="5841600" cy="274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59758" y="5818890"/>
            <a:ext cx="8032830" cy="369332"/>
          </a:xfrm>
          <a:prstGeom prst="rect">
            <a:avLst/>
          </a:prstGeom>
          <a:noFill/>
        </p:spPr>
        <p:txBody>
          <a:bodyPr wrap="square" rtlCol="0">
            <a:spAutoFit/>
          </a:bodyPr>
          <a:lstStyle/>
          <a:p>
            <a:r>
              <a:rPr lang="en-GB" dirty="0"/>
              <a:t>An analogy: from air particle movement to (approximate) continuous sound wave</a:t>
            </a:r>
          </a:p>
        </p:txBody>
      </p:sp>
      <p:sp>
        <p:nvSpPr>
          <p:cNvPr id="6" name="Freeform 5"/>
          <p:cNvSpPr/>
          <p:nvPr/>
        </p:nvSpPr>
        <p:spPr>
          <a:xfrm>
            <a:off x="2131622" y="3607696"/>
            <a:ext cx="4880758" cy="1911587"/>
          </a:xfrm>
          <a:custGeom>
            <a:avLst/>
            <a:gdLst>
              <a:gd name="connsiteX0" fmla="*/ 0 w 4880758"/>
              <a:gd name="connsiteY0" fmla="*/ 1497003 h 1865138"/>
              <a:gd name="connsiteX1" fmla="*/ 11875 w 4880758"/>
              <a:gd name="connsiteY1" fmla="*/ 1556380 h 1865138"/>
              <a:gd name="connsiteX2" fmla="*/ 23750 w 4880758"/>
              <a:gd name="connsiteY2" fmla="*/ 1592006 h 1865138"/>
              <a:gd name="connsiteX3" fmla="*/ 35626 w 4880758"/>
              <a:gd name="connsiteY3" fmla="*/ 1651382 h 1865138"/>
              <a:gd name="connsiteX4" fmla="*/ 59376 w 4880758"/>
              <a:gd name="connsiteY4" fmla="*/ 1556380 h 1865138"/>
              <a:gd name="connsiteX5" fmla="*/ 83127 w 4880758"/>
              <a:gd name="connsiteY5" fmla="*/ 1485128 h 1865138"/>
              <a:gd name="connsiteX6" fmla="*/ 118753 w 4880758"/>
              <a:gd name="connsiteY6" fmla="*/ 1402000 h 1865138"/>
              <a:gd name="connsiteX7" fmla="*/ 154379 w 4880758"/>
              <a:gd name="connsiteY7" fmla="*/ 1164494 h 1865138"/>
              <a:gd name="connsiteX8" fmla="*/ 166254 w 4880758"/>
              <a:gd name="connsiteY8" fmla="*/ 1200120 h 1865138"/>
              <a:gd name="connsiteX9" fmla="*/ 190005 w 4880758"/>
              <a:gd name="connsiteY9" fmla="*/ 1140743 h 1865138"/>
              <a:gd name="connsiteX10" fmla="*/ 201880 w 4880758"/>
              <a:gd name="connsiteY10" fmla="*/ 1093242 h 1865138"/>
              <a:gd name="connsiteX11" fmla="*/ 213756 w 4880758"/>
              <a:gd name="connsiteY11" fmla="*/ 1057616 h 1865138"/>
              <a:gd name="connsiteX12" fmla="*/ 249382 w 4880758"/>
              <a:gd name="connsiteY12" fmla="*/ 915112 h 1865138"/>
              <a:gd name="connsiteX13" fmla="*/ 261257 w 4880758"/>
              <a:gd name="connsiteY13" fmla="*/ 867611 h 1865138"/>
              <a:gd name="connsiteX14" fmla="*/ 273132 w 4880758"/>
              <a:gd name="connsiteY14" fmla="*/ 820110 h 1865138"/>
              <a:gd name="connsiteX15" fmla="*/ 285007 w 4880758"/>
              <a:gd name="connsiteY15" fmla="*/ 725107 h 1865138"/>
              <a:gd name="connsiteX16" fmla="*/ 296883 w 4880758"/>
              <a:gd name="connsiteY16" fmla="*/ 689481 h 1865138"/>
              <a:gd name="connsiteX17" fmla="*/ 285007 w 4880758"/>
              <a:gd name="connsiteY17" fmla="*/ 535102 h 1865138"/>
              <a:gd name="connsiteX18" fmla="*/ 296883 w 4880758"/>
              <a:gd name="connsiteY18" fmla="*/ 392598 h 1865138"/>
              <a:gd name="connsiteX19" fmla="*/ 320633 w 4880758"/>
              <a:gd name="connsiteY19" fmla="*/ 428224 h 1865138"/>
              <a:gd name="connsiteX20" fmla="*/ 332509 w 4880758"/>
              <a:gd name="connsiteY20" fmla="*/ 475725 h 1865138"/>
              <a:gd name="connsiteX21" fmla="*/ 344384 w 4880758"/>
              <a:gd name="connsiteY21" fmla="*/ 511351 h 1865138"/>
              <a:gd name="connsiteX22" fmla="*/ 380010 w 4880758"/>
              <a:gd name="connsiteY22" fmla="*/ 380722 h 1865138"/>
              <a:gd name="connsiteX23" fmla="*/ 391885 w 4880758"/>
              <a:gd name="connsiteY23" fmla="*/ 463850 h 1865138"/>
              <a:gd name="connsiteX24" fmla="*/ 403761 w 4880758"/>
              <a:gd name="connsiteY24" fmla="*/ 499476 h 1865138"/>
              <a:gd name="connsiteX25" fmla="*/ 439387 w 4880758"/>
              <a:gd name="connsiteY25" fmla="*/ 523226 h 1865138"/>
              <a:gd name="connsiteX26" fmla="*/ 463137 w 4880758"/>
              <a:gd name="connsiteY26" fmla="*/ 463850 h 1865138"/>
              <a:gd name="connsiteX27" fmla="*/ 498763 w 4880758"/>
              <a:gd name="connsiteY27" fmla="*/ 356972 h 1865138"/>
              <a:gd name="connsiteX28" fmla="*/ 522514 w 4880758"/>
              <a:gd name="connsiteY28" fmla="*/ 499476 h 1865138"/>
              <a:gd name="connsiteX29" fmla="*/ 534389 w 4880758"/>
              <a:gd name="connsiteY29" fmla="*/ 546977 h 1865138"/>
              <a:gd name="connsiteX30" fmla="*/ 546265 w 4880758"/>
              <a:gd name="connsiteY30" fmla="*/ 606354 h 1865138"/>
              <a:gd name="connsiteX31" fmla="*/ 558140 w 4880758"/>
              <a:gd name="connsiteY31" fmla="*/ 677606 h 1865138"/>
              <a:gd name="connsiteX32" fmla="*/ 581891 w 4880758"/>
              <a:gd name="connsiteY32" fmla="*/ 772608 h 1865138"/>
              <a:gd name="connsiteX33" fmla="*/ 593766 w 4880758"/>
              <a:gd name="connsiteY33" fmla="*/ 831985 h 1865138"/>
              <a:gd name="connsiteX34" fmla="*/ 617517 w 4880758"/>
              <a:gd name="connsiteY34" fmla="*/ 903237 h 1865138"/>
              <a:gd name="connsiteX35" fmla="*/ 629392 w 4880758"/>
              <a:gd name="connsiteY35" fmla="*/ 1033865 h 1865138"/>
              <a:gd name="connsiteX36" fmla="*/ 653143 w 4880758"/>
              <a:gd name="connsiteY36" fmla="*/ 1116993 h 1865138"/>
              <a:gd name="connsiteX37" fmla="*/ 665018 w 4880758"/>
              <a:gd name="connsiteY37" fmla="*/ 1188245 h 1865138"/>
              <a:gd name="connsiteX38" fmla="*/ 676893 w 4880758"/>
              <a:gd name="connsiteY38" fmla="*/ 1223871 h 1865138"/>
              <a:gd name="connsiteX39" fmla="*/ 688769 w 4880758"/>
              <a:gd name="connsiteY39" fmla="*/ 1306998 h 1865138"/>
              <a:gd name="connsiteX40" fmla="*/ 700644 w 4880758"/>
              <a:gd name="connsiteY40" fmla="*/ 1378250 h 1865138"/>
              <a:gd name="connsiteX41" fmla="*/ 760020 w 4880758"/>
              <a:gd name="connsiteY41" fmla="*/ 1342624 h 1865138"/>
              <a:gd name="connsiteX42" fmla="*/ 783771 w 4880758"/>
              <a:gd name="connsiteY42" fmla="*/ 1378250 h 1865138"/>
              <a:gd name="connsiteX43" fmla="*/ 807522 w 4880758"/>
              <a:gd name="connsiteY43" fmla="*/ 1473252 h 1865138"/>
              <a:gd name="connsiteX44" fmla="*/ 855023 w 4880758"/>
              <a:gd name="connsiteY44" fmla="*/ 1592006 h 1865138"/>
              <a:gd name="connsiteX45" fmla="*/ 878774 w 4880758"/>
              <a:gd name="connsiteY45" fmla="*/ 1722634 h 1865138"/>
              <a:gd name="connsiteX46" fmla="*/ 902524 w 4880758"/>
              <a:gd name="connsiteY46" fmla="*/ 1663258 h 1865138"/>
              <a:gd name="connsiteX47" fmla="*/ 926275 w 4880758"/>
              <a:gd name="connsiteY47" fmla="*/ 1366374 h 1865138"/>
              <a:gd name="connsiteX48" fmla="*/ 961901 w 4880758"/>
              <a:gd name="connsiteY48" fmla="*/ 1283247 h 1865138"/>
              <a:gd name="connsiteX49" fmla="*/ 973776 w 4880758"/>
              <a:gd name="connsiteY49" fmla="*/ 891361 h 1865138"/>
              <a:gd name="connsiteX50" fmla="*/ 985652 w 4880758"/>
              <a:gd name="connsiteY50" fmla="*/ 796359 h 1865138"/>
              <a:gd name="connsiteX51" fmla="*/ 1009402 w 4880758"/>
              <a:gd name="connsiteY51" fmla="*/ 725107 h 1865138"/>
              <a:gd name="connsiteX52" fmla="*/ 1021278 w 4880758"/>
              <a:gd name="connsiteY52" fmla="*/ 558852 h 1865138"/>
              <a:gd name="connsiteX53" fmla="*/ 1045028 w 4880758"/>
              <a:gd name="connsiteY53" fmla="*/ 416348 h 1865138"/>
              <a:gd name="connsiteX54" fmla="*/ 1056904 w 4880758"/>
              <a:gd name="connsiteY54" fmla="*/ 582603 h 1865138"/>
              <a:gd name="connsiteX55" fmla="*/ 1068779 w 4880758"/>
              <a:gd name="connsiteY55" fmla="*/ 630104 h 1865138"/>
              <a:gd name="connsiteX56" fmla="*/ 1092530 w 4880758"/>
              <a:gd name="connsiteY56" fmla="*/ 748858 h 1865138"/>
              <a:gd name="connsiteX57" fmla="*/ 1116280 w 4880758"/>
              <a:gd name="connsiteY57" fmla="*/ 713232 h 1865138"/>
              <a:gd name="connsiteX58" fmla="*/ 1128156 w 4880758"/>
              <a:gd name="connsiteY58" fmla="*/ 665730 h 1865138"/>
              <a:gd name="connsiteX59" fmla="*/ 1199407 w 4880758"/>
              <a:gd name="connsiteY59" fmla="*/ 843860 h 1865138"/>
              <a:gd name="connsiteX60" fmla="*/ 1211283 w 4880758"/>
              <a:gd name="connsiteY60" fmla="*/ 891361 h 1865138"/>
              <a:gd name="connsiteX61" fmla="*/ 1246909 w 4880758"/>
              <a:gd name="connsiteY61" fmla="*/ 986364 h 1865138"/>
              <a:gd name="connsiteX62" fmla="*/ 1258784 w 4880758"/>
              <a:gd name="connsiteY62" fmla="*/ 1021990 h 1865138"/>
              <a:gd name="connsiteX63" fmla="*/ 1294410 w 4880758"/>
              <a:gd name="connsiteY63" fmla="*/ 915112 h 1865138"/>
              <a:gd name="connsiteX64" fmla="*/ 1318161 w 4880758"/>
              <a:gd name="connsiteY64" fmla="*/ 843860 h 1865138"/>
              <a:gd name="connsiteX65" fmla="*/ 1341911 w 4880758"/>
              <a:gd name="connsiteY65" fmla="*/ 689481 h 1865138"/>
              <a:gd name="connsiteX66" fmla="*/ 1353787 w 4880758"/>
              <a:gd name="connsiteY66" fmla="*/ 641980 h 1865138"/>
              <a:gd name="connsiteX67" fmla="*/ 1365662 w 4880758"/>
              <a:gd name="connsiteY67" fmla="*/ 736982 h 1865138"/>
              <a:gd name="connsiteX68" fmla="*/ 1389413 w 4880758"/>
              <a:gd name="connsiteY68" fmla="*/ 1105117 h 1865138"/>
              <a:gd name="connsiteX69" fmla="*/ 1413163 w 4880758"/>
              <a:gd name="connsiteY69" fmla="*/ 1259497 h 1865138"/>
              <a:gd name="connsiteX70" fmla="*/ 1436914 w 4880758"/>
              <a:gd name="connsiteY70" fmla="*/ 1354499 h 1865138"/>
              <a:gd name="connsiteX71" fmla="*/ 1448789 w 4880758"/>
              <a:gd name="connsiteY71" fmla="*/ 1437626 h 1865138"/>
              <a:gd name="connsiteX72" fmla="*/ 1472540 w 4880758"/>
              <a:gd name="connsiteY72" fmla="*/ 1520754 h 1865138"/>
              <a:gd name="connsiteX73" fmla="*/ 1484415 w 4880758"/>
              <a:gd name="connsiteY73" fmla="*/ 1568255 h 1865138"/>
              <a:gd name="connsiteX74" fmla="*/ 1508166 w 4880758"/>
              <a:gd name="connsiteY74" fmla="*/ 1603881 h 1865138"/>
              <a:gd name="connsiteX75" fmla="*/ 1567543 w 4880758"/>
              <a:gd name="connsiteY75" fmla="*/ 1687008 h 1865138"/>
              <a:gd name="connsiteX76" fmla="*/ 1603169 w 4880758"/>
              <a:gd name="connsiteY76" fmla="*/ 1770135 h 1865138"/>
              <a:gd name="connsiteX77" fmla="*/ 1638794 w 4880758"/>
              <a:gd name="connsiteY77" fmla="*/ 1865138 h 1865138"/>
              <a:gd name="connsiteX78" fmla="*/ 1686296 w 4880758"/>
              <a:gd name="connsiteY78" fmla="*/ 1687008 h 1865138"/>
              <a:gd name="connsiteX79" fmla="*/ 1698171 w 4880758"/>
              <a:gd name="connsiteY79" fmla="*/ 1651382 h 1865138"/>
              <a:gd name="connsiteX80" fmla="*/ 1710046 w 4880758"/>
              <a:gd name="connsiteY80" fmla="*/ 1615756 h 1865138"/>
              <a:gd name="connsiteX81" fmla="*/ 1733797 w 4880758"/>
              <a:gd name="connsiteY81" fmla="*/ 998239 h 1865138"/>
              <a:gd name="connsiteX82" fmla="*/ 1745672 w 4880758"/>
              <a:gd name="connsiteY82" fmla="*/ 962613 h 1865138"/>
              <a:gd name="connsiteX83" fmla="*/ 1757548 w 4880758"/>
              <a:gd name="connsiteY83" fmla="*/ 915112 h 1865138"/>
              <a:gd name="connsiteX84" fmla="*/ 1781298 w 4880758"/>
              <a:gd name="connsiteY84" fmla="*/ 831985 h 1865138"/>
              <a:gd name="connsiteX85" fmla="*/ 1793174 w 4880758"/>
              <a:gd name="connsiteY85" fmla="*/ 903237 h 1865138"/>
              <a:gd name="connsiteX86" fmla="*/ 1805049 w 4880758"/>
              <a:gd name="connsiteY86" fmla="*/ 1010115 h 1865138"/>
              <a:gd name="connsiteX87" fmla="*/ 1828800 w 4880758"/>
              <a:gd name="connsiteY87" fmla="*/ 1045741 h 1865138"/>
              <a:gd name="connsiteX88" fmla="*/ 1840675 w 4880758"/>
              <a:gd name="connsiteY88" fmla="*/ 986364 h 1865138"/>
              <a:gd name="connsiteX89" fmla="*/ 1852550 w 4880758"/>
              <a:gd name="connsiteY89" fmla="*/ 879486 h 1865138"/>
              <a:gd name="connsiteX90" fmla="*/ 1876301 w 4880758"/>
              <a:gd name="connsiteY90" fmla="*/ 808234 h 1865138"/>
              <a:gd name="connsiteX91" fmla="*/ 1911927 w 4880758"/>
              <a:gd name="connsiteY91" fmla="*/ 820110 h 1865138"/>
              <a:gd name="connsiteX92" fmla="*/ 1923802 w 4880758"/>
              <a:gd name="connsiteY92" fmla="*/ 855735 h 1865138"/>
              <a:gd name="connsiteX93" fmla="*/ 1959428 w 4880758"/>
              <a:gd name="connsiteY93" fmla="*/ 915112 h 1865138"/>
              <a:gd name="connsiteX94" fmla="*/ 1995054 w 4880758"/>
              <a:gd name="connsiteY94" fmla="*/ 1021990 h 1865138"/>
              <a:gd name="connsiteX95" fmla="*/ 2042556 w 4880758"/>
              <a:gd name="connsiteY95" fmla="*/ 1093242 h 1865138"/>
              <a:gd name="connsiteX96" fmla="*/ 2125683 w 4880758"/>
              <a:gd name="connsiteY96" fmla="*/ 1045741 h 1865138"/>
              <a:gd name="connsiteX97" fmla="*/ 2173184 w 4880758"/>
              <a:gd name="connsiteY97" fmla="*/ 1128868 h 1865138"/>
              <a:gd name="connsiteX98" fmla="*/ 2220685 w 4880758"/>
              <a:gd name="connsiteY98" fmla="*/ 1223871 h 1865138"/>
              <a:gd name="connsiteX99" fmla="*/ 2244436 w 4880758"/>
              <a:gd name="connsiteY99" fmla="*/ 1259497 h 1865138"/>
              <a:gd name="connsiteX100" fmla="*/ 2256311 w 4880758"/>
              <a:gd name="connsiteY100" fmla="*/ 1295122 h 1865138"/>
              <a:gd name="connsiteX101" fmla="*/ 2291937 w 4880758"/>
              <a:gd name="connsiteY101" fmla="*/ 1223871 h 1865138"/>
              <a:gd name="connsiteX102" fmla="*/ 2303813 w 4880758"/>
              <a:gd name="connsiteY102" fmla="*/ 1140743 h 1865138"/>
              <a:gd name="connsiteX103" fmla="*/ 2327563 w 4880758"/>
              <a:gd name="connsiteY103" fmla="*/ 962613 h 1865138"/>
              <a:gd name="connsiteX104" fmla="*/ 2375065 w 4880758"/>
              <a:gd name="connsiteY104" fmla="*/ 796359 h 1865138"/>
              <a:gd name="connsiteX105" fmla="*/ 2422566 w 4880758"/>
              <a:gd name="connsiteY105" fmla="*/ 630104 h 1865138"/>
              <a:gd name="connsiteX106" fmla="*/ 2434441 w 4880758"/>
              <a:gd name="connsiteY106" fmla="*/ 582603 h 1865138"/>
              <a:gd name="connsiteX107" fmla="*/ 2458192 w 4880758"/>
              <a:gd name="connsiteY107" fmla="*/ 416348 h 1865138"/>
              <a:gd name="connsiteX108" fmla="*/ 2493818 w 4880758"/>
              <a:gd name="connsiteY108" fmla="*/ 261969 h 1865138"/>
              <a:gd name="connsiteX109" fmla="*/ 2517569 w 4880758"/>
              <a:gd name="connsiteY109" fmla="*/ 107590 h 1865138"/>
              <a:gd name="connsiteX110" fmla="*/ 2553194 w 4880758"/>
              <a:gd name="connsiteY110" fmla="*/ 48213 h 1865138"/>
              <a:gd name="connsiteX111" fmla="*/ 2565070 w 4880758"/>
              <a:gd name="connsiteY111" fmla="*/ 712 h 1865138"/>
              <a:gd name="connsiteX112" fmla="*/ 2576945 w 4880758"/>
              <a:gd name="connsiteY112" fmla="*/ 36338 h 1865138"/>
              <a:gd name="connsiteX113" fmla="*/ 2624446 w 4880758"/>
              <a:gd name="connsiteY113" fmla="*/ 202593 h 1865138"/>
              <a:gd name="connsiteX114" fmla="*/ 2671948 w 4880758"/>
              <a:gd name="connsiteY114" fmla="*/ 356972 h 1865138"/>
              <a:gd name="connsiteX115" fmla="*/ 2683823 w 4880758"/>
              <a:gd name="connsiteY115" fmla="*/ 392598 h 1865138"/>
              <a:gd name="connsiteX116" fmla="*/ 2707574 w 4880758"/>
              <a:gd name="connsiteY116" fmla="*/ 428224 h 1865138"/>
              <a:gd name="connsiteX117" fmla="*/ 2731324 w 4880758"/>
              <a:gd name="connsiteY117" fmla="*/ 499476 h 1865138"/>
              <a:gd name="connsiteX118" fmla="*/ 2755075 w 4880758"/>
              <a:gd name="connsiteY118" fmla="*/ 606354 h 1865138"/>
              <a:gd name="connsiteX119" fmla="*/ 2766950 w 4880758"/>
              <a:gd name="connsiteY119" fmla="*/ 641980 h 1865138"/>
              <a:gd name="connsiteX120" fmla="*/ 2790701 w 4880758"/>
              <a:gd name="connsiteY120" fmla="*/ 736982 h 1865138"/>
              <a:gd name="connsiteX121" fmla="*/ 2826327 w 4880758"/>
              <a:gd name="connsiteY121" fmla="*/ 843860 h 1865138"/>
              <a:gd name="connsiteX122" fmla="*/ 2838202 w 4880758"/>
              <a:gd name="connsiteY122" fmla="*/ 808234 h 1865138"/>
              <a:gd name="connsiteX123" fmla="*/ 2861953 w 4880758"/>
              <a:gd name="connsiteY123" fmla="*/ 760733 h 1865138"/>
              <a:gd name="connsiteX124" fmla="*/ 2897579 w 4880758"/>
              <a:gd name="connsiteY124" fmla="*/ 677606 h 1865138"/>
              <a:gd name="connsiteX125" fmla="*/ 2945080 w 4880758"/>
              <a:gd name="connsiteY125" fmla="*/ 689481 h 1865138"/>
              <a:gd name="connsiteX126" fmla="*/ 2956956 w 4880758"/>
              <a:gd name="connsiteY126" fmla="*/ 725107 h 1865138"/>
              <a:gd name="connsiteX127" fmla="*/ 3004457 w 4880758"/>
              <a:gd name="connsiteY127" fmla="*/ 796359 h 1865138"/>
              <a:gd name="connsiteX128" fmla="*/ 3028207 w 4880758"/>
              <a:gd name="connsiteY128" fmla="*/ 879486 h 1865138"/>
              <a:gd name="connsiteX129" fmla="*/ 3063833 w 4880758"/>
              <a:gd name="connsiteY129" fmla="*/ 926987 h 1865138"/>
              <a:gd name="connsiteX130" fmla="*/ 3099459 w 4880758"/>
              <a:gd name="connsiteY130" fmla="*/ 998239 h 1865138"/>
              <a:gd name="connsiteX131" fmla="*/ 3135085 w 4880758"/>
              <a:gd name="connsiteY131" fmla="*/ 1069491 h 1865138"/>
              <a:gd name="connsiteX132" fmla="*/ 3158836 w 4880758"/>
              <a:gd name="connsiteY132" fmla="*/ 998239 h 1865138"/>
              <a:gd name="connsiteX133" fmla="*/ 3206337 w 4880758"/>
              <a:gd name="connsiteY133" fmla="*/ 891361 h 1865138"/>
              <a:gd name="connsiteX134" fmla="*/ 3277589 w 4880758"/>
              <a:gd name="connsiteY134" fmla="*/ 1010115 h 1865138"/>
              <a:gd name="connsiteX135" fmla="*/ 3325091 w 4880758"/>
              <a:gd name="connsiteY135" fmla="*/ 1081367 h 1865138"/>
              <a:gd name="connsiteX136" fmla="*/ 3491345 w 4880758"/>
              <a:gd name="connsiteY136" fmla="*/ 1354499 h 1865138"/>
              <a:gd name="connsiteX137" fmla="*/ 3538846 w 4880758"/>
              <a:gd name="connsiteY137" fmla="*/ 1425751 h 1865138"/>
              <a:gd name="connsiteX138" fmla="*/ 3574472 w 4880758"/>
              <a:gd name="connsiteY138" fmla="*/ 1485128 h 1865138"/>
              <a:gd name="connsiteX139" fmla="*/ 3610098 w 4880758"/>
              <a:gd name="connsiteY139" fmla="*/ 1520754 h 1865138"/>
              <a:gd name="connsiteX140" fmla="*/ 3621974 w 4880758"/>
              <a:gd name="connsiteY140" fmla="*/ 1271372 h 1865138"/>
              <a:gd name="connsiteX141" fmla="*/ 3669475 w 4880758"/>
              <a:gd name="connsiteY141" fmla="*/ 1164494 h 1865138"/>
              <a:gd name="connsiteX142" fmla="*/ 3693226 w 4880758"/>
              <a:gd name="connsiteY142" fmla="*/ 1093242 h 1865138"/>
              <a:gd name="connsiteX143" fmla="*/ 3705101 w 4880758"/>
              <a:gd name="connsiteY143" fmla="*/ 1021990 h 1865138"/>
              <a:gd name="connsiteX144" fmla="*/ 3752602 w 4880758"/>
              <a:gd name="connsiteY144" fmla="*/ 974489 h 1865138"/>
              <a:gd name="connsiteX145" fmla="*/ 3776353 w 4880758"/>
              <a:gd name="connsiteY145" fmla="*/ 891361 h 1865138"/>
              <a:gd name="connsiteX146" fmla="*/ 3823854 w 4880758"/>
              <a:gd name="connsiteY146" fmla="*/ 998239 h 1865138"/>
              <a:gd name="connsiteX147" fmla="*/ 3871356 w 4880758"/>
              <a:gd name="connsiteY147" fmla="*/ 1045741 h 1865138"/>
              <a:gd name="connsiteX148" fmla="*/ 3895106 w 4880758"/>
              <a:gd name="connsiteY148" fmla="*/ 1116993 h 1865138"/>
              <a:gd name="connsiteX149" fmla="*/ 3954483 w 4880758"/>
              <a:gd name="connsiteY149" fmla="*/ 1211995 h 1865138"/>
              <a:gd name="connsiteX150" fmla="*/ 3978233 w 4880758"/>
              <a:gd name="connsiteY150" fmla="*/ 1247621 h 1865138"/>
              <a:gd name="connsiteX151" fmla="*/ 4037610 w 4880758"/>
              <a:gd name="connsiteY151" fmla="*/ 1366374 h 1865138"/>
              <a:gd name="connsiteX152" fmla="*/ 4073236 w 4880758"/>
              <a:gd name="connsiteY152" fmla="*/ 1437626 h 1865138"/>
              <a:gd name="connsiteX153" fmla="*/ 4096987 w 4880758"/>
              <a:gd name="connsiteY153" fmla="*/ 1485128 h 1865138"/>
              <a:gd name="connsiteX154" fmla="*/ 4132613 w 4880758"/>
              <a:gd name="connsiteY154" fmla="*/ 1508878 h 1865138"/>
              <a:gd name="connsiteX155" fmla="*/ 4168239 w 4880758"/>
              <a:gd name="connsiteY155" fmla="*/ 1223871 h 1865138"/>
              <a:gd name="connsiteX156" fmla="*/ 4191989 w 4880758"/>
              <a:gd name="connsiteY156" fmla="*/ 1093242 h 1865138"/>
              <a:gd name="connsiteX157" fmla="*/ 4203865 w 4880758"/>
              <a:gd name="connsiteY157" fmla="*/ 1057616 h 1865138"/>
              <a:gd name="connsiteX158" fmla="*/ 4227615 w 4880758"/>
              <a:gd name="connsiteY158" fmla="*/ 974489 h 1865138"/>
              <a:gd name="connsiteX159" fmla="*/ 4251366 w 4880758"/>
              <a:gd name="connsiteY159" fmla="*/ 1021990 h 1865138"/>
              <a:gd name="connsiteX160" fmla="*/ 4263241 w 4880758"/>
              <a:gd name="connsiteY160" fmla="*/ 1093242 h 1865138"/>
              <a:gd name="connsiteX161" fmla="*/ 4275117 w 4880758"/>
              <a:gd name="connsiteY161" fmla="*/ 1128868 h 1865138"/>
              <a:gd name="connsiteX162" fmla="*/ 4298867 w 4880758"/>
              <a:gd name="connsiteY162" fmla="*/ 1081367 h 1865138"/>
              <a:gd name="connsiteX163" fmla="*/ 4310743 w 4880758"/>
              <a:gd name="connsiteY163" fmla="*/ 1010115 h 1865138"/>
              <a:gd name="connsiteX164" fmla="*/ 4334493 w 4880758"/>
              <a:gd name="connsiteY164" fmla="*/ 820110 h 1865138"/>
              <a:gd name="connsiteX165" fmla="*/ 4358244 w 4880758"/>
              <a:gd name="connsiteY165" fmla="*/ 653855 h 1865138"/>
              <a:gd name="connsiteX166" fmla="*/ 4381994 w 4880758"/>
              <a:gd name="connsiteY166" fmla="*/ 558852 h 1865138"/>
              <a:gd name="connsiteX167" fmla="*/ 4393870 w 4880758"/>
              <a:gd name="connsiteY167" fmla="*/ 511351 h 1865138"/>
              <a:gd name="connsiteX168" fmla="*/ 4405745 w 4880758"/>
              <a:gd name="connsiteY168" fmla="*/ 475725 h 1865138"/>
              <a:gd name="connsiteX169" fmla="*/ 4453246 w 4880758"/>
              <a:gd name="connsiteY169" fmla="*/ 606354 h 1865138"/>
              <a:gd name="connsiteX170" fmla="*/ 4476997 w 4880758"/>
              <a:gd name="connsiteY170" fmla="*/ 689481 h 1865138"/>
              <a:gd name="connsiteX171" fmla="*/ 4488872 w 4880758"/>
              <a:gd name="connsiteY171" fmla="*/ 725107 h 1865138"/>
              <a:gd name="connsiteX172" fmla="*/ 4500748 w 4880758"/>
              <a:gd name="connsiteY172" fmla="*/ 772608 h 1865138"/>
              <a:gd name="connsiteX173" fmla="*/ 4524498 w 4880758"/>
              <a:gd name="connsiteY173" fmla="*/ 843860 h 1865138"/>
              <a:gd name="connsiteX174" fmla="*/ 4548249 w 4880758"/>
              <a:gd name="connsiteY174" fmla="*/ 879486 h 1865138"/>
              <a:gd name="connsiteX175" fmla="*/ 4595750 w 4880758"/>
              <a:gd name="connsiteY175" fmla="*/ 1010115 h 1865138"/>
              <a:gd name="connsiteX176" fmla="*/ 4631376 w 4880758"/>
              <a:gd name="connsiteY176" fmla="*/ 1069491 h 1865138"/>
              <a:gd name="connsiteX177" fmla="*/ 4690753 w 4880758"/>
              <a:gd name="connsiteY177" fmla="*/ 1176369 h 1865138"/>
              <a:gd name="connsiteX178" fmla="*/ 4738254 w 4880758"/>
              <a:gd name="connsiteY178" fmla="*/ 1306998 h 1865138"/>
              <a:gd name="connsiteX179" fmla="*/ 4762005 w 4880758"/>
              <a:gd name="connsiteY179" fmla="*/ 1378250 h 1865138"/>
              <a:gd name="connsiteX180" fmla="*/ 4809506 w 4880758"/>
              <a:gd name="connsiteY180" fmla="*/ 1425751 h 1865138"/>
              <a:gd name="connsiteX181" fmla="*/ 4833257 w 4880758"/>
              <a:gd name="connsiteY181" fmla="*/ 1556380 h 1865138"/>
              <a:gd name="connsiteX182" fmla="*/ 4880758 w 4880758"/>
              <a:gd name="connsiteY182" fmla="*/ 1615756 h 186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880758" h="1865138">
                <a:moveTo>
                  <a:pt x="0" y="1497003"/>
                </a:moveTo>
                <a:cubicBezTo>
                  <a:pt x="3958" y="1516795"/>
                  <a:pt x="6980" y="1536798"/>
                  <a:pt x="11875" y="1556380"/>
                </a:cubicBezTo>
                <a:cubicBezTo>
                  <a:pt x="14911" y="1568524"/>
                  <a:pt x="20714" y="1579862"/>
                  <a:pt x="23750" y="1592006"/>
                </a:cubicBezTo>
                <a:cubicBezTo>
                  <a:pt x="28645" y="1611587"/>
                  <a:pt x="31667" y="1631590"/>
                  <a:pt x="35626" y="1651382"/>
                </a:cubicBezTo>
                <a:cubicBezTo>
                  <a:pt x="43543" y="1619715"/>
                  <a:pt x="49054" y="1587347"/>
                  <a:pt x="59376" y="1556380"/>
                </a:cubicBezTo>
                <a:cubicBezTo>
                  <a:pt x="67293" y="1532629"/>
                  <a:pt x="77055" y="1509416"/>
                  <a:pt x="83127" y="1485128"/>
                </a:cubicBezTo>
                <a:cubicBezTo>
                  <a:pt x="98463" y="1423780"/>
                  <a:pt x="85948" y="1451206"/>
                  <a:pt x="118753" y="1402000"/>
                </a:cubicBezTo>
                <a:cubicBezTo>
                  <a:pt x="160074" y="1278040"/>
                  <a:pt x="140720" y="1355720"/>
                  <a:pt x="154379" y="1164494"/>
                </a:cubicBezTo>
                <a:cubicBezTo>
                  <a:pt x="158337" y="1176369"/>
                  <a:pt x="155839" y="1207064"/>
                  <a:pt x="166254" y="1200120"/>
                </a:cubicBezTo>
                <a:cubicBezTo>
                  <a:pt x="183991" y="1188295"/>
                  <a:pt x="183264" y="1160966"/>
                  <a:pt x="190005" y="1140743"/>
                </a:cubicBezTo>
                <a:cubicBezTo>
                  <a:pt x="195166" y="1125260"/>
                  <a:pt x="197396" y="1108935"/>
                  <a:pt x="201880" y="1093242"/>
                </a:cubicBezTo>
                <a:cubicBezTo>
                  <a:pt x="205319" y="1081206"/>
                  <a:pt x="210531" y="1069711"/>
                  <a:pt x="213756" y="1057616"/>
                </a:cubicBezTo>
                <a:cubicBezTo>
                  <a:pt x="226372" y="1010306"/>
                  <a:pt x="237507" y="962613"/>
                  <a:pt x="249382" y="915112"/>
                </a:cubicBezTo>
                <a:lnTo>
                  <a:pt x="261257" y="867611"/>
                </a:lnTo>
                <a:lnTo>
                  <a:pt x="273132" y="820110"/>
                </a:lnTo>
                <a:cubicBezTo>
                  <a:pt x="277090" y="788442"/>
                  <a:pt x="279298" y="756506"/>
                  <a:pt x="285007" y="725107"/>
                </a:cubicBezTo>
                <a:cubicBezTo>
                  <a:pt x="287246" y="712791"/>
                  <a:pt x="296883" y="701999"/>
                  <a:pt x="296883" y="689481"/>
                </a:cubicBezTo>
                <a:cubicBezTo>
                  <a:pt x="296883" y="637869"/>
                  <a:pt x="288966" y="586562"/>
                  <a:pt x="285007" y="535102"/>
                </a:cubicBezTo>
                <a:cubicBezTo>
                  <a:pt x="288966" y="487601"/>
                  <a:pt x="281810" y="437818"/>
                  <a:pt x="296883" y="392598"/>
                </a:cubicBezTo>
                <a:cubicBezTo>
                  <a:pt x="301396" y="379058"/>
                  <a:pt x="315011" y="415106"/>
                  <a:pt x="320633" y="428224"/>
                </a:cubicBezTo>
                <a:cubicBezTo>
                  <a:pt x="327062" y="443225"/>
                  <a:pt x="328025" y="460032"/>
                  <a:pt x="332509" y="475725"/>
                </a:cubicBezTo>
                <a:cubicBezTo>
                  <a:pt x="335948" y="487761"/>
                  <a:pt x="340426" y="499476"/>
                  <a:pt x="344384" y="511351"/>
                </a:cubicBezTo>
                <a:cubicBezTo>
                  <a:pt x="371171" y="404204"/>
                  <a:pt x="357813" y="447315"/>
                  <a:pt x="380010" y="380722"/>
                </a:cubicBezTo>
                <a:cubicBezTo>
                  <a:pt x="383968" y="408431"/>
                  <a:pt x="386396" y="436403"/>
                  <a:pt x="391885" y="463850"/>
                </a:cubicBezTo>
                <a:cubicBezTo>
                  <a:pt x="394340" y="476125"/>
                  <a:pt x="395941" y="489701"/>
                  <a:pt x="403761" y="499476"/>
                </a:cubicBezTo>
                <a:cubicBezTo>
                  <a:pt x="412677" y="510621"/>
                  <a:pt x="427512" y="515309"/>
                  <a:pt x="439387" y="523226"/>
                </a:cubicBezTo>
                <a:cubicBezTo>
                  <a:pt x="447304" y="503434"/>
                  <a:pt x="457528" y="484415"/>
                  <a:pt x="463137" y="463850"/>
                </a:cubicBezTo>
                <a:cubicBezTo>
                  <a:pt x="492674" y="355547"/>
                  <a:pt x="452579" y="426250"/>
                  <a:pt x="498763" y="356972"/>
                </a:cubicBezTo>
                <a:cubicBezTo>
                  <a:pt x="525487" y="463860"/>
                  <a:pt x="494718" y="332694"/>
                  <a:pt x="522514" y="499476"/>
                </a:cubicBezTo>
                <a:cubicBezTo>
                  <a:pt x="525197" y="515575"/>
                  <a:pt x="530848" y="531045"/>
                  <a:pt x="534389" y="546977"/>
                </a:cubicBezTo>
                <a:cubicBezTo>
                  <a:pt x="538768" y="566681"/>
                  <a:pt x="542654" y="586495"/>
                  <a:pt x="546265" y="606354"/>
                </a:cubicBezTo>
                <a:cubicBezTo>
                  <a:pt x="550572" y="630044"/>
                  <a:pt x="553095" y="654062"/>
                  <a:pt x="558140" y="677606"/>
                </a:cubicBezTo>
                <a:cubicBezTo>
                  <a:pt x="564979" y="709523"/>
                  <a:pt x="575490" y="740600"/>
                  <a:pt x="581891" y="772608"/>
                </a:cubicBezTo>
                <a:cubicBezTo>
                  <a:pt x="585849" y="792400"/>
                  <a:pt x="588455" y="812512"/>
                  <a:pt x="593766" y="831985"/>
                </a:cubicBezTo>
                <a:cubicBezTo>
                  <a:pt x="600353" y="856138"/>
                  <a:pt x="617517" y="903237"/>
                  <a:pt x="617517" y="903237"/>
                </a:cubicBezTo>
                <a:cubicBezTo>
                  <a:pt x="621475" y="946780"/>
                  <a:pt x="623614" y="990526"/>
                  <a:pt x="629392" y="1033865"/>
                </a:cubicBezTo>
                <a:cubicBezTo>
                  <a:pt x="632706" y="1058723"/>
                  <a:pt x="645000" y="1092564"/>
                  <a:pt x="653143" y="1116993"/>
                </a:cubicBezTo>
                <a:cubicBezTo>
                  <a:pt x="657101" y="1140744"/>
                  <a:pt x="659795" y="1164740"/>
                  <a:pt x="665018" y="1188245"/>
                </a:cubicBezTo>
                <a:cubicBezTo>
                  <a:pt x="667733" y="1200465"/>
                  <a:pt x="674438" y="1211596"/>
                  <a:pt x="676893" y="1223871"/>
                </a:cubicBezTo>
                <a:cubicBezTo>
                  <a:pt x="682382" y="1251318"/>
                  <a:pt x="684513" y="1279333"/>
                  <a:pt x="688769" y="1306998"/>
                </a:cubicBezTo>
                <a:cubicBezTo>
                  <a:pt x="692430" y="1330796"/>
                  <a:pt x="696686" y="1354499"/>
                  <a:pt x="700644" y="1378250"/>
                </a:cubicBezTo>
                <a:cubicBezTo>
                  <a:pt x="768707" y="1276154"/>
                  <a:pt x="733146" y="1288877"/>
                  <a:pt x="760020" y="1342624"/>
                </a:cubicBezTo>
                <a:cubicBezTo>
                  <a:pt x="766403" y="1355390"/>
                  <a:pt x="775854" y="1366375"/>
                  <a:pt x="783771" y="1378250"/>
                </a:cubicBezTo>
                <a:cubicBezTo>
                  <a:pt x="791688" y="1409917"/>
                  <a:pt x="792925" y="1444056"/>
                  <a:pt x="807522" y="1473252"/>
                </a:cubicBezTo>
                <a:cubicBezTo>
                  <a:pt x="837279" y="1532768"/>
                  <a:pt x="833012" y="1518637"/>
                  <a:pt x="855023" y="1592006"/>
                </a:cubicBezTo>
                <a:cubicBezTo>
                  <a:pt x="870292" y="1642904"/>
                  <a:pt x="870411" y="1664095"/>
                  <a:pt x="878774" y="1722634"/>
                </a:cubicBezTo>
                <a:cubicBezTo>
                  <a:pt x="886691" y="1702842"/>
                  <a:pt x="896915" y="1683823"/>
                  <a:pt x="902524" y="1663258"/>
                </a:cubicBezTo>
                <a:cubicBezTo>
                  <a:pt x="923648" y="1585803"/>
                  <a:pt x="922938" y="1403080"/>
                  <a:pt x="926275" y="1366374"/>
                </a:cubicBezTo>
                <a:cubicBezTo>
                  <a:pt x="928217" y="1345016"/>
                  <a:pt x="954516" y="1298016"/>
                  <a:pt x="961901" y="1283247"/>
                </a:cubicBezTo>
                <a:cubicBezTo>
                  <a:pt x="965859" y="1152618"/>
                  <a:pt x="967408" y="1021894"/>
                  <a:pt x="973776" y="891361"/>
                </a:cubicBezTo>
                <a:cubicBezTo>
                  <a:pt x="975331" y="859485"/>
                  <a:pt x="978965" y="827564"/>
                  <a:pt x="985652" y="796359"/>
                </a:cubicBezTo>
                <a:cubicBezTo>
                  <a:pt x="990898" y="771879"/>
                  <a:pt x="1009402" y="725107"/>
                  <a:pt x="1009402" y="725107"/>
                </a:cubicBezTo>
                <a:cubicBezTo>
                  <a:pt x="1013361" y="669689"/>
                  <a:pt x="1017812" y="614303"/>
                  <a:pt x="1021278" y="558852"/>
                </a:cubicBezTo>
                <a:cubicBezTo>
                  <a:pt x="1035690" y="328264"/>
                  <a:pt x="1021016" y="272274"/>
                  <a:pt x="1045028" y="416348"/>
                </a:cubicBezTo>
                <a:cubicBezTo>
                  <a:pt x="1048987" y="471766"/>
                  <a:pt x="1050768" y="527383"/>
                  <a:pt x="1056904" y="582603"/>
                </a:cubicBezTo>
                <a:cubicBezTo>
                  <a:pt x="1058706" y="598824"/>
                  <a:pt x="1065578" y="614100"/>
                  <a:pt x="1068779" y="630104"/>
                </a:cubicBezTo>
                <a:cubicBezTo>
                  <a:pt x="1097892" y="775671"/>
                  <a:pt x="1064948" y="638536"/>
                  <a:pt x="1092530" y="748858"/>
                </a:cubicBezTo>
                <a:cubicBezTo>
                  <a:pt x="1100447" y="736983"/>
                  <a:pt x="1110658" y="726350"/>
                  <a:pt x="1116280" y="713232"/>
                </a:cubicBezTo>
                <a:cubicBezTo>
                  <a:pt x="1122709" y="698230"/>
                  <a:pt x="1118363" y="652673"/>
                  <a:pt x="1128156" y="665730"/>
                </a:cubicBezTo>
                <a:cubicBezTo>
                  <a:pt x="1134047" y="673585"/>
                  <a:pt x="1185441" y="794979"/>
                  <a:pt x="1199407" y="843860"/>
                </a:cubicBezTo>
                <a:cubicBezTo>
                  <a:pt x="1203891" y="859553"/>
                  <a:pt x="1206799" y="875668"/>
                  <a:pt x="1211283" y="891361"/>
                </a:cubicBezTo>
                <a:cubicBezTo>
                  <a:pt x="1222068" y="929108"/>
                  <a:pt x="1231845" y="946192"/>
                  <a:pt x="1246909" y="986364"/>
                </a:cubicBezTo>
                <a:cubicBezTo>
                  <a:pt x="1251304" y="998085"/>
                  <a:pt x="1254826" y="1010115"/>
                  <a:pt x="1258784" y="1021990"/>
                </a:cubicBezTo>
                <a:lnTo>
                  <a:pt x="1294410" y="915112"/>
                </a:lnTo>
                <a:lnTo>
                  <a:pt x="1318161" y="843860"/>
                </a:lnTo>
                <a:cubicBezTo>
                  <a:pt x="1323863" y="803944"/>
                  <a:pt x="1333674" y="730666"/>
                  <a:pt x="1341911" y="689481"/>
                </a:cubicBezTo>
                <a:cubicBezTo>
                  <a:pt x="1345112" y="673477"/>
                  <a:pt x="1349828" y="657814"/>
                  <a:pt x="1353787" y="641980"/>
                </a:cubicBezTo>
                <a:cubicBezTo>
                  <a:pt x="1357745" y="673647"/>
                  <a:pt x="1362773" y="705199"/>
                  <a:pt x="1365662" y="736982"/>
                </a:cubicBezTo>
                <a:cubicBezTo>
                  <a:pt x="1394687" y="1056269"/>
                  <a:pt x="1359293" y="743682"/>
                  <a:pt x="1389413" y="1105117"/>
                </a:cubicBezTo>
                <a:cubicBezTo>
                  <a:pt x="1390676" y="1120269"/>
                  <a:pt x="1408745" y="1239615"/>
                  <a:pt x="1413163" y="1259497"/>
                </a:cubicBezTo>
                <a:cubicBezTo>
                  <a:pt x="1443757" y="1397165"/>
                  <a:pt x="1402695" y="1149180"/>
                  <a:pt x="1436914" y="1354499"/>
                </a:cubicBezTo>
                <a:cubicBezTo>
                  <a:pt x="1441515" y="1382108"/>
                  <a:pt x="1443782" y="1410087"/>
                  <a:pt x="1448789" y="1437626"/>
                </a:cubicBezTo>
                <a:cubicBezTo>
                  <a:pt x="1458069" y="1488666"/>
                  <a:pt x="1459823" y="1476245"/>
                  <a:pt x="1472540" y="1520754"/>
                </a:cubicBezTo>
                <a:cubicBezTo>
                  <a:pt x="1477024" y="1536447"/>
                  <a:pt x="1477986" y="1553254"/>
                  <a:pt x="1484415" y="1568255"/>
                </a:cubicBezTo>
                <a:cubicBezTo>
                  <a:pt x="1490037" y="1581373"/>
                  <a:pt x="1501085" y="1591489"/>
                  <a:pt x="1508166" y="1603881"/>
                </a:cubicBezTo>
                <a:cubicBezTo>
                  <a:pt x="1549848" y="1676824"/>
                  <a:pt x="1509513" y="1628978"/>
                  <a:pt x="1567543" y="1687008"/>
                </a:cubicBezTo>
                <a:cubicBezTo>
                  <a:pt x="1584531" y="1720985"/>
                  <a:pt x="1594434" y="1735195"/>
                  <a:pt x="1603169" y="1770135"/>
                </a:cubicBezTo>
                <a:cubicBezTo>
                  <a:pt x="1623714" y="1852314"/>
                  <a:pt x="1599696" y="1806490"/>
                  <a:pt x="1638794" y="1865138"/>
                </a:cubicBezTo>
                <a:cubicBezTo>
                  <a:pt x="1667977" y="1733814"/>
                  <a:pt x="1651003" y="1792887"/>
                  <a:pt x="1686296" y="1687008"/>
                </a:cubicBezTo>
                <a:lnTo>
                  <a:pt x="1698171" y="1651382"/>
                </a:lnTo>
                <a:lnTo>
                  <a:pt x="1710046" y="1615756"/>
                </a:lnTo>
                <a:cubicBezTo>
                  <a:pt x="1711776" y="1565600"/>
                  <a:pt x="1727475" y="1080433"/>
                  <a:pt x="1733797" y="998239"/>
                </a:cubicBezTo>
                <a:cubicBezTo>
                  <a:pt x="1734757" y="985758"/>
                  <a:pt x="1742233" y="974649"/>
                  <a:pt x="1745672" y="962613"/>
                </a:cubicBezTo>
                <a:cubicBezTo>
                  <a:pt x="1750156" y="946920"/>
                  <a:pt x="1753064" y="930805"/>
                  <a:pt x="1757548" y="915112"/>
                </a:cubicBezTo>
                <a:cubicBezTo>
                  <a:pt x="1791610" y="795897"/>
                  <a:pt x="1744188" y="980428"/>
                  <a:pt x="1781298" y="831985"/>
                </a:cubicBezTo>
                <a:cubicBezTo>
                  <a:pt x="1785257" y="855736"/>
                  <a:pt x="1789992" y="879370"/>
                  <a:pt x="1793174" y="903237"/>
                </a:cubicBezTo>
                <a:cubicBezTo>
                  <a:pt x="1797912" y="938768"/>
                  <a:pt x="1796355" y="975340"/>
                  <a:pt x="1805049" y="1010115"/>
                </a:cubicBezTo>
                <a:cubicBezTo>
                  <a:pt x="1808511" y="1023961"/>
                  <a:pt x="1820883" y="1033866"/>
                  <a:pt x="1828800" y="1045741"/>
                </a:cubicBezTo>
                <a:cubicBezTo>
                  <a:pt x="1832758" y="1025949"/>
                  <a:pt x="1837821" y="1006345"/>
                  <a:pt x="1840675" y="986364"/>
                </a:cubicBezTo>
                <a:cubicBezTo>
                  <a:pt x="1845744" y="950879"/>
                  <a:pt x="1845520" y="914635"/>
                  <a:pt x="1852550" y="879486"/>
                </a:cubicBezTo>
                <a:cubicBezTo>
                  <a:pt x="1857460" y="854937"/>
                  <a:pt x="1876301" y="808234"/>
                  <a:pt x="1876301" y="808234"/>
                </a:cubicBezTo>
                <a:cubicBezTo>
                  <a:pt x="1888176" y="812193"/>
                  <a:pt x="1903076" y="811259"/>
                  <a:pt x="1911927" y="820110"/>
                </a:cubicBezTo>
                <a:cubicBezTo>
                  <a:pt x="1920778" y="828961"/>
                  <a:pt x="1918204" y="844539"/>
                  <a:pt x="1923802" y="855735"/>
                </a:cubicBezTo>
                <a:cubicBezTo>
                  <a:pt x="1934124" y="876380"/>
                  <a:pt x="1947553" y="895320"/>
                  <a:pt x="1959428" y="915112"/>
                </a:cubicBezTo>
                <a:cubicBezTo>
                  <a:pt x="1969450" y="955197"/>
                  <a:pt x="1974418" y="984156"/>
                  <a:pt x="1995054" y="1021990"/>
                </a:cubicBezTo>
                <a:cubicBezTo>
                  <a:pt x="2008723" y="1047049"/>
                  <a:pt x="2042556" y="1093242"/>
                  <a:pt x="2042556" y="1093242"/>
                </a:cubicBezTo>
                <a:cubicBezTo>
                  <a:pt x="2097974" y="1010115"/>
                  <a:pt x="2066306" y="1006156"/>
                  <a:pt x="2125683" y="1045741"/>
                </a:cubicBezTo>
                <a:cubicBezTo>
                  <a:pt x="2151900" y="1124394"/>
                  <a:pt x="2117266" y="1033009"/>
                  <a:pt x="2173184" y="1128868"/>
                </a:cubicBezTo>
                <a:cubicBezTo>
                  <a:pt x="2191024" y="1159451"/>
                  <a:pt x="2204851" y="1192203"/>
                  <a:pt x="2220685" y="1223871"/>
                </a:cubicBezTo>
                <a:cubicBezTo>
                  <a:pt x="2227068" y="1236637"/>
                  <a:pt x="2236519" y="1247622"/>
                  <a:pt x="2244436" y="1259497"/>
                </a:cubicBezTo>
                <a:cubicBezTo>
                  <a:pt x="2248394" y="1271372"/>
                  <a:pt x="2243794" y="1295122"/>
                  <a:pt x="2256311" y="1295122"/>
                </a:cubicBezTo>
                <a:cubicBezTo>
                  <a:pt x="2271659" y="1295122"/>
                  <a:pt x="2289009" y="1232656"/>
                  <a:pt x="2291937" y="1223871"/>
                </a:cubicBezTo>
                <a:cubicBezTo>
                  <a:pt x="2295896" y="1196162"/>
                  <a:pt x="2300542" y="1168542"/>
                  <a:pt x="2303813" y="1140743"/>
                </a:cubicBezTo>
                <a:cubicBezTo>
                  <a:pt x="2311306" y="1077050"/>
                  <a:pt x="2311129" y="1022873"/>
                  <a:pt x="2327563" y="962613"/>
                </a:cubicBezTo>
                <a:cubicBezTo>
                  <a:pt x="2361516" y="838119"/>
                  <a:pt x="2345399" y="944692"/>
                  <a:pt x="2375065" y="796359"/>
                </a:cubicBezTo>
                <a:cubicBezTo>
                  <a:pt x="2402287" y="660247"/>
                  <a:pt x="2380762" y="713712"/>
                  <a:pt x="2422566" y="630104"/>
                </a:cubicBezTo>
                <a:cubicBezTo>
                  <a:pt x="2426524" y="614270"/>
                  <a:pt x="2431758" y="598702"/>
                  <a:pt x="2434441" y="582603"/>
                </a:cubicBezTo>
                <a:cubicBezTo>
                  <a:pt x="2443644" y="527384"/>
                  <a:pt x="2444614" y="470657"/>
                  <a:pt x="2458192" y="416348"/>
                </a:cubicBezTo>
                <a:cubicBezTo>
                  <a:pt x="2467136" y="380574"/>
                  <a:pt x="2487725" y="304622"/>
                  <a:pt x="2493818" y="261969"/>
                </a:cubicBezTo>
                <a:cubicBezTo>
                  <a:pt x="2496613" y="242404"/>
                  <a:pt x="2501954" y="142725"/>
                  <a:pt x="2517569" y="107590"/>
                </a:cubicBezTo>
                <a:cubicBezTo>
                  <a:pt x="2526943" y="86498"/>
                  <a:pt x="2541319" y="68005"/>
                  <a:pt x="2553194" y="48213"/>
                </a:cubicBezTo>
                <a:cubicBezTo>
                  <a:pt x="2557153" y="32379"/>
                  <a:pt x="2550472" y="8011"/>
                  <a:pt x="2565070" y="712"/>
                </a:cubicBezTo>
                <a:cubicBezTo>
                  <a:pt x="2576266" y="-4886"/>
                  <a:pt x="2575042" y="23966"/>
                  <a:pt x="2576945" y="36338"/>
                </a:cubicBezTo>
                <a:cubicBezTo>
                  <a:pt x="2600168" y="187290"/>
                  <a:pt x="2560285" y="117044"/>
                  <a:pt x="2624446" y="202593"/>
                </a:cubicBezTo>
                <a:cubicBezTo>
                  <a:pt x="2660236" y="345748"/>
                  <a:pt x="2631589" y="249347"/>
                  <a:pt x="2671948" y="356972"/>
                </a:cubicBezTo>
                <a:cubicBezTo>
                  <a:pt x="2676343" y="368693"/>
                  <a:pt x="2678225" y="381402"/>
                  <a:pt x="2683823" y="392598"/>
                </a:cubicBezTo>
                <a:cubicBezTo>
                  <a:pt x="2690206" y="405364"/>
                  <a:pt x="2699657" y="416349"/>
                  <a:pt x="2707574" y="428224"/>
                </a:cubicBezTo>
                <a:cubicBezTo>
                  <a:pt x="2715491" y="451975"/>
                  <a:pt x="2726414" y="474927"/>
                  <a:pt x="2731324" y="499476"/>
                </a:cubicBezTo>
                <a:cubicBezTo>
                  <a:pt x="2739485" y="540280"/>
                  <a:pt x="2743897" y="567230"/>
                  <a:pt x="2755075" y="606354"/>
                </a:cubicBezTo>
                <a:cubicBezTo>
                  <a:pt x="2758514" y="618390"/>
                  <a:pt x="2763656" y="629903"/>
                  <a:pt x="2766950" y="641980"/>
                </a:cubicBezTo>
                <a:cubicBezTo>
                  <a:pt x="2775539" y="673472"/>
                  <a:pt x="2780379" y="706015"/>
                  <a:pt x="2790701" y="736982"/>
                </a:cubicBezTo>
                <a:lnTo>
                  <a:pt x="2826327" y="843860"/>
                </a:lnTo>
                <a:cubicBezTo>
                  <a:pt x="2830285" y="831985"/>
                  <a:pt x="2833271" y="819740"/>
                  <a:pt x="2838202" y="808234"/>
                </a:cubicBezTo>
                <a:cubicBezTo>
                  <a:pt x="2845175" y="791963"/>
                  <a:pt x="2855737" y="777308"/>
                  <a:pt x="2861953" y="760733"/>
                </a:cubicBezTo>
                <a:cubicBezTo>
                  <a:pt x="2894818" y="673093"/>
                  <a:pt x="2849446" y="749804"/>
                  <a:pt x="2897579" y="677606"/>
                </a:cubicBezTo>
                <a:cubicBezTo>
                  <a:pt x="2913413" y="681564"/>
                  <a:pt x="2932335" y="679285"/>
                  <a:pt x="2945080" y="689481"/>
                </a:cubicBezTo>
                <a:cubicBezTo>
                  <a:pt x="2954855" y="697301"/>
                  <a:pt x="2950877" y="714165"/>
                  <a:pt x="2956956" y="725107"/>
                </a:cubicBezTo>
                <a:cubicBezTo>
                  <a:pt x="2970819" y="750060"/>
                  <a:pt x="2988623" y="772608"/>
                  <a:pt x="3004457" y="796359"/>
                </a:cubicBezTo>
                <a:cubicBezTo>
                  <a:pt x="3007028" y="806641"/>
                  <a:pt x="3020636" y="866236"/>
                  <a:pt x="3028207" y="879486"/>
                </a:cubicBezTo>
                <a:cubicBezTo>
                  <a:pt x="3038027" y="896670"/>
                  <a:pt x="3051958" y="911153"/>
                  <a:pt x="3063833" y="926987"/>
                </a:cubicBezTo>
                <a:cubicBezTo>
                  <a:pt x="3093684" y="1016534"/>
                  <a:pt x="3053417" y="906156"/>
                  <a:pt x="3099459" y="998239"/>
                </a:cubicBezTo>
                <a:cubicBezTo>
                  <a:pt x="3148625" y="1096571"/>
                  <a:pt x="3067021" y="967393"/>
                  <a:pt x="3135085" y="1069491"/>
                </a:cubicBezTo>
                <a:cubicBezTo>
                  <a:pt x="3143002" y="1045740"/>
                  <a:pt x="3147640" y="1020631"/>
                  <a:pt x="3158836" y="998239"/>
                </a:cubicBezTo>
                <a:cubicBezTo>
                  <a:pt x="3200060" y="915791"/>
                  <a:pt x="3186065" y="952178"/>
                  <a:pt x="3206337" y="891361"/>
                </a:cubicBezTo>
                <a:cubicBezTo>
                  <a:pt x="3299121" y="984145"/>
                  <a:pt x="3215924" y="886786"/>
                  <a:pt x="3277589" y="1010115"/>
                </a:cubicBezTo>
                <a:cubicBezTo>
                  <a:pt x="3290355" y="1035646"/>
                  <a:pt x="3311097" y="1056488"/>
                  <a:pt x="3325091" y="1081367"/>
                </a:cubicBezTo>
                <a:cubicBezTo>
                  <a:pt x="3478905" y="1354814"/>
                  <a:pt x="3265304" y="1024131"/>
                  <a:pt x="3491345" y="1354499"/>
                </a:cubicBezTo>
                <a:cubicBezTo>
                  <a:pt x="3507464" y="1378057"/>
                  <a:pt x="3524160" y="1401274"/>
                  <a:pt x="3538846" y="1425751"/>
                </a:cubicBezTo>
                <a:cubicBezTo>
                  <a:pt x="3550721" y="1445543"/>
                  <a:pt x="3560623" y="1466663"/>
                  <a:pt x="3574472" y="1485128"/>
                </a:cubicBezTo>
                <a:cubicBezTo>
                  <a:pt x="3584549" y="1498563"/>
                  <a:pt x="3598223" y="1508879"/>
                  <a:pt x="3610098" y="1520754"/>
                </a:cubicBezTo>
                <a:cubicBezTo>
                  <a:pt x="3614057" y="1437627"/>
                  <a:pt x="3615063" y="1354306"/>
                  <a:pt x="3621974" y="1271372"/>
                </a:cubicBezTo>
                <a:cubicBezTo>
                  <a:pt x="3624051" y="1246449"/>
                  <a:pt x="3666848" y="1170798"/>
                  <a:pt x="3669475" y="1164494"/>
                </a:cubicBezTo>
                <a:cubicBezTo>
                  <a:pt x="3679104" y="1141384"/>
                  <a:pt x="3685309" y="1116993"/>
                  <a:pt x="3693226" y="1093242"/>
                </a:cubicBezTo>
                <a:cubicBezTo>
                  <a:pt x="3697184" y="1069491"/>
                  <a:pt x="3694333" y="1043526"/>
                  <a:pt x="3705101" y="1021990"/>
                </a:cubicBezTo>
                <a:cubicBezTo>
                  <a:pt x="3715115" y="1001962"/>
                  <a:pt x="3739587" y="992710"/>
                  <a:pt x="3752602" y="974489"/>
                </a:cubicBezTo>
                <a:cubicBezTo>
                  <a:pt x="3759157" y="965313"/>
                  <a:pt x="3775110" y="896332"/>
                  <a:pt x="3776353" y="891361"/>
                </a:cubicBezTo>
                <a:cubicBezTo>
                  <a:pt x="3869840" y="984848"/>
                  <a:pt x="3750672" y="851875"/>
                  <a:pt x="3823854" y="998239"/>
                </a:cubicBezTo>
                <a:cubicBezTo>
                  <a:pt x="3833868" y="1018268"/>
                  <a:pt x="3855522" y="1029907"/>
                  <a:pt x="3871356" y="1045741"/>
                </a:cubicBezTo>
                <a:cubicBezTo>
                  <a:pt x="3879273" y="1069492"/>
                  <a:pt x="3880085" y="1096965"/>
                  <a:pt x="3895106" y="1116993"/>
                </a:cubicBezTo>
                <a:cubicBezTo>
                  <a:pt x="3963219" y="1207810"/>
                  <a:pt x="3902323" y="1120716"/>
                  <a:pt x="3954483" y="1211995"/>
                </a:cubicBezTo>
                <a:cubicBezTo>
                  <a:pt x="3961564" y="1224387"/>
                  <a:pt x="3972437" y="1234579"/>
                  <a:pt x="3978233" y="1247621"/>
                </a:cubicBezTo>
                <a:cubicBezTo>
                  <a:pt x="4032794" y="1370384"/>
                  <a:pt x="3967554" y="1272966"/>
                  <a:pt x="4037610" y="1366374"/>
                </a:cubicBezTo>
                <a:cubicBezTo>
                  <a:pt x="4059382" y="1431692"/>
                  <a:pt x="4036403" y="1373168"/>
                  <a:pt x="4073236" y="1437626"/>
                </a:cubicBezTo>
                <a:cubicBezTo>
                  <a:pt x="4082019" y="1452996"/>
                  <a:pt x="4085654" y="1471528"/>
                  <a:pt x="4096987" y="1485128"/>
                </a:cubicBezTo>
                <a:cubicBezTo>
                  <a:pt x="4106124" y="1496092"/>
                  <a:pt x="4120738" y="1500961"/>
                  <a:pt x="4132613" y="1508878"/>
                </a:cubicBezTo>
                <a:cubicBezTo>
                  <a:pt x="4182031" y="1360620"/>
                  <a:pt x="4146132" y="1489150"/>
                  <a:pt x="4168239" y="1223871"/>
                </a:cubicBezTo>
                <a:cubicBezTo>
                  <a:pt x="4169562" y="1207991"/>
                  <a:pt x="4187019" y="1113123"/>
                  <a:pt x="4191989" y="1093242"/>
                </a:cubicBezTo>
                <a:cubicBezTo>
                  <a:pt x="4195025" y="1081098"/>
                  <a:pt x="4200426" y="1069652"/>
                  <a:pt x="4203865" y="1057616"/>
                </a:cubicBezTo>
                <a:cubicBezTo>
                  <a:pt x="4233696" y="953211"/>
                  <a:pt x="4199136" y="1059928"/>
                  <a:pt x="4227615" y="974489"/>
                </a:cubicBezTo>
                <a:cubicBezTo>
                  <a:pt x="4235532" y="990323"/>
                  <a:pt x="4246279" y="1005034"/>
                  <a:pt x="4251366" y="1021990"/>
                </a:cubicBezTo>
                <a:cubicBezTo>
                  <a:pt x="4258285" y="1045053"/>
                  <a:pt x="4258018" y="1069737"/>
                  <a:pt x="4263241" y="1093242"/>
                </a:cubicBezTo>
                <a:cubicBezTo>
                  <a:pt x="4265957" y="1105462"/>
                  <a:pt x="4271158" y="1116993"/>
                  <a:pt x="4275117" y="1128868"/>
                </a:cubicBezTo>
                <a:cubicBezTo>
                  <a:pt x="4283034" y="1113034"/>
                  <a:pt x="4293780" y="1098323"/>
                  <a:pt x="4298867" y="1081367"/>
                </a:cubicBezTo>
                <a:cubicBezTo>
                  <a:pt x="4305786" y="1058304"/>
                  <a:pt x="4307490" y="1033973"/>
                  <a:pt x="4310743" y="1010115"/>
                </a:cubicBezTo>
                <a:cubicBezTo>
                  <a:pt x="4319367" y="946872"/>
                  <a:pt x="4326057" y="883378"/>
                  <a:pt x="4334493" y="820110"/>
                </a:cubicBezTo>
                <a:cubicBezTo>
                  <a:pt x="4341892" y="764620"/>
                  <a:pt x="4344667" y="708165"/>
                  <a:pt x="4358244" y="653855"/>
                </a:cubicBezTo>
                <a:lnTo>
                  <a:pt x="4381994" y="558852"/>
                </a:lnTo>
                <a:cubicBezTo>
                  <a:pt x="4385952" y="543018"/>
                  <a:pt x="4388709" y="526835"/>
                  <a:pt x="4393870" y="511351"/>
                </a:cubicBezTo>
                <a:lnTo>
                  <a:pt x="4405745" y="475725"/>
                </a:lnTo>
                <a:cubicBezTo>
                  <a:pt x="4455538" y="550413"/>
                  <a:pt x="4407886" y="470283"/>
                  <a:pt x="4453246" y="606354"/>
                </a:cubicBezTo>
                <a:cubicBezTo>
                  <a:pt x="4481714" y="691753"/>
                  <a:pt x="4447183" y="585128"/>
                  <a:pt x="4476997" y="689481"/>
                </a:cubicBezTo>
                <a:cubicBezTo>
                  <a:pt x="4480436" y="701517"/>
                  <a:pt x="4485433" y="713071"/>
                  <a:pt x="4488872" y="725107"/>
                </a:cubicBezTo>
                <a:cubicBezTo>
                  <a:pt x="4493356" y="740800"/>
                  <a:pt x="4496058" y="756975"/>
                  <a:pt x="4500748" y="772608"/>
                </a:cubicBezTo>
                <a:cubicBezTo>
                  <a:pt x="4507942" y="796587"/>
                  <a:pt x="4510611" y="823029"/>
                  <a:pt x="4524498" y="843860"/>
                </a:cubicBezTo>
                <a:lnTo>
                  <a:pt x="4548249" y="879486"/>
                </a:lnTo>
                <a:cubicBezTo>
                  <a:pt x="4559331" y="912732"/>
                  <a:pt x="4579229" y="977073"/>
                  <a:pt x="4595750" y="1010115"/>
                </a:cubicBezTo>
                <a:cubicBezTo>
                  <a:pt x="4606072" y="1030760"/>
                  <a:pt x="4620323" y="1049228"/>
                  <a:pt x="4631376" y="1069491"/>
                </a:cubicBezTo>
                <a:cubicBezTo>
                  <a:pt x="4694390" y="1185015"/>
                  <a:pt x="4640982" y="1101714"/>
                  <a:pt x="4690753" y="1176369"/>
                </a:cubicBezTo>
                <a:cubicBezTo>
                  <a:pt x="4749188" y="1380890"/>
                  <a:pt x="4683298" y="1169608"/>
                  <a:pt x="4738254" y="1306998"/>
                </a:cubicBezTo>
                <a:cubicBezTo>
                  <a:pt x="4747552" y="1330243"/>
                  <a:pt x="4749124" y="1356782"/>
                  <a:pt x="4762005" y="1378250"/>
                </a:cubicBezTo>
                <a:cubicBezTo>
                  <a:pt x="4773526" y="1397451"/>
                  <a:pt x="4793672" y="1409917"/>
                  <a:pt x="4809506" y="1425751"/>
                </a:cubicBezTo>
                <a:cubicBezTo>
                  <a:pt x="4810839" y="1433748"/>
                  <a:pt x="4828280" y="1543107"/>
                  <a:pt x="4833257" y="1556380"/>
                </a:cubicBezTo>
                <a:cubicBezTo>
                  <a:pt x="4842246" y="1580351"/>
                  <a:pt x="4863366" y="1598365"/>
                  <a:pt x="4880758" y="1615756"/>
                </a:cubicBezTo>
              </a:path>
            </a:pathLst>
          </a:cu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94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075" y="459954"/>
            <a:ext cx="8883650" cy="762000"/>
          </a:xfrm>
        </p:spPr>
        <p:txBody>
          <a:bodyPr>
            <a:normAutofit fontScale="90000"/>
          </a:bodyPr>
          <a:lstStyle/>
          <a:p>
            <a:pPr eaLnBrk="1" hangingPunct="1"/>
            <a:r>
              <a:rPr lang="en-US" sz="3100" b="1" dirty="0">
                <a:latin typeface="Arial" charset="0"/>
                <a:ea typeface="ＭＳ Ｐゴシック" charset="0"/>
              </a:rPr>
              <a:t>Phase-plane analysis of attractor network model</a:t>
            </a:r>
            <a:endParaRPr lang="en-US" sz="2200" b="1" dirty="0">
              <a:latin typeface="Arial" charset="0"/>
              <a:ea typeface="ＭＳ Ｐゴシック" charset="0"/>
            </a:endParaRPr>
          </a:p>
        </p:txBody>
      </p:sp>
      <p:pic>
        <p:nvPicPr>
          <p:cNvPr id="30723" name="Picture 5" descr="XJreview08_Figure3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905000"/>
            <a:ext cx="8763000" cy="3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473074" y="6237288"/>
            <a:ext cx="3746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i="1" dirty="0"/>
              <a:t>Wong &amp; Wang, J. </a:t>
            </a:r>
            <a:r>
              <a:rPr lang="en-US" sz="1400" i="1" dirty="0" err="1"/>
              <a:t>Neurosci</a:t>
            </a:r>
            <a:r>
              <a:rPr lang="en-US" sz="1400" i="1" dirty="0"/>
              <a:t>. (2006), adapted</a:t>
            </a:r>
          </a:p>
        </p:txBody>
      </p:sp>
      <p:sp>
        <p:nvSpPr>
          <p:cNvPr id="30725" name="Rectangle 7"/>
          <p:cNvSpPr>
            <a:spLocks noChangeArrowheads="1"/>
          </p:cNvSpPr>
          <p:nvPr/>
        </p:nvSpPr>
        <p:spPr bwMode="auto">
          <a:xfrm>
            <a:off x="4114800" y="1981200"/>
            <a:ext cx="1066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26" name="Rectangle 8"/>
          <p:cNvSpPr>
            <a:spLocks noChangeArrowheads="1"/>
          </p:cNvSpPr>
          <p:nvPr/>
        </p:nvSpPr>
        <p:spPr bwMode="auto">
          <a:xfrm>
            <a:off x="6781800" y="1981200"/>
            <a:ext cx="1066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27" name="Rectangle 9"/>
          <p:cNvSpPr>
            <a:spLocks noChangeArrowheads="1"/>
          </p:cNvSpPr>
          <p:nvPr/>
        </p:nvSpPr>
        <p:spPr bwMode="auto">
          <a:xfrm>
            <a:off x="1066800" y="4800600"/>
            <a:ext cx="22098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28" name="Rectangle 10"/>
          <p:cNvSpPr>
            <a:spLocks noChangeArrowheads="1"/>
          </p:cNvSpPr>
          <p:nvPr/>
        </p:nvSpPr>
        <p:spPr bwMode="auto">
          <a:xfrm>
            <a:off x="228600" y="2209800"/>
            <a:ext cx="533400" cy="236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29" name="Rectangle 11"/>
          <p:cNvSpPr>
            <a:spLocks noChangeArrowheads="1"/>
          </p:cNvSpPr>
          <p:nvPr/>
        </p:nvSpPr>
        <p:spPr bwMode="auto">
          <a:xfrm>
            <a:off x="3492500" y="4812475"/>
            <a:ext cx="24511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30" name="Rectangle 12"/>
          <p:cNvSpPr>
            <a:spLocks noChangeArrowheads="1"/>
          </p:cNvSpPr>
          <p:nvPr/>
        </p:nvSpPr>
        <p:spPr bwMode="auto">
          <a:xfrm>
            <a:off x="6400800" y="4800600"/>
            <a:ext cx="22098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31" name="Rectangle 13"/>
          <p:cNvSpPr>
            <a:spLocks noChangeArrowheads="1"/>
          </p:cNvSpPr>
          <p:nvPr/>
        </p:nvSpPr>
        <p:spPr bwMode="auto">
          <a:xfrm>
            <a:off x="3200400" y="2286000"/>
            <a:ext cx="228600" cy="236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32" name="Rectangle 14"/>
          <p:cNvSpPr>
            <a:spLocks noChangeArrowheads="1"/>
          </p:cNvSpPr>
          <p:nvPr/>
        </p:nvSpPr>
        <p:spPr bwMode="auto">
          <a:xfrm>
            <a:off x="5867400" y="2286000"/>
            <a:ext cx="228600" cy="236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33" name="Text Box 15"/>
          <p:cNvSpPr txBox="1">
            <a:spLocks noChangeArrowheads="1"/>
          </p:cNvSpPr>
          <p:nvPr/>
        </p:nvSpPr>
        <p:spPr bwMode="auto">
          <a:xfrm>
            <a:off x="381000" y="4797425"/>
            <a:ext cx="297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Neural activity for population 2</a:t>
            </a:r>
            <a:r>
              <a:rPr lang="en-US"/>
              <a:t> </a:t>
            </a:r>
          </a:p>
        </p:txBody>
      </p:sp>
      <p:sp>
        <p:nvSpPr>
          <p:cNvPr id="30734" name="Text Box 16"/>
          <p:cNvSpPr txBox="1">
            <a:spLocks noChangeArrowheads="1"/>
          </p:cNvSpPr>
          <p:nvPr/>
        </p:nvSpPr>
        <p:spPr bwMode="auto">
          <a:xfrm rot="-5400000">
            <a:off x="-1010444" y="3145632"/>
            <a:ext cx="2967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t>Neural activity for population 1</a:t>
            </a:r>
            <a:endParaRPr lang="en-US" dirty="0"/>
          </a:p>
        </p:txBody>
      </p:sp>
      <p:sp>
        <p:nvSpPr>
          <p:cNvPr id="30735" name="Text Box 17"/>
          <p:cNvSpPr txBox="1">
            <a:spLocks noChangeArrowheads="1"/>
          </p:cNvSpPr>
          <p:nvPr/>
        </p:nvSpPr>
        <p:spPr bwMode="auto">
          <a:xfrm>
            <a:off x="3810000" y="19812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I</a:t>
            </a:r>
            <a:r>
              <a:rPr lang="en-US" sz="1800" baseline="-25000"/>
              <a:t>1 </a:t>
            </a:r>
            <a:r>
              <a:rPr lang="en-US" sz="1800"/>
              <a:t>&gt; I</a:t>
            </a:r>
            <a:r>
              <a:rPr lang="en-US" sz="1800" baseline="-25000"/>
              <a:t>2 </a:t>
            </a:r>
            <a:r>
              <a:rPr lang="en-US" sz="1800"/>
              <a:t> (Difficult)</a:t>
            </a:r>
            <a:endParaRPr lang="en-US" sz="1800" baseline="-25000"/>
          </a:p>
        </p:txBody>
      </p:sp>
      <p:sp>
        <p:nvSpPr>
          <p:cNvPr id="30736" name="Text Box 18"/>
          <p:cNvSpPr txBox="1">
            <a:spLocks noChangeArrowheads="1"/>
          </p:cNvSpPr>
          <p:nvPr/>
        </p:nvSpPr>
        <p:spPr bwMode="auto">
          <a:xfrm>
            <a:off x="6400800" y="1981200"/>
            <a:ext cx="1905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I</a:t>
            </a:r>
            <a:r>
              <a:rPr lang="en-US" sz="1800" baseline="-25000"/>
              <a:t>1 </a:t>
            </a:r>
            <a:r>
              <a:rPr lang="en-US" sz="1800"/>
              <a:t>&gt;&gt; I</a:t>
            </a:r>
            <a:r>
              <a:rPr lang="en-US" sz="1800" baseline="-25000"/>
              <a:t>2 </a:t>
            </a:r>
            <a:r>
              <a:rPr lang="en-US" sz="1800"/>
              <a:t>(Easy)</a:t>
            </a:r>
            <a:endParaRPr lang="en-US" sz="1800" baseline="-25000"/>
          </a:p>
          <a:p>
            <a:endParaRPr lang="en-US" sz="1800" baseline="-25000"/>
          </a:p>
        </p:txBody>
      </p:sp>
      <p:sp>
        <p:nvSpPr>
          <p:cNvPr id="30739" name="Rectangle 21"/>
          <p:cNvSpPr>
            <a:spLocks noChangeArrowheads="1"/>
          </p:cNvSpPr>
          <p:nvPr/>
        </p:nvSpPr>
        <p:spPr bwMode="auto">
          <a:xfrm>
            <a:off x="609600" y="4648200"/>
            <a:ext cx="1524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0" name="Rectangle 22"/>
          <p:cNvSpPr>
            <a:spLocks noChangeArrowheads="1"/>
          </p:cNvSpPr>
          <p:nvPr/>
        </p:nvSpPr>
        <p:spPr bwMode="auto">
          <a:xfrm>
            <a:off x="685800" y="4843463"/>
            <a:ext cx="228600" cy="119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1" name="Rectangle 23"/>
          <p:cNvSpPr>
            <a:spLocks noChangeArrowheads="1"/>
          </p:cNvSpPr>
          <p:nvPr/>
        </p:nvSpPr>
        <p:spPr bwMode="auto">
          <a:xfrm>
            <a:off x="3276600" y="4572000"/>
            <a:ext cx="1524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2" name="Rectangle 24"/>
          <p:cNvSpPr>
            <a:spLocks noChangeArrowheads="1"/>
          </p:cNvSpPr>
          <p:nvPr/>
        </p:nvSpPr>
        <p:spPr bwMode="auto">
          <a:xfrm>
            <a:off x="6019800" y="4876800"/>
            <a:ext cx="228600" cy="119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3" name="Rectangle 25"/>
          <p:cNvSpPr>
            <a:spLocks noChangeArrowheads="1"/>
          </p:cNvSpPr>
          <p:nvPr/>
        </p:nvSpPr>
        <p:spPr bwMode="auto">
          <a:xfrm>
            <a:off x="6019800" y="4572000"/>
            <a:ext cx="1524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0744" name="Rectangle 26"/>
          <p:cNvSpPr>
            <a:spLocks noChangeArrowheads="1"/>
          </p:cNvSpPr>
          <p:nvPr/>
        </p:nvSpPr>
        <p:spPr bwMode="auto">
          <a:xfrm>
            <a:off x="3429000" y="4816475"/>
            <a:ext cx="228600" cy="13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custDataLst>
      <p:tags r:id="rId1"/>
    </p:custDataLst>
    <p:extLst>
      <p:ext uri="{BB962C8B-B14F-4D97-AF65-F5344CB8AC3E}">
        <p14:creationId xmlns:p14="http://schemas.microsoft.com/office/powerpoint/2010/main" val="70348172"/>
      </p:ext>
    </p:extLst>
  </p:cSld>
  <p:clrMapOvr>
    <a:masterClrMapping/>
  </p:clrMapOvr>
  <p:transition spd="slow" advTm="2873"/>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umbrella&#10;&#10;Description automatically generated">
            <a:extLst>
              <a:ext uri="{FF2B5EF4-FFF2-40B4-BE49-F238E27FC236}">
                <a16:creationId xmlns:a16="http://schemas.microsoft.com/office/drawing/2014/main" id="{8AE93288-0CCC-8B4B-BAE9-3A0346FD5F12}"/>
              </a:ext>
            </a:extLst>
          </p:cNvPr>
          <p:cNvPicPr>
            <a:picLocks noChangeAspect="1"/>
          </p:cNvPicPr>
          <p:nvPr/>
        </p:nvPicPr>
        <p:blipFill>
          <a:blip r:embed="rId3"/>
          <a:stretch>
            <a:fillRect/>
          </a:stretch>
        </p:blipFill>
        <p:spPr>
          <a:xfrm>
            <a:off x="1309695" y="1333500"/>
            <a:ext cx="7010400" cy="4381500"/>
          </a:xfrm>
          <a:prstGeom prst="rect">
            <a:avLst/>
          </a:prstGeom>
        </p:spPr>
      </p:pic>
      <p:sp>
        <p:nvSpPr>
          <p:cNvPr id="5" name="Rectangle 4">
            <a:extLst>
              <a:ext uri="{FF2B5EF4-FFF2-40B4-BE49-F238E27FC236}">
                <a16:creationId xmlns:a16="http://schemas.microsoft.com/office/drawing/2014/main" id="{83A3FEA8-BA2C-4046-8B50-84DE5CA37244}"/>
              </a:ext>
            </a:extLst>
          </p:cNvPr>
          <p:cNvSpPr/>
          <p:nvPr/>
        </p:nvSpPr>
        <p:spPr>
          <a:xfrm>
            <a:off x="4095024" y="5347188"/>
            <a:ext cx="934176" cy="367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0000"/>
                </a:solidFill>
                <a:latin typeface="Arial" panose="020B0604020202020204" pitchFamily="34" charset="0"/>
                <a:cs typeface="Arial" panose="020B0604020202020204" pitchFamily="34" charset="0"/>
              </a:rPr>
              <a:t>Left</a:t>
            </a:r>
          </a:p>
          <a:p>
            <a:pPr algn="ctr"/>
            <a:r>
              <a:rPr lang="en-US" b="1" dirty="0">
                <a:solidFill>
                  <a:srgbClr val="FF0000"/>
                </a:solidFill>
                <a:latin typeface="Arial" panose="020B0604020202020204" pitchFamily="34" charset="0"/>
                <a:cs typeface="Arial" panose="020B0604020202020204" pitchFamily="34" charset="0"/>
              </a:rPr>
              <a:t>choice</a:t>
            </a:r>
          </a:p>
        </p:txBody>
      </p:sp>
      <p:sp>
        <p:nvSpPr>
          <p:cNvPr id="6" name="Rectangle 5">
            <a:extLst>
              <a:ext uri="{FF2B5EF4-FFF2-40B4-BE49-F238E27FC236}">
                <a16:creationId xmlns:a16="http://schemas.microsoft.com/office/drawing/2014/main" id="{E883A235-6462-6042-B110-59D45B2527A9}"/>
              </a:ext>
            </a:extLst>
          </p:cNvPr>
          <p:cNvSpPr/>
          <p:nvPr/>
        </p:nvSpPr>
        <p:spPr>
          <a:xfrm>
            <a:off x="7162073" y="4742351"/>
            <a:ext cx="981809" cy="367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B0F0"/>
                </a:solidFill>
                <a:latin typeface="Arial" panose="020B0604020202020204" pitchFamily="34" charset="0"/>
                <a:cs typeface="Arial" panose="020B0604020202020204" pitchFamily="34" charset="0"/>
              </a:rPr>
              <a:t>Right</a:t>
            </a:r>
          </a:p>
          <a:p>
            <a:pPr algn="ctr"/>
            <a:r>
              <a:rPr lang="en-US" b="1" dirty="0">
                <a:solidFill>
                  <a:srgbClr val="00B0F0"/>
                </a:solidFill>
                <a:latin typeface="Arial" panose="020B0604020202020204" pitchFamily="34" charset="0"/>
                <a:cs typeface="Arial" panose="020B0604020202020204" pitchFamily="34" charset="0"/>
              </a:rPr>
              <a:t>choice</a:t>
            </a:r>
          </a:p>
        </p:txBody>
      </p:sp>
      <p:sp>
        <p:nvSpPr>
          <p:cNvPr id="7" name="Rectangle 6">
            <a:extLst>
              <a:ext uri="{FF2B5EF4-FFF2-40B4-BE49-F238E27FC236}">
                <a16:creationId xmlns:a16="http://schemas.microsoft.com/office/drawing/2014/main" id="{E9EBAC0D-A6F3-E34F-96FC-F6E5E4C08EF8}"/>
              </a:ext>
            </a:extLst>
          </p:cNvPr>
          <p:cNvSpPr/>
          <p:nvPr/>
        </p:nvSpPr>
        <p:spPr>
          <a:xfrm>
            <a:off x="5876199" y="1541951"/>
            <a:ext cx="2267684" cy="367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tx1"/>
                </a:solidFill>
                <a:latin typeface="Arial" panose="020B0604020202020204" pitchFamily="34" charset="0"/>
                <a:cs typeface="Arial" panose="020B0604020202020204" pitchFamily="34" charset="0"/>
              </a:rPr>
              <a:t>Stimulus biased right</a:t>
            </a:r>
          </a:p>
        </p:txBody>
      </p:sp>
      <p:sp>
        <p:nvSpPr>
          <p:cNvPr id="8" name="Rectangle 7">
            <a:extLst>
              <a:ext uri="{FF2B5EF4-FFF2-40B4-BE49-F238E27FC236}">
                <a16:creationId xmlns:a16="http://schemas.microsoft.com/office/drawing/2014/main" id="{44FE4DA9-0484-6D44-8273-95AC56E339EC}"/>
              </a:ext>
            </a:extLst>
          </p:cNvPr>
          <p:cNvSpPr/>
          <p:nvPr/>
        </p:nvSpPr>
        <p:spPr>
          <a:xfrm>
            <a:off x="5804759" y="2296625"/>
            <a:ext cx="2267684" cy="367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tx1"/>
                </a:solidFill>
                <a:latin typeface="Arial" panose="020B0604020202020204" pitchFamily="34" charset="0"/>
                <a:cs typeface="Arial" panose="020B0604020202020204" pitchFamily="34" charset="0"/>
              </a:rPr>
              <a:t>Stimulus biased left</a:t>
            </a:r>
          </a:p>
        </p:txBody>
      </p:sp>
      <p:sp>
        <p:nvSpPr>
          <p:cNvPr id="9" name="Rectangle 8">
            <a:extLst>
              <a:ext uri="{FF2B5EF4-FFF2-40B4-BE49-F238E27FC236}">
                <a16:creationId xmlns:a16="http://schemas.microsoft.com/office/drawing/2014/main" id="{D51D3134-5102-2741-8F54-41A3DE284E51}"/>
              </a:ext>
            </a:extLst>
          </p:cNvPr>
          <p:cNvSpPr/>
          <p:nvPr/>
        </p:nvSpPr>
        <p:spPr>
          <a:xfrm>
            <a:off x="5850001" y="1902069"/>
            <a:ext cx="2267684" cy="3678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tx1"/>
                </a:solidFill>
                <a:latin typeface="Arial" panose="020B0604020202020204" pitchFamily="34" charset="0"/>
                <a:cs typeface="Arial" panose="020B0604020202020204" pitchFamily="34" charset="0"/>
              </a:rPr>
              <a:t>Ambiguous stimulus</a:t>
            </a:r>
          </a:p>
        </p:txBody>
      </p:sp>
      <p:sp>
        <p:nvSpPr>
          <p:cNvPr id="10" name="TextBox 9">
            <a:extLst>
              <a:ext uri="{FF2B5EF4-FFF2-40B4-BE49-F238E27FC236}">
                <a16:creationId xmlns:a16="http://schemas.microsoft.com/office/drawing/2014/main" id="{67EB4E70-05BB-F347-916F-C22E74F025A9}"/>
              </a:ext>
            </a:extLst>
          </p:cNvPr>
          <p:cNvSpPr txBox="1"/>
          <p:nvPr/>
        </p:nvSpPr>
        <p:spPr>
          <a:xfrm>
            <a:off x="461309" y="3014661"/>
            <a:ext cx="1159292"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Potential</a:t>
            </a:r>
          </a:p>
        </p:txBody>
      </p:sp>
      <p:sp>
        <p:nvSpPr>
          <p:cNvPr id="12" name="Rectangle 11">
            <a:extLst>
              <a:ext uri="{FF2B5EF4-FFF2-40B4-BE49-F238E27FC236}">
                <a16:creationId xmlns:a16="http://schemas.microsoft.com/office/drawing/2014/main" id="{44ED5485-D7A2-AC44-8B6D-323CC012AB37}"/>
              </a:ext>
            </a:extLst>
          </p:cNvPr>
          <p:cNvSpPr/>
          <p:nvPr/>
        </p:nvSpPr>
        <p:spPr>
          <a:xfrm>
            <a:off x="407197" y="6321623"/>
            <a:ext cx="8329605" cy="307777"/>
          </a:xfrm>
          <a:prstGeom prst="rect">
            <a:avLst/>
          </a:prstGeom>
        </p:spPr>
        <p:txBody>
          <a:bodyPr wrap="square">
            <a:spAutoFit/>
          </a:bodyPr>
          <a:lstStyle/>
          <a:p>
            <a:pPr>
              <a:spcBef>
                <a:spcPct val="20000"/>
              </a:spcBef>
            </a:pPr>
            <a:r>
              <a:rPr lang="en-US" sz="1400" i="1" dirty="0">
                <a:latin typeface="Arial" panose="020B0604020202020204" pitchFamily="34" charset="0"/>
                <a:cs typeface="Arial" panose="020B0604020202020204" pitchFamily="34" charset="0"/>
              </a:rPr>
              <a:t>Adapted from </a:t>
            </a:r>
            <a:r>
              <a:rPr lang="en-US" sz="1400" i="1" dirty="0" err="1">
                <a:latin typeface="Arial" panose="020B0604020202020204" pitchFamily="34" charset="0"/>
                <a:cs typeface="Arial" panose="020B0604020202020204" pitchFamily="34" charset="0"/>
              </a:rPr>
              <a:t>Zgonnikov</a:t>
            </a:r>
            <a:r>
              <a:rPr lang="en-US" sz="1400" i="1" dirty="0">
                <a:latin typeface="Arial" panose="020B0604020202020204" pitchFamily="34" charset="0"/>
                <a:cs typeface="Arial" panose="020B0604020202020204" pitchFamily="34" charset="0"/>
              </a:rPr>
              <a:t>, Atiya, </a:t>
            </a:r>
            <a:r>
              <a:rPr lang="en-US" sz="1400" i="1" dirty="0" err="1">
                <a:latin typeface="Arial" panose="020B0604020202020204" pitchFamily="34" charset="0"/>
                <a:cs typeface="Arial" panose="020B0604020202020204" pitchFamily="34" charset="0"/>
              </a:rPr>
              <a:t>O’Hora</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Rano</a:t>
            </a:r>
            <a:r>
              <a:rPr lang="en-US" sz="1400" i="1" dirty="0">
                <a:latin typeface="Arial" panose="020B0604020202020204" pitchFamily="34" charset="0"/>
                <a:cs typeface="Arial" panose="020B0604020202020204" pitchFamily="34" charset="0"/>
              </a:rPr>
              <a:t> &amp; Wong-Lin (2019) Judgment &amp; Decision Making</a:t>
            </a:r>
          </a:p>
        </p:txBody>
      </p:sp>
      <p:sp>
        <p:nvSpPr>
          <p:cNvPr id="13" name="Rectangle 13">
            <a:extLst>
              <a:ext uri="{FF2B5EF4-FFF2-40B4-BE49-F238E27FC236}">
                <a16:creationId xmlns:a16="http://schemas.microsoft.com/office/drawing/2014/main" id="{8AD7DA0B-2D56-2B42-9A31-4F738AA3D371}"/>
              </a:ext>
            </a:extLst>
          </p:cNvPr>
          <p:cNvSpPr txBox="1">
            <a:spLocks noChangeArrowheads="1"/>
          </p:cNvSpPr>
          <p:nvPr/>
        </p:nvSpPr>
        <p:spPr>
          <a:xfrm>
            <a:off x="0" y="228600"/>
            <a:ext cx="9144000" cy="914400"/>
          </a:xfrm>
          <a:prstGeom prst="rect">
            <a:avLst/>
          </a:prstGeom>
          <a:noFill/>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ja-JP" altLang="en-US" sz="2800" b="1">
                <a:latin typeface="Arial" charset="0"/>
                <a:ea typeface="ＭＳ Ｐゴシック" charset="0"/>
              </a:rPr>
              <a:t>“</a:t>
            </a:r>
            <a:r>
              <a:rPr lang="en-US" altLang="ja-JP" sz="2800" b="1" dirty="0">
                <a:latin typeface="Arial" charset="0"/>
                <a:ea typeface="ＭＳ Ｐゴシック" charset="0"/>
              </a:rPr>
              <a:t>Potential energy</a:t>
            </a:r>
            <a:r>
              <a:rPr lang="ja-JP" altLang="en-US" sz="2800" b="1">
                <a:latin typeface="Arial" charset="0"/>
                <a:ea typeface="ＭＳ Ｐゴシック" charset="0"/>
              </a:rPr>
              <a:t>”</a:t>
            </a:r>
            <a:r>
              <a:rPr lang="en-US" altLang="ja-JP" sz="2800" b="1" dirty="0">
                <a:latin typeface="Arial" charset="0"/>
                <a:ea typeface="ＭＳ Ｐゴシック" charset="0"/>
              </a:rPr>
              <a:t> landscape in space</a:t>
            </a:r>
          </a:p>
          <a:p>
            <a:r>
              <a:rPr lang="en-US" sz="2200" dirty="0">
                <a:latin typeface="Arial" charset="0"/>
                <a:ea typeface="ＭＳ Ｐゴシック" charset="0"/>
              </a:rPr>
              <a:t>Reconstructed from walking or computer mouse trajectories</a:t>
            </a:r>
          </a:p>
        </p:txBody>
      </p:sp>
      <p:cxnSp>
        <p:nvCxnSpPr>
          <p:cNvPr id="3" name="Curved Connector 2">
            <a:extLst>
              <a:ext uri="{FF2B5EF4-FFF2-40B4-BE49-F238E27FC236}">
                <a16:creationId xmlns:a16="http://schemas.microsoft.com/office/drawing/2014/main" id="{82B2C687-E23F-D54D-83B4-B74B03455592}"/>
              </a:ext>
            </a:extLst>
          </p:cNvPr>
          <p:cNvCxnSpPr>
            <a:cxnSpLocks/>
          </p:cNvCxnSpPr>
          <p:nvPr/>
        </p:nvCxnSpPr>
        <p:spPr>
          <a:xfrm rot="16200000" flipH="1">
            <a:off x="3038112" y="2514964"/>
            <a:ext cx="1600200" cy="513624"/>
          </a:xfrm>
          <a:prstGeom prst="curvedConnector3">
            <a:avLst>
              <a:gd name="adj1" fmla="val 1746"/>
            </a:avLst>
          </a:prstGeom>
          <a:ln w="317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F2205244-62D1-254E-984E-B1DF9F89089C}"/>
              </a:ext>
            </a:extLst>
          </p:cNvPr>
          <p:cNvSpPr/>
          <p:nvPr/>
        </p:nvSpPr>
        <p:spPr>
          <a:xfrm>
            <a:off x="3596640" y="1991996"/>
            <a:ext cx="1767840" cy="1097280"/>
          </a:xfrm>
          <a:custGeom>
            <a:avLst/>
            <a:gdLst>
              <a:gd name="connsiteX0" fmla="*/ 0 w 1767840"/>
              <a:gd name="connsiteY0" fmla="*/ 0 h 1097280"/>
              <a:gd name="connsiteX1" fmla="*/ 508000 w 1767840"/>
              <a:gd name="connsiteY1" fmla="*/ 81280 h 1097280"/>
              <a:gd name="connsiteX2" fmla="*/ 1005840 w 1767840"/>
              <a:gd name="connsiteY2" fmla="*/ 396240 h 1097280"/>
              <a:gd name="connsiteX3" fmla="*/ 1544320 w 1767840"/>
              <a:gd name="connsiteY3" fmla="*/ 873760 h 1097280"/>
              <a:gd name="connsiteX4" fmla="*/ 1767840 w 1767840"/>
              <a:gd name="connsiteY4" fmla="*/ 1097280 h 1097280"/>
              <a:gd name="connsiteX5" fmla="*/ 1767840 w 1767840"/>
              <a:gd name="connsiteY5" fmla="*/ 1097280 h 1097280"/>
              <a:gd name="connsiteX6" fmla="*/ 1727200 w 1767840"/>
              <a:gd name="connsiteY6"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7840" h="1097280">
                <a:moveTo>
                  <a:pt x="0" y="0"/>
                </a:moveTo>
                <a:cubicBezTo>
                  <a:pt x="170180" y="7620"/>
                  <a:pt x="340360" y="15240"/>
                  <a:pt x="508000" y="81280"/>
                </a:cubicBezTo>
                <a:cubicBezTo>
                  <a:pt x="675640" y="147320"/>
                  <a:pt x="833120" y="264160"/>
                  <a:pt x="1005840" y="396240"/>
                </a:cubicBezTo>
                <a:cubicBezTo>
                  <a:pt x="1178560" y="528320"/>
                  <a:pt x="1417320" y="756920"/>
                  <a:pt x="1544320" y="873760"/>
                </a:cubicBezTo>
                <a:cubicBezTo>
                  <a:pt x="1671320" y="990600"/>
                  <a:pt x="1767840" y="1097280"/>
                  <a:pt x="1767840" y="1097280"/>
                </a:cubicBezTo>
                <a:lnTo>
                  <a:pt x="1767840" y="1097280"/>
                </a:lnTo>
                <a:lnTo>
                  <a:pt x="1727200" y="1097280"/>
                </a:lnTo>
              </a:path>
            </a:pathLst>
          </a:custGeom>
          <a:noFill/>
          <a:ln>
            <a:solidFill>
              <a:srgbClr val="00B0F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4" descr="Image result for hand on computer mouse">
            <a:extLst>
              <a:ext uri="{FF2B5EF4-FFF2-40B4-BE49-F238E27FC236}">
                <a16:creationId xmlns:a16="http://schemas.microsoft.com/office/drawing/2014/main" id="{2EECAACC-04B2-2C4C-A40C-9C4B88B89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10200"/>
            <a:ext cx="1314858"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walking top view">
            <a:extLst>
              <a:ext uri="{FF2B5EF4-FFF2-40B4-BE49-F238E27FC236}">
                <a16:creationId xmlns:a16="http://schemas.microsoft.com/office/drawing/2014/main" id="{7C9F2B7A-93A1-3E45-A4FE-5D94BFE85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237" y="5400966"/>
            <a:ext cx="831778" cy="8409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urved Connector 14">
            <a:extLst>
              <a:ext uri="{FF2B5EF4-FFF2-40B4-BE49-F238E27FC236}">
                <a16:creationId xmlns:a16="http://schemas.microsoft.com/office/drawing/2014/main" id="{8A15FE20-B3AA-8A40-8B88-EE8B8221B076}"/>
              </a:ext>
            </a:extLst>
          </p:cNvPr>
          <p:cNvCxnSpPr>
            <a:cxnSpLocks/>
            <a:stCxn id="16388" idx="0"/>
          </p:cNvCxnSpPr>
          <p:nvPr/>
        </p:nvCxnSpPr>
        <p:spPr>
          <a:xfrm rot="5400000" flipH="1" flipV="1">
            <a:off x="445092" y="4855173"/>
            <a:ext cx="767365" cy="3426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43AEA6E-009C-7E4D-B89D-E477A9CE1C5A}"/>
              </a:ext>
            </a:extLst>
          </p:cNvPr>
          <p:cNvCxnSpPr>
            <a:cxnSpLocks/>
            <a:stCxn id="16388" idx="0"/>
          </p:cNvCxnSpPr>
          <p:nvPr/>
        </p:nvCxnSpPr>
        <p:spPr>
          <a:xfrm rot="16200000" flipV="1">
            <a:off x="51511" y="4804281"/>
            <a:ext cx="767364" cy="44447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urved Connector 29">
            <a:extLst>
              <a:ext uri="{FF2B5EF4-FFF2-40B4-BE49-F238E27FC236}">
                <a16:creationId xmlns:a16="http://schemas.microsoft.com/office/drawing/2014/main" id="{76FE02E4-DCF3-4E4E-AE86-0D38C7F8CB86}"/>
              </a:ext>
            </a:extLst>
          </p:cNvPr>
          <p:cNvCxnSpPr>
            <a:cxnSpLocks/>
          </p:cNvCxnSpPr>
          <p:nvPr/>
        </p:nvCxnSpPr>
        <p:spPr>
          <a:xfrm rot="5400000" flipH="1" flipV="1">
            <a:off x="1527536" y="4845648"/>
            <a:ext cx="767365" cy="3426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0D9DB939-C82C-EA44-BFB3-E4277E8CB09A}"/>
              </a:ext>
            </a:extLst>
          </p:cNvPr>
          <p:cNvCxnSpPr>
            <a:cxnSpLocks/>
          </p:cNvCxnSpPr>
          <p:nvPr/>
        </p:nvCxnSpPr>
        <p:spPr>
          <a:xfrm rot="16200000" flipV="1">
            <a:off x="1133955" y="4804280"/>
            <a:ext cx="767364" cy="44447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7D04EF5-8593-4947-83A2-A90A355B1260}"/>
              </a:ext>
            </a:extLst>
          </p:cNvPr>
          <p:cNvSpPr txBox="1"/>
          <p:nvPr/>
        </p:nvSpPr>
        <p:spPr>
          <a:xfrm>
            <a:off x="2332845" y="4916103"/>
            <a:ext cx="864339"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Space</a:t>
            </a:r>
          </a:p>
        </p:txBody>
      </p:sp>
    </p:spTree>
    <p:extLst>
      <p:ext uri="{BB962C8B-B14F-4D97-AF65-F5344CB8AC3E}">
        <p14:creationId xmlns:p14="http://schemas.microsoft.com/office/powerpoint/2010/main" val="24958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3"/>
          <p:cNvSpPr>
            <a:spLocks noGrp="1" noChangeArrowheads="1"/>
          </p:cNvSpPr>
          <p:nvPr>
            <p:ph type="title"/>
          </p:nvPr>
        </p:nvSpPr>
        <p:spPr>
          <a:xfrm>
            <a:off x="0" y="228600"/>
            <a:ext cx="9144000" cy="914400"/>
          </a:xfrm>
          <a:noFill/>
        </p:spPr>
        <p:txBody>
          <a:bodyPr>
            <a:normAutofit/>
          </a:bodyPr>
          <a:lstStyle/>
          <a:p>
            <a:pPr eaLnBrk="1" hangingPunct="1"/>
            <a:r>
              <a:rPr lang="ja-JP" altLang="en-US" sz="2800" b="1" dirty="0">
                <a:latin typeface="Arial" charset="0"/>
                <a:ea typeface="ＭＳ Ｐゴシック" charset="0"/>
              </a:rPr>
              <a:t>“</a:t>
            </a:r>
            <a:r>
              <a:rPr lang="en-US" altLang="ja-JP" sz="2800" b="1" dirty="0">
                <a:latin typeface="Arial" charset="0"/>
                <a:ea typeface="ＭＳ Ｐゴシック" charset="0"/>
              </a:rPr>
              <a:t>Potential energy</a:t>
            </a:r>
            <a:r>
              <a:rPr lang="ja-JP" altLang="en-US" sz="2800" b="1" dirty="0">
                <a:latin typeface="Arial" charset="0"/>
                <a:ea typeface="ＭＳ Ｐゴシック" charset="0"/>
              </a:rPr>
              <a:t>”</a:t>
            </a:r>
            <a:r>
              <a:rPr lang="en-US" altLang="ja-JP" sz="2800" b="1" dirty="0">
                <a:latin typeface="Arial" charset="0"/>
                <a:ea typeface="ＭＳ Ｐゴシック" charset="0"/>
              </a:rPr>
              <a:t> landscape in phase space</a:t>
            </a:r>
            <a:endParaRPr lang="en-US" sz="2800" b="1" dirty="0">
              <a:latin typeface="Arial" charset="0"/>
              <a:ea typeface="ＭＳ Ｐゴシック" charset="0"/>
            </a:endParaRPr>
          </a:p>
        </p:txBody>
      </p:sp>
      <p:pic>
        <p:nvPicPr>
          <p:cNvPr id="32771" name="Picture 14" descr="scheme_1Ddiff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71600"/>
            <a:ext cx="4800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17"/>
          <p:cNvSpPr>
            <a:spLocks noChangeArrowheads="1"/>
          </p:cNvSpPr>
          <p:nvPr/>
        </p:nvSpPr>
        <p:spPr bwMode="auto">
          <a:xfrm>
            <a:off x="5940425" y="6381750"/>
            <a:ext cx="32035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pPr>
            <a:r>
              <a:rPr lang="en-US" sz="1400" i="1" dirty="0"/>
              <a:t>Wong &amp; </a:t>
            </a:r>
            <a:r>
              <a:rPr lang="en-US" sz="1400" i="1" dirty="0" err="1"/>
              <a:t>Huk</a:t>
            </a:r>
            <a:r>
              <a:rPr lang="en-US" sz="1400" i="1" dirty="0"/>
              <a:t>, Front. </a:t>
            </a:r>
            <a:r>
              <a:rPr lang="en-US" sz="1400" i="1" dirty="0" err="1"/>
              <a:t>Neurosci</a:t>
            </a:r>
            <a:r>
              <a:rPr lang="en-US" sz="1400" i="1" dirty="0"/>
              <a:t>. (2008)</a:t>
            </a:r>
          </a:p>
          <a:p>
            <a:pPr eaLnBrk="1" hangingPunct="1">
              <a:spcBef>
                <a:spcPct val="20000"/>
              </a:spcBef>
            </a:pPr>
            <a:endParaRPr lang="en-US" sz="1400" i="1" dirty="0"/>
          </a:p>
        </p:txBody>
      </p:sp>
      <p:sp>
        <p:nvSpPr>
          <p:cNvPr id="32773" name="Text Box 18"/>
          <p:cNvSpPr txBox="1">
            <a:spLocks noChangeArrowheads="1"/>
          </p:cNvSpPr>
          <p:nvPr/>
        </p:nvSpPr>
        <p:spPr bwMode="auto">
          <a:xfrm>
            <a:off x="2895600" y="5333458"/>
            <a:ext cx="4253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In the vicinity of the unstable </a:t>
            </a:r>
            <a:r>
              <a:rPr lang="ja-JP" altLang="en-US" sz="1400" dirty="0"/>
              <a:t>“</a:t>
            </a:r>
            <a:r>
              <a:rPr lang="en-US" altLang="ja-JP" sz="1400" b="1" dirty="0"/>
              <a:t>saddle</a:t>
            </a:r>
            <a:r>
              <a:rPr lang="ja-JP" altLang="en-US" sz="1400" dirty="0"/>
              <a:t>”</a:t>
            </a:r>
            <a:r>
              <a:rPr lang="en-US" altLang="ja-JP" sz="1400" dirty="0"/>
              <a:t> steady state</a:t>
            </a:r>
            <a:endParaRPr lang="en-US" sz="1400" dirty="0"/>
          </a:p>
        </p:txBody>
      </p:sp>
      <p:sp>
        <p:nvSpPr>
          <p:cNvPr id="32774" name="Rectangle 21"/>
          <p:cNvSpPr>
            <a:spLocks noChangeArrowheads="1"/>
          </p:cNvSpPr>
          <p:nvPr/>
        </p:nvSpPr>
        <p:spPr bwMode="auto">
          <a:xfrm>
            <a:off x="4572000" y="5008563"/>
            <a:ext cx="685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2775" name="Rectangle 22"/>
          <p:cNvSpPr>
            <a:spLocks noChangeArrowheads="1"/>
          </p:cNvSpPr>
          <p:nvPr/>
        </p:nvSpPr>
        <p:spPr bwMode="auto">
          <a:xfrm>
            <a:off x="2907175" y="3276600"/>
            <a:ext cx="396875"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2776" name="Text Box 23"/>
          <p:cNvSpPr txBox="1">
            <a:spLocks noChangeArrowheads="1"/>
          </p:cNvSpPr>
          <p:nvPr/>
        </p:nvSpPr>
        <p:spPr bwMode="auto">
          <a:xfrm>
            <a:off x="4572000" y="4953000"/>
            <a:ext cx="662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t>Right</a:t>
            </a:r>
            <a:endParaRPr lang="en-US" dirty="0"/>
          </a:p>
        </p:txBody>
      </p:sp>
      <p:sp>
        <p:nvSpPr>
          <p:cNvPr id="32777" name="Text Box 24"/>
          <p:cNvSpPr txBox="1">
            <a:spLocks noChangeArrowheads="1"/>
          </p:cNvSpPr>
          <p:nvPr/>
        </p:nvSpPr>
        <p:spPr bwMode="auto">
          <a:xfrm>
            <a:off x="2816905" y="3276600"/>
            <a:ext cx="5277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t>Left</a:t>
            </a:r>
            <a:endParaRPr lang="en-US" dirty="0"/>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27" y="5085728"/>
            <a:ext cx="2258104" cy="1646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1937205"/>
      </p:ext>
    </p:extLst>
  </p:cSld>
  <p:clrMapOvr>
    <a:masterClrMapping/>
  </p:clrMapOvr>
  <p:transition spd="slow" advTm="668"/>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57922" y="457200"/>
            <a:ext cx="8028878" cy="685800"/>
          </a:xfrm>
        </p:spPr>
        <p:txBody>
          <a:bodyPr>
            <a:noAutofit/>
          </a:bodyPr>
          <a:lstStyle/>
          <a:p>
            <a:pPr eaLnBrk="1" hangingPunct="1"/>
            <a:r>
              <a:rPr lang="en-US" sz="2000" b="1" dirty="0">
                <a:latin typeface="Arial" charset="0"/>
                <a:ea typeface="ＭＳ Ｐゴシック" charset="0"/>
              </a:rPr>
              <a:t>Attractor network model with </a:t>
            </a:r>
            <a:r>
              <a:rPr lang="ja-JP" altLang="en-US" sz="2000" b="1" dirty="0">
                <a:latin typeface="Arial" charset="0"/>
                <a:ea typeface="ＭＳ Ｐゴシック" charset="0"/>
              </a:rPr>
              <a:t>“</a:t>
            </a:r>
            <a:r>
              <a:rPr lang="en-US" altLang="ja-JP" sz="2000" b="1" dirty="0">
                <a:latin typeface="Arial" charset="0"/>
                <a:ea typeface="ＭＳ Ｐゴシック" charset="0"/>
              </a:rPr>
              <a:t>runaway</a:t>
            </a:r>
            <a:r>
              <a:rPr lang="ja-JP" altLang="en-US" sz="2000" b="1" dirty="0">
                <a:latin typeface="Arial" charset="0"/>
                <a:ea typeface="ＭＳ Ｐゴシック" charset="0"/>
              </a:rPr>
              <a:t>”</a:t>
            </a:r>
            <a:r>
              <a:rPr lang="en-US" altLang="ja-JP" sz="2000" b="1" dirty="0">
                <a:latin typeface="Arial" charset="0"/>
                <a:ea typeface="ＭＳ Ｐゴシック" charset="0"/>
              </a:rPr>
              <a:t> temporal integration can account for violation of </a:t>
            </a:r>
            <a:r>
              <a:rPr lang="ja-JP" altLang="en-US" sz="2000" b="1" dirty="0">
                <a:latin typeface="Arial" charset="0"/>
                <a:ea typeface="ＭＳ Ｐゴシック" charset="0"/>
              </a:rPr>
              <a:t>“</a:t>
            </a:r>
            <a:r>
              <a:rPr lang="en-US" altLang="ja-JP" sz="2000" b="1" dirty="0">
                <a:latin typeface="Arial" charset="0"/>
                <a:ea typeface="ＭＳ Ｐゴシック" charset="0"/>
              </a:rPr>
              <a:t>time shift invariance (TSI)</a:t>
            </a:r>
            <a:r>
              <a:rPr lang="ja-JP" altLang="en-US" sz="2000" b="1" dirty="0">
                <a:latin typeface="Arial" charset="0"/>
                <a:ea typeface="ＭＳ Ｐゴシック" charset="0"/>
              </a:rPr>
              <a:t>”</a:t>
            </a:r>
            <a:endParaRPr lang="en-US" sz="2000" b="1" dirty="0">
              <a:latin typeface="Arial" charset="0"/>
              <a:ea typeface="ＭＳ Ｐゴシック" charset="0"/>
            </a:endParaRPr>
          </a:p>
        </p:txBody>
      </p:sp>
      <p:pic>
        <p:nvPicPr>
          <p:cNvPr id="44035" name="Picture 4" descr="Figur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524292"/>
            <a:ext cx="5029200" cy="445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6" name="Rectangle 5"/>
          <p:cNvSpPr>
            <a:spLocks noChangeArrowheads="1"/>
          </p:cNvSpPr>
          <p:nvPr/>
        </p:nvSpPr>
        <p:spPr bwMode="auto">
          <a:xfrm>
            <a:off x="4248615" y="6434138"/>
            <a:ext cx="489538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1" hangingPunct="1">
              <a:spcBef>
                <a:spcPct val="20000"/>
              </a:spcBef>
            </a:pPr>
            <a:r>
              <a:rPr lang="en-US" sz="1400" i="1" dirty="0"/>
              <a:t>Wong, </a:t>
            </a:r>
            <a:r>
              <a:rPr lang="en-US" sz="1400" i="1" dirty="0" err="1"/>
              <a:t>Huk</a:t>
            </a:r>
            <a:r>
              <a:rPr lang="en-US" sz="1400" i="1" dirty="0"/>
              <a:t>, </a:t>
            </a:r>
            <a:r>
              <a:rPr lang="en-US" sz="1400" i="1" dirty="0" err="1"/>
              <a:t>Shadlen</a:t>
            </a:r>
            <a:r>
              <a:rPr lang="en-US" sz="1400" i="1" dirty="0"/>
              <a:t> &amp; Wang, Front. </a:t>
            </a:r>
            <a:r>
              <a:rPr lang="en-US" sz="1400" i="1" dirty="0" err="1"/>
              <a:t>Comput</a:t>
            </a:r>
            <a:r>
              <a:rPr lang="en-US" sz="1400" i="1" dirty="0"/>
              <a:t>. </a:t>
            </a:r>
            <a:r>
              <a:rPr lang="en-US" sz="1400" i="1" dirty="0" err="1"/>
              <a:t>Neurosci</a:t>
            </a:r>
            <a:r>
              <a:rPr lang="en-US" sz="1400" i="1" dirty="0"/>
              <a:t>. (2007)</a:t>
            </a:r>
          </a:p>
        </p:txBody>
      </p:sp>
      <p:sp>
        <p:nvSpPr>
          <p:cNvPr id="44037" name="Text Box 10"/>
          <p:cNvSpPr txBox="1">
            <a:spLocks noChangeArrowheads="1"/>
          </p:cNvSpPr>
          <p:nvPr/>
        </p:nvSpPr>
        <p:spPr bwMode="auto">
          <a:xfrm>
            <a:off x="1889125" y="1594232"/>
            <a:ext cx="108743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Persistent</a:t>
            </a:r>
          </a:p>
          <a:p>
            <a:r>
              <a:rPr lang="en-US" sz="1600"/>
              <a:t>change</a:t>
            </a:r>
          </a:p>
        </p:txBody>
      </p:sp>
      <p:sp>
        <p:nvSpPr>
          <p:cNvPr id="44038" name="Text Box 11"/>
          <p:cNvSpPr txBox="1">
            <a:spLocks noChangeArrowheads="1"/>
          </p:cNvSpPr>
          <p:nvPr/>
        </p:nvSpPr>
        <p:spPr bwMode="auto">
          <a:xfrm>
            <a:off x="4572000" y="1605344"/>
            <a:ext cx="96361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a:t>Violation</a:t>
            </a:r>
          </a:p>
          <a:p>
            <a:r>
              <a:rPr lang="en-US" sz="1600"/>
              <a:t>of TSI</a:t>
            </a:r>
          </a:p>
        </p:txBody>
      </p:sp>
      <p:sp>
        <p:nvSpPr>
          <p:cNvPr id="44041" name="Rectangle 19"/>
          <p:cNvSpPr>
            <a:spLocks noChangeArrowheads="1"/>
          </p:cNvSpPr>
          <p:nvPr/>
        </p:nvSpPr>
        <p:spPr bwMode="auto">
          <a:xfrm>
            <a:off x="1295400" y="1833944"/>
            <a:ext cx="228600" cy="228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42" name="Rectangle 20"/>
          <p:cNvSpPr>
            <a:spLocks noChangeArrowheads="1"/>
          </p:cNvSpPr>
          <p:nvPr/>
        </p:nvSpPr>
        <p:spPr bwMode="auto">
          <a:xfrm>
            <a:off x="1295400" y="3891344"/>
            <a:ext cx="228600" cy="228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43" name="Rectangle 21"/>
          <p:cNvSpPr>
            <a:spLocks noChangeArrowheads="1"/>
          </p:cNvSpPr>
          <p:nvPr/>
        </p:nvSpPr>
        <p:spPr bwMode="auto">
          <a:xfrm>
            <a:off x="3886200" y="1986344"/>
            <a:ext cx="228600" cy="228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44" name="Rectangle 22"/>
          <p:cNvSpPr>
            <a:spLocks noChangeArrowheads="1"/>
          </p:cNvSpPr>
          <p:nvPr/>
        </p:nvSpPr>
        <p:spPr bwMode="auto">
          <a:xfrm>
            <a:off x="4038600" y="4119944"/>
            <a:ext cx="228600" cy="228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4045" name="Rectangle 23"/>
          <p:cNvSpPr>
            <a:spLocks noChangeArrowheads="1"/>
          </p:cNvSpPr>
          <p:nvPr/>
        </p:nvSpPr>
        <p:spPr bwMode="auto">
          <a:xfrm>
            <a:off x="3962400" y="1757744"/>
            <a:ext cx="228600" cy="2286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15" name="Picture 14" descr="scheme_1Ddiffmod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4648200"/>
            <a:ext cx="1665288"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 descr="Figure5">
            <a:extLst>
              <a:ext uri="{FF2B5EF4-FFF2-40B4-BE49-F238E27FC236}">
                <a16:creationId xmlns:a16="http://schemas.microsoft.com/office/drawing/2014/main" id="{B370157C-3FAC-8E43-8D63-7114E1AE73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1413" y="1676166"/>
            <a:ext cx="2738437" cy="1377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20551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2" descr="view-out-the-win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095500"/>
            <a:ext cx="4495800"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4"/>
          <p:cNvSpPr>
            <a:spLocks noGrp="1" noChangeArrowheads="1"/>
          </p:cNvSpPr>
          <p:nvPr>
            <p:ph type="title"/>
          </p:nvPr>
        </p:nvSpPr>
        <p:spPr>
          <a:xfrm>
            <a:off x="627974" y="620713"/>
            <a:ext cx="7954338" cy="914400"/>
          </a:xfrm>
          <a:noFill/>
        </p:spPr>
        <p:txBody>
          <a:bodyPr>
            <a:normAutofit fontScale="90000"/>
          </a:bodyPr>
          <a:lstStyle/>
          <a:p>
            <a:pPr eaLnBrk="1" hangingPunct="1"/>
            <a:r>
              <a:rPr lang="en-US" sz="3100" b="1" dirty="0">
                <a:solidFill>
                  <a:srgbClr val="FFFF00"/>
                </a:solidFill>
                <a:latin typeface="Arial" charset="0"/>
                <a:ea typeface="ＭＳ Ｐゴシック" charset="0"/>
              </a:rPr>
              <a:t>Perceptual decision making:</a:t>
            </a:r>
            <a:br>
              <a:rPr lang="en-US" sz="3100" b="1" dirty="0">
                <a:solidFill>
                  <a:srgbClr val="FFFF00"/>
                </a:solidFill>
                <a:latin typeface="Arial" charset="0"/>
                <a:ea typeface="ＭＳ Ｐゴシック" charset="0"/>
              </a:rPr>
            </a:br>
            <a:r>
              <a:rPr lang="en-US" sz="2700" b="1" i="1" dirty="0">
                <a:solidFill>
                  <a:srgbClr val="FFFF00"/>
                </a:solidFill>
                <a:latin typeface="Arial" charset="0"/>
                <a:ea typeface="ＭＳ Ｐゴシック" charset="0"/>
              </a:rPr>
              <a:t>Window to higher cognition</a:t>
            </a:r>
          </a:p>
        </p:txBody>
      </p:sp>
      <p:sp>
        <p:nvSpPr>
          <p:cNvPr id="20484" name="AutoShape 7"/>
          <p:cNvSpPr>
            <a:spLocks noChangeArrowheads="1"/>
          </p:cNvSpPr>
          <p:nvPr/>
        </p:nvSpPr>
        <p:spPr bwMode="auto">
          <a:xfrm>
            <a:off x="2590800" y="4572000"/>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20485" name="AutoShape 8"/>
          <p:cNvSpPr>
            <a:spLocks noChangeArrowheads="1"/>
          </p:cNvSpPr>
          <p:nvPr/>
        </p:nvSpPr>
        <p:spPr bwMode="auto">
          <a:xfrm>
            <a:off x="5181600" y="4572000"/>
            <a:ext cx="914400" cy="381000"/>
          </a:xfrm>
          <a:prstGeom prst="rightArrow">
            <a:avLst>
              <a:gd name="adj1" fmla="val 50000"/>
              <a:gd name="adj2" fmla="val 60000"/>
            </a:avLst>
          </a:prstGeom>
          <a:solidFill>
            <a:schemeClr val="accent1"/>
          </a:solidFill>
          <a:ln w="9525">
            <a:solidFill>
              <a:schemeClr val="tx1"/>
            </a:solidFill>
            <a:miter lim="800000"/>
            <a:headEnd/>
            <a:tailEnd/>
          </a:ln>
        </p:spPr>
        <p:txBody>
          <a:bodyPr wrap="none" anchor="ctr"/>
          <a:lstStyle/>
          <a:p>
            <a:endParaRPr lang="en-US"/>
          </a:p>
        </p:txBody>
      </p:sp>
      <p:sp>
        <p:nvSpPr>
          <p:cNvPr id="20486" name="Text Box 9"/>
          <p:cNvSpPr txBox="1">
            <a:spLocks noChangeArrowheads="1"/>
          </p:cNvSpPr>
          <p:nvPr/>
        </p:nvSpPr>
        <p:spPr bwMode="auto">
          <a:xfrm>
            <a:off x="1143000" y="4419600"/>
            <a:ext cx="13144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EA74F2"/>
                </a:solidFill>
              </a:rPr>
              <a:t>Sensory</a:t>
            </a:r>
          </a:p>
          <a:p>
            <a:r>
              <a:rPr lang="en-US" dirty="0">
                <a:solidFill>
                  <a:srgbClr val="EA74F2"/>
                </a:solidFill>
              </a:rPr>
              <a:t>input</a:t>
            </a:r>
          </a:p>
        </p:txBody>
      </p:sp>
      <p:sp>
        <p:nvSpPr>
          <p:cNvPr id="20487" name="Text Box 10"/>
          <p:cNvSpPr txBox="1">
            <a:spLocks noChangeArrowheads="1"/>
          </p:cNvSpPr>
          <p:nvPr/>
        </p:nvSpPr>
        <p:spPr bwMode="auto">
          <a:xfrm>
            <a:off x="6248400" y="4419600"/>
            <a:ext cx="1041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EA74F2"/>
                </a:solidFill>
              </a:rPr>
              <a:t>Motor</a:t>
            </a:r>
          </a:p>
          <a:p>
            <a:r>
              <a:rPr lang="en-US">
                <a:solidFill>
                  <a:srgbClr val="EA74F2"/>
                </a:solidFill>
              </a:rPr>
              <a:t>output</a:t>
            </a:r>
          </a:p>
        </p:txBody>
      </p:sp>
      <p:sp>
        <p:nvSpPr>
          <p:cNvPr id="20488" name="Text Box 12"/>
          <p:cNvSpPr txBox="1">
            <a:spLocks noChangeArrowheads="1"/>
          </p:cNvSpPr>
          <p:nvPr/>
        </p:nvSpPr>
        <p:spPr bwMode="auto">
          <a:xfrm>
            <a:off x="3733800" y="4419600"/>
            <a:ext cx="1368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EA74F2"/>
                </a:solidFill>
              </a:rPr>
              <a:t>Decision</a:t>
            </a:r>
          </a:p>
          <a:p>
            <a:r>
              <a:rPr lang="en-US">
                <a:solidFill>
                  <a:srgbClr val="EA74F2"/>
                </a:solidFill>
              </a:rPr>
              <a:t>making</a:t>
            </a:r>
          </a:p>
        </p:txBody>
      </p:sp>
      <p:sp>
        <p:nvSpPr>
          <p:cNvPr id="192527" name="Text Box 15"/>
          <p:cNvSpPr txBox="1">
            <a:spLocks noChangeArrowheads="1"/>
          </p:cNvSpPr>
          <p:nvPr/>
        </p:nvSpPr>
        <p:spPr bwMode="auto">
          <a:xfrm>
            <a:off x="2895600" y="3048000"/>
            <a:ext cx="29901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ja-JP" altLang="en-US" dirty="0">
                <a:solidFill>
                  <a:srgbClr val="FF0000"/>
                </a:solidFill>
              </a:rPr>
              <a:t>“</a:t>
            </a:r>
            <a:r>
              <a:rPr lang="en-US" altLang="ja-JP" dirty="0">
                <a:solidFill>
                  <a:srgbClr val="FF0000"/>
                </a:solidFill>
              </a:rPr>
              <a:t>Top-down</a:t>
            </a:r>
            <a:r>
              <a:rPr lang="ja-JP" altLang="en-US" dirty="0">
                <a:solidFill>
                  <a:srgbClr val="FF0000"/>
                </a:solidFill>
              </a:rPr>
              <a:t>”</a:t>
            </a:r>
            <a:r>
              <a:rPr lang="en-US" altLang="ja-JP" dirty="0">
                <a:solidFill>
                  <a:srgbClr val="FF0000"/>
                </a:solidFill>
              </a:rPr>
              <a:t> controls</a:t>
            </a:r>
            <a:endParaRPr lang="en-US" dirty="0">
              <a:solidFill>
                <a:srgbClr val="FF0000"/>
              </a:solidFill>
            </a:endParaRPr>
          </a:p>
        </p:txBody>
      </p:sp>
      <p:cxnSp>
        <p:nvCxnSpPr>
          <p:cNvPr id="192528" name="AutoShape 16"/>
          <p:cNvCxnSpPr>
            <a:cxnSpLocks noChangeShapeType="1"/>
          </p:cNvCxnSpPr>
          <p:nvPr/>
        </p:nvCxnSpPr>
        <p:spPr bwMode="auto">
          <a:xfrm>
            <a:off x="4495800" y="3657600"/>
            <a:ext cx="1588" cy="609600"/>
          </a:xfrm>
          <a:prstGeom prst="straightConnector1">
            <a:avLst/>
          </a:prstGeom>
          <a:noFill/>
          <a:ln w="63500">
            <a:solidFill>
              <a:srgbClr val="FF0000"/>
            </a:solidFill>
            <a:round/>
            <a:headEnd/>
            <a:tailEnd type="triangle" w="lg" len="med"/>
          </a:ln>
          <a:extLst>
            <a:ext uri="{909E8E84-426E-40DD-AFC4-6F175D3DCCD1}">
              <a14:hiddenFill xmlns:a14="http://schemas.microsoft.com/office/drawing/2010/main">
                <a:noFill/>
              </a14:hiddenFill>
            </a:ext>
          </a:extLst>
        </p:spPr>
      </p:cxnSp>
      <p:cxnSp>
        <p:nvCxnSpPr>
          <p:cNvPr id="192529" name="AutoShape 17"/>
          <p:cNvCxnSpPr>
            <a:cxnSpLocks noChangeShapeType="1"/>
          </p:cNvCxnSpPr>
          <p:nvPr/>
        </p:nvCxnSpPr>
        <p:spPr bwMode="auto">
          <a:xfrm flipH="1">
            <a:off x="2057400" y="3581400"/>
            <a:ext cx="914400" cy="685800"/>
          </a:xfrm>
          <a:prstGeom prst="straightConnector1">
            <a:avLst/>
          </a:prstGeom>
          <a:noFill/>
          <a:ln w="63500">
            <a:solidFill>
              <a:srgbClr val="FF0000"/>
            </a:solidFill>
            <a:round/>
            <a:headEnd/>
            <a:tailEnd type="triangle" w="lg" len="med"/>
          </a:ln>
          <a:extLst>
            <a:ext uri="{909E8E84-426E-40DD-AFC4-6F175D3DCCD1}">
              <a14:hiddenFill xmlns:a14="http://schemas.microsoft.com/office/drawing/2010/main">
                <a:noFill/>
              </a14:hiddenFill>
            </a:ext>
          </a:extLst>
        </p:spPr>
      </p:cxnSp>
      <p:cxnSp>
        <p:nvCxnSpPr>
          <p:cNvPr id="192530" name="AutoShape 18"/>
          <p:cNvCxnSpPr>
            <a:cxnSpLocks noChangeShapeType="1"/>
          </p:cNvCxnSpPr>
          <p:nvPr/>
        </p:nvCxnSpPr>
        <p:spPr bwMode="auto">
          <a:xfrm>
            <a:off x="5791200" y="3581400"/>
            <a:ext cx="838200" cy="685800"/>
          </a:xfrm>
          <a:prstGeom prst="straightConnector1">
            <a:avLst/>
          </a:prstGeom>
          <a:noFill/>
          <a:ln w="63500">
            <a:solidFill>
              <a:srgbClr val="FF0000"/>
            </a:solidFill>
            <a:round/>
            <a:headEnd/>
            <a:tailEnd type="triangle" w="lg" len="med"/>
          </a:ln>
          <a:extLst>
            <a:ext uri="{909E8E84-426E-40DD-AFC4-6F175D3DCCD1}">
              <a14:hiddenFill xmlns:a14="http://schemas.microsoft.com/office/drawing/2010/main">
                <a:noFill/>
              </a14:hiddenFill>
            </a:ext>
          </a:extLst>
        </p:spPr>
      </p:cxnSp>
      <p:cxnSp>
        <p:nvCxnSpPr>
          <p:cNvPr id="192531" name="AutoShape 19"/>
          <p:cNvCxnSpPr>
            <a:cxnSpLocks noChangeShapeType="1"/>
          </p:cNvCxnSpPr>
          <p:nvPr/>
        </p:nvCxnSpPr>
        <p:spPr bwMode="auto">
          <a:xfrm flipH="1" flipV="1">
            <a:off x="5410200" y="3581400"/>
            <a:ext cx="838200" cy="685800"/>
          </a:xfrm>
          <a:prstGeom prst="straightConnector1">
            <a:avLst/>
          </a:prstGeom>
          <a:noFill/>
          <a:ln w="63500">
            <a:solidFill>
              <a:srgbClr val="EA74F2"/>
            </a:solidFill>
            <a:round/>
            <a:headEnd/>
            <a:tailEnd type="triangle" w="lg" len="med"/>
          </a:ln>
          <a:extLst>
            <a:ext uri="{909E8E84-426E-40DD-AFC4-6F175D3DCCD1}">
              <a14:hiddenFill xmlns:a14="http://schemas.microsoft.com/office/drawing/2010/main">
                <a:noFill/>
              </a14:hiddenFill>
            </a:ext>
          </a:extLst>
        </p:spPr>
      </p:cxnSp>
      <p:cxnSp>
        <p:nvCxnSpPr>
          <p:cNvPr id="192532" name="AutoShape 20"/>
          <p:cNvCxnSpPr>
            <a:cxnSpLocks noChangeShapeType="1"/>
          </p:cNvCxnSpPr>
          <p:nvPr/>
        </p:nvCxnSpPr>
        <p:spPr bwMode="auto">
          <a:xfrm flipV="1">
            <a:off x="4191000" y="3581400"/>
            <a:ext cx="0" cy="609600"/>
          </a:xfrm>
          <a:prstGeom prst="straightConnector1">
            <a:avLst/>
          </a:prstGeom>
          <a:noFill/>
          <a:ln w="63500">
            <a:solidFill>
              <a:srgbClr val="EA74F2"/>
            </a:solidFill>
            <a:round/>
            <a:headEnd/>
            <a:tailEnd type="triangle" w="lg" len="med"/>
          </a:ln>
          <a:extLst>
            <a:ext uri="{909E8E84-426E-40DD-AFC4-6F175D3DCCD1}">
              <a14:hiddenFill xmlns:a14="http://schemas.microsoft.com/office/drawing/2010/main">
                <a:noFill/>
              </a14:hiddenFill>
            </a:ext>
          </a:extLst>
        </p:spPr>
      </p:cxnSp>
      <p:cxnSp>
        <p:nvCxnSpPr>
          <p:cNvPr id="192533" name="AutoShape 21"/>
          <p:cNvCxnSpPr>
            <a:cxnSpLocks noChangeShapeType="1"/>
          </p:cNvCxnSpPr>
          <p:nvPr/>
        </p:nvCxnSpPr>
        <p:spPr bwMode="auto">
          <a:xfrm flipV="1">
            <a:off x="1828800" y="3505200"/>
            <a:ext cx="838200" cy="609600"/>
          </a:xfrm>
          <a:prstGeom prst="straightConnector1">
            <a:avLst/>
          </a:prstGeom>
          <a:noFill/>
          <a:ln w="63500">
            <a:solidFill>
              <a:srgbClr val="EA74F2"/>
            </a:solidFill>
            <a:round/>
            <a:headEnd/>
            <a:tailEnd type="triangle" w="lg" len="med"/>
          </a:ln>
          <a:extLst>
            <a:ext uri="{909E8E84-426E-40DD-AFC4-6F175D3DCCD1}">
              <a14:hiddenFill xmlns:a14="http://schemas.microsoft.com/office/drawing/2010/main">
                <a:noFill/>
              </a14:hiddenFill>
            </a:ext>
          </a:extLst>
        </p:spPr>
      </p:cxnSp>
    </p:spTree>
    <p:custDataLst>
      <p:tags r:id="rId1"/>
    </p:custDataLst>
    <p:extLst>
      <p:ext uri="{BB962C8B-B14F-4D97-AF65-F5344CB8AC3E}">
        <p14:creationId xmlns:p14="http://schemas.microsoft.com/office/powerpoint/2010/main" val="3828990352"/>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599" y="307188"/>
            <a:ext cx="8153401" cy="2308324"/>
          </a:xfrm>
          <a:prstGeom prst="rect">
            <a:avLst/>
          </a:prstGeom>
          <a:noFill/>
        </p:spPr>
        <p:txBody>
          <a:bodyPr wrap="square" rtlCol="0">
            <a:spAutoFit/>
          </a:bodyPr>
          <a:lstStyle/>
          <a:p>
            <a:pPr algn="just"/>
            <a:r>
              <a:rPr lang="en-GB" sz="2400" b="1" dirty="0"/>
              <a:t>Cognitive control</a:t>
            </a:r>
          </a:p>
          <a:p>
            <a:pPr algn="just"/>
            <a:r>
              <a:rPr lang="en-GB" sz="2000" dirty="0"/>
              <a:t>E.g. task-switching</a:t>
            </a:r>
          </a:p>
          <a:p>
            <a:pPr algn="just">
              <a:buFont typeface="Arial" pitchFamily="34" charset="0"/>
              <a:buChar char="•"/>
            </a:pPr>
            <a:r>
              <a:rPr lang="en-GB" sz="2000" dirty="0"/>
              <a:t> How do you learn the rules when they are not explicitly told? </a:t>
            </a:r>
          </a:p>
          <a:p>
            <a:pPr algn="just">
              <a:buFont typeface="Arial" pitchFamily="34" charset="0"/>
              <a:buChar char="•"/>
            </a:pPr>
            <a:r>
              <a:rPr lang="en-GB" sz="2000" dirty="0"/>
              <a:t> You make initial mistakes, and you learn from them. Reinforcement Learning. Dopamine (DA). Or you get supervised. You need to know or expect what choices are rewarded or valuable to make. Making choices/actions can enhance your knowledge about the underlying rule. </a:t>
            </a:r>
          </a:p>
        </p:txBody>
      </p:sp>
      <p:pic>
        <p:nvPicPr>
          <p:cNvPr id="1026" name="Picture 2" descr="http://www.dialogues-cns.com/wp-content/uploads/2014/01/DialoguesClinNeurosci-15-411-g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160274"/>
            <a:ext cx="4080545" cy="3426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86600" y="6125221"/>
            <a:ext cx="1806497" cy="461665"/>
          </a:xfrm>
          <a:prstGeom prst="rect">
            <a:avLst/>
          </a:prstGeom>
          <a:noFill/>
        </p:spPr>
        <p:txBody>
          <a:bodyPr wrap="square" rtlCol="0">
            <a:spAutoFit/>
          </a:bodyPr>
          <a:lstStyle/>
          <a:p>
            <a:r>
              <a:rPr lang="en-GB" sz="1200" dirty="0"/>
              <a:t>Miller and Cohen, </a:t>
            </a:r>
            <a:r>
              <a:rPr lang="en-GB" sz="1200" dirty="0" err="1"/>
              <a:t>Annu</a:t>
            </a:r>
            <a:r>
              <a:rPr lang="en-GB" sz="1200" dirty="0"/>
              <a:t>. Rev. </a:t>
            </a:r>
            <a:r>
              <a:rPr lang="en-GB" sz="1200" dirty="0" err="1"/>
              <a:t>Neurosci</a:t>
            </a:r>
            <a:r>
              <a:rPr lang="en-GB" sz="1200" dirty="0"/>
              <a:t>. (2001)</a:t>
            </a:r>
          </a:p>
        </p:txBody>
      </p:sp>
      <p:pic>
        <p:nvPicPr>
          <p:cNvPr id="5" name="Picture 4">
            <a:extLst>
              <a:ext uri="{FF2B5EF4-FFF2-40B4-BE49-F238E27FC236}">
                <a16:creationId xmlns:a16="http://schemas.microsoft.com/office/drawing/2014/main" id="{6CEC3A50-02F6-3A4D-845F-89BC7DEB9CC1}"/>
              </a:ext>
            </a:extLst>
          </p:cNvPr>
          <p:cNvPicPr>
            <a:picLocks noChangeAspect="1"/>
          </p:cNvPicPr>
          <p:nvPr/>
        </p:nvPicPr>
        <p:blipFill>
          <a:blip r:embed="rId3"/>
          <a:stretch>
            <a:fillRect/>
          </a:stretch>
        </p:blipFill>
        <p:spPr>
          <a:xfrm>
            <a:off x="1066800" y="3124200"/>
            <a:ext cx="3432332" cy="3426612"/>
          </a:xfrm>
          <a:prstGeom prst="rect">
            <a:avLst/>
          </a:prstGeom>
        </p:spPr>
      </p:pic>
      <p:sp>
        <p:nvSpPr>
          <p:cNvPr id="6" name="TextBox 5">
            <a:extLst>
              <a:ext uri="{FF2B5EF4-FFF2-40B4-BE49-F238E27FC236}">
                <a16:creationId xmlns:a16="http://schemas.microsoft.com/office/drawing/2014/main" id="{783534AB-1A56-5440-908C-AD6216AF5759}"/>
              </a:ext>
            </a:extLst>
          </p:cNvPr>
          <p:cNvSpPr txBox="1"/>
          <p:nvPr/>
        </p:nvSpPr>
        <p:spPr>
          <a:xfrm>
            <a:off x="320898" y="5771278"/>
            <a:ext cx="1423788" cy="584775"/>
          </a:xfrm>
          <a:prstGeom prst="rect">
            <a:avLst/>
          </a:prstGeom>
          <a:noFill/>
        </p:spPr>
        <p:txBody>
          <a:bodyPr wrap="none" rtlCol="0">
            <a:spAutoFit/>
          </a:bodyPr>
          <a:lstStyle/>
          <a:p>
            <a:r>
              <a:rPr lang="en-GB" sz="1600" dirty="0"/>
              <a:t>Task-switching </a:t>
            </a:r>
          </a:p>
          <a:p>
            <a:r>
              <a:rPr lang="en-GB" sz="1600" dirty="0"/>
              <a:t>paradigm</a:t>
            </a:r>
          </a:p>
        </p:txBody>
      </p:sp>
    </p:spTree>
    <p:extLst>
      <p:ext uri="{BB962C8B-B14F-4D97-AF65-F5344CB8AC3E}">
        <p14:creationId xmlns:p14="http://schemas.microsoft.com/office/powerpoint/2010/main" val="18258514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682100"/>
          </a:xfrm>
        </p:spPr>
        <p:txBody>
          <a:bodyPr>
            <a:normAutofit/>
          </a:bodyPr>
          <a:lstStyle/>
          <a:p>
            <a:r>
              <a:rPr lang="en-US" sz="2800" dirty="0">
                <a:latin typeface="Arial" panose="020B0604020202020204" pitchFamily="34" charset="0"/>
                <a:cs typeface="Arial" panose="020B0604020202020204" pitchFamily="34" charset="0"/>
              </a:rPr>
              <a:t>Rule-based decisions and flexible task-switching</a:t>
            </a:r>
          </a:p>
        </p:txBody>
      </p:sp>
      <p:sp>
        <p:nvSpPr>
          <p:cNvPr id="5" name="TextBox 4"/>
          <p:cNvSpPr txBox="1"/>
          <p:nvPr/>
        </p:nvSpPr>
        <p:spPr>
          <a:xfrm>
            <a:off x="1327926" y="961934"/>
            <a:ext cx="7210426" cy="369332"/>
          </a:xfrm>
          <a:prstGeom prst="rect">
            <a:avLst/>
          </a:prstGeom>
          <a:noFill/>
        </p:spPr>
        <p:txBody>
          <a:bodyPr wrap="square" rtlCol="0">
            <a:spAutoFit/>
          </a:bodyPr>
          <a:lstStyle/>
          <a:p>
            <a:r>
              <a:rPr lang="en-US" dirty="0"/>
              <a:t>Classic </a:t>
            </a:r>
            <a:r>
              <a:rPr lang="en-US" dirty="0" err="1"/>
              <a:t>Stroop</a:t>
            </a:r>
            <a:r>
              <a:rPr lang="en-US" dirty="0"/>
              <a:t> task and task switching: Word reading or </a:t>
            </a:r>
            <a:r>
              <a:rPr lang="en-US" dirty="0" err="1"/>
              <a:t>colour</a:t>
            </a:r>
            <a:r>
              <a:rPr lang="en-US" dirty="0"/>
              <a:t> naming. </a:t>
            </a:r>
          </a:p>
        </p:txBody>
      </p:sp>
      <p:pic>
        <p:nvPicPr>
          <p:cNvPr id="6" name="Picture 5"/>
          <p:cNvPicPr>
            <a:picLocks noChangeAspect="1"/>
          </p:cNvPicPr>
          <p:nvPr/>
        </p:nvPicPr>
        <p:blipFill>
          <a:blip r:embed="rId3"/>
          <a:stretch>
            <a:fillRect/>
          </a:stretch>
        </p:blipFill>
        <p:spPr>
          <a:xfrm>
            <a:off x="1327926" y="1919255"/>
            <a:ext cx="6700317" cy="3919686"/>
          </a:xfrm>
          <a:prstGeom prst="rect">
            <a:avLst/>
          </a:prstGeom>
        </p:spPr>
      </p:pic>
    </p:spTree>
    <p:extLst>
      <p:ext uri="{BB962C8B-B14F-4D97-AF65-F5344CB8AC3E}">
        <p14:creationId xmlns:p14="http://schemas.microsoft.com/office/powerpoint/2010/main" val="3641002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5" descr="RT_RSI_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5538"/>
            <a:ext cx="5751513"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ChangeArrowheads="1"/>
          </p:cNvSpPr>
          <p:nvPr/>
        </p:nvSpPr>
        <p:spPr bwMode="auto">
          <a:xfrm>
            <a:off x="6227763" y="1196975"/>
            <a:ext cx="288925" cy="215900"/>
          </a:xfrm>
          <a:prstGeom prst="rect">
            <a:avLst/>
          </a:prstGeom>
          <a:solidFill>
            <a:schemeClr val="bg1"/>
          </a:solidFill>
          <a:ln w="9525">
            <a:solidFill>
              <a:schemeClr val="bg1"/>
            </a:solidFill>
            <a:round/>
            <a:headEnd/>
            <a:tailEnd/>
          </a:ln>
        </p:spPr>
        <p:txBody>
          <a:bodyPr/>
          <a:lstStyle/>
          <a:p>
            <a:endParaRPr lang="en-US">
              <a:solidFill>
                <a:schemeClr val="bg1"/>
              </a:solidFill>
            </a:endParaRPr>
          </a:p>
        </p:txBody>
      </p:sp>
      <p:sp>
        <p:nvSpPr>
          <p:cNvPr id="54276" name="TextBox 1"/>
          <p:cNvSpPr txBox="1">
            <a:spLocks noChangeArrowheads="1"/>
          </p:cNvSpPr>
          <p:nvPr/>
        </p:nvSpPr>
        <p:spPr bwMode="auto">
          <a:xfrm>
            <a:off x="330505" y="333375"/>
            <a:ext cx="87785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2800" b="1" dirty="0"/>
              <a:t>Sequential effects in simple decisions</a:t>
            </a:r>
            <a:endParaRPr lang="en-US" sz="2800" b="1" dirty="0"/>
          </a:p>
        </p:txBody>
      </p:sp>
      <p:sp>
        <p:nvSpPr>
          <p:cNvPr id="54277" name="Rectangle 41"/>
          <p:cNvSpPr>
            <a:spLocks noChangeArrowheads="1"/>
          </p:cNvSpPr>
          <p:nvPr/>
        </p:nvSpPr>
        <p:spPr bwMode="auto">
          <a:xfrm>
            <a:off x="4067175" y="6422301"/>
            <a:ext cx="48242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ct val="20000"/>
              </a:spcBef>
            </a:pPr>
            <a:r>
              <a:rPr lang="en-US" sz="1400" i="1" dirty="0" err="1"/>
              <a:t>Gao</a:t>
            </a:r>
            <a:r>
              <a:rPr lang="en-US" sz="1400" i="1" dirty="0"/>
              <a:t>, Wong-Lin, Holmes, </a:t>
            </a:r>
            <a:r>
              <a:rPr lang="en-US" sz="1400" i="1" dirty="0" err="1"/>
              <a:t>Simen</a:t>
            </a:r>
            <a:r>
              <a:rPr lang="en-US" sz="1400" i="1" dirty="0"/>
              <a:t> &amp; Cohen, Neural </a:t>
            </a:r>
            <a:r>
              <a:rPr lang="en-US" sz="1400" i="1" dirty="0" err="1"/>
              <a:t>Comput</a:t>
            </a:r>
            <a:r>
              <a:rPr lang="en-US" sz="1400" i="1" dirty="0"/>
              <a:t>. (2009)</a:t>
            </a:r>
          </a:p>
        </p:txBody>
      </p:sp>
      <p:sp>
        <p:nvSpPr>
          <p:cNvPr id="54279" name="Rectangle 1"/>
          <p:cNvSpPr>
            <a:spLocks noChangeArrowheads="1"/>
          </p:cNvSpPr>
          <p:nvPr/>
        </p:nvSpPr>
        <p:spPr bwMode="auto">
          <a:xfrm>
            <a:off x="4067175" y="1133475"/>
            <a:ext cx="1081088" cy="4679950"/>
          </a:xfrm>
          <a:prstGeom prst="rect">
            <a:avLst/>
          </a:prstGeom>
          <a:solidFill>
            <a:schemeClr val="bg1"/>
          </a:solidFill>
          <a:ln w="9525">
            <a:solidFill>
              <a:schemeClr val="bg1"/>
            </a:solidFill>
            <a:round/>
            <a:headEnd/>
            <a:tailEnd/>
          </a:ln>
        </p:spPr>
        <p:txBody>
          <a:bodyPr/>
          <a:lstStyle/>
          <a:p>
            <a:endParaRPr lang="en-US"/>
          </a:p>
        </p:txBody>
      </p:sp>
      <p:pic>
        <p:nvPicPr>
          <p:cNvPr id="54280" name="Picture 6" descr="scheme_se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25538"/>
            <a:ext cx="4087812"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Box 1"/>
          <p:cNvSpPr txBox="1">
            <a:spLocks noChangeArrowheads="1"/>
          </p:cNvSpPr>
          <p:nvPr/>
        </p:nvSpPr>
        <p:spPr bwMode="auto">
          <a:xfrm rot="-5400000">
            <a:off x="4473575" y="2462213"/>
            <a:ext cx="13684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t>Reaction time</a:t>
            </a:r>
          </a:p>
        </p:txBody>
      </p:sp>
      <p:sp>
        <p:nvSpPr>
          <p:cNvPr id="54282" name="TextBox 9"/>
          <p:cNvSpPr txBox="1">
            <a:spLocks noChangeArrowheads="1"/>
          </p:cNvSpPr>
          <p:nvPr/>
        </p:nvSpPr>
        <p:spPr bwMode="auto">
          <a:xfrm rot="-5400000">
            <a:off x="4638675" y="4298950"/>
            <a:ext cx="10080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b="1"/>
              <a:t>Error rate</a:t>
            </a:r>
          </a:p>
        </p:txBody>
      </p:sp>
      <p:sp>
        <p:nvSpPr>
          <p:cNvPr id="54283" name="Rectangle 1"/>
          <p:cNvSpPr>
            <a:spLocks noChangeArrowheads="1"/>
          </p:cNvSpPr>
          <p:nvPr/>
        </p:nvSpPr>
        <p:spPr bwMode="auto">
          <a:xfrm>
            <a:off x="2627313" y="4205288"/>
            <a:ext cx="2016125" cy="1655762"/>
          </a:xfrm>
          <a:prstGeom prst="rect">
            <a:avLst/>
          </a:prstGeom>
          <a:solidFill>
            <a:schemeClr val="bg1"/>
          </a:solidFill>
          <a:ln w="9525">
            <a:solidFill>
              <a:schemeClr val="bg1"/>
            </a:solidFill>
            <a:round/>
            <a:headEnd/>
            <a:tailEnd/>
          </a:ln>
        </p:spPr>
        <p:txBody>
          <a:bodyPr/>
          <a:lstStyle/>
          <a:p>
            <a:endParaRPr lang="en-US"/>
          </a:p>
        </p:txBody>
      </p:sp>
      <p:sp>
        <p:nvSpPr>
          <p:cNvPr id="2" name="TextBox 1"/>
          <p:cNvSpPr txBox="1"/>
          <p:nvPr/>
        </p:nvSpPr>
        <p:spPr>
          <a:xfrm>
            <a:off x="2512219" y="4205288"/>
            <a:ext cx="2360864" cy="923330"/>
          </a:xfrm>
          <a:prstGeom prst="rect">
            <a:avLst/>
          </a:prstGeom>
          <a:noFill/>
        </p:spPr>
        <p:txBody>
          <a:bodyPr wrap="square" rtlCol="0">
            <a:spAutoFit/>
          </a:bodyPr>
          <a:lstStyle/>
          <a:p>
            <a:r>
              <a:rPr lang="en-GB" dirty="0"/>
              <a:t>Modified LCA model</a:t>
            </a:r>
          </a:p>
          <a:p>
            <a:r>
              <a:rPr lang="en-GB" dirty="0"/>
              <a:t>(2 biases in drift rate + post-decision decay)</a:t>
            </a:r>
          </a:p>
        </p:txBody>
      </p:sp>
    </p:spTree>
    <p:extLst>
      <p:ext uri="{BB962C8B-B14F-4D97-AF65-F5344CB8AC3E}">
        <p14:creationId xmlns:p14="http://schemas.microsoft.com/office/powerpoint/2010/main" val="2697700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AAC5-AC9F-9647-958C-598CAC6D0E12}"/>
              </a:ext>
            </a:extLst>
          </p:cNvPr>
          <p:cNvSpPr>
            <a:spLocks noGrp="1"/>
          </p:cNvSpPr>
          <p:nvPr>
            <p:ph type="title"/>
          </p:nvPr>
        </p:nvSpPr>
        <p:spPr>
          <a:xfrm>
            <a:off x="0" y="0"/>
            <a:ext cx="9144000" cy="1143000"/>
          </a:xfrm>
        </p:spPr>
        <p:txBody>
          <a:bodyPr>
            <a:noAutofit/>
          </a:bodyPr>
          <a:lstStyle/>
          <a:p>
            <a:r>
              <a:rPr lang="en-US" sz="3200" b="1" dirty="0"/>
              <a:t>Real-time monitoring of decision uncertainty (“awareness”) and change-of-mind</a:t>
            </a:r>
          </a:p>
        </p:txBody>
      </p:sp>
      <p:sp>
        <p:nvSpPr>
          <p:cNvPr id="20" name="Oval 19">
            <a:extLst>
              <a:ext uri="{FF2B5EF4-FFF2-40B4-BE49-F238E27FC236}">
                <a16:creationId xmlns:a16="http://schemas.microsoft.com/office/drawing/2014/main" id="{89855D0A-D773-ED4C-A6B9-EA7A2FD94579}"/>
              </a:ext>
            </a:extLst>
          </p:cNvPr>
          <p:cNvSpPr/>
          <p:nvPr/>
        </p:nvSpPr>
        <p:spPr>
          <a:xfrm>
            <a:off x="6110659" y="2619330"/>
            <a:ext cx="1858720" cy="1571670"/>
          </a:xfrm>
          <a:prstGeom prst="ellipse">
            <a:avLst/>
          </a:prstGeom>
          <a:gradFill flip="none" rotWithShape="1">
            <a:gsLst>
              <a:gs pos="0">
                <a:schemeClr val="accent5">
                  <a:lumMod val="0"/>
                  <a:lumOff val="100000"/>
                  <a:alpha val="50000"/>
                </a:schemeClr>
              </a:gs>
              <a:gs pos="35000">
                <a:schemeClr val="accent5">
                  <a:lumMod val="0"/>
                  <a:lumOff val="100000"/>
                </a:schemeClr>
              </a:gs>
              <a:gs pos="100000">
                <a:schemeClr val="accent5">
                  <a:lumMod val="100000"/>
                </a:schemeClr>
              </a:gs>
            </a:gsLst>
            <a:path path="circle">
              <a:fillToRect l="50000" t="-80000" r="50000" b="180000"/>
            </a:path>
            <a:tileRect/>
          </a:gradFill>
          <a:ln w="25400">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Cells monitoring decision uncertainty</a:t>
            </a:r>
          </a:p>
        </p:txBody>
      </p:sp>
      <p:sp>
        <p:nvSpPr>
          <p:cNvPr id="4" name="TextBox 3">
            <a:extLst>
              <a:ext uri="{FF2B5EF4-FFF2-40B4-BE49-F238E27FC236}">
                <a16:creationId xmlns:a16="http://schemas.microsoft.com/office/drawing/2014/main" id="{E67393D5-AD63-9F40-8F87-F2598B187487}"/>
              </a:ext>
            </a:extLst>
          </p:cNvPr>
          <p:cNvSpPr txBox="1"/>
          <p:nvPr/>
        </p:nvSpPr>
        <p:spPr>
          <a:xfrm>
            <a:off x="6629400" y="2199466"/>
            <a:ext cx="1553630" cy="338554"/>
          </a:xfrm>
          <a:prstGeom prst="rect">
            <a:avLst/>
          </a:prstGeom>
          <a:noFill/>
        </p:spPr>
        <p:txBody>
          <a:bodyPr wrap="none" rtlCol="0">
            <a:spAutoFit/>
          </a:bodyPr>
          <a:lstStyle/>
          <a:p>
            <a:r>
              <a:rPr lang="en-US" sz="1600" b="1" dirty="0">
                <a:solidFill>
                  <a:srgbClr val="00B0F0"/>
                </a:solidFill>
                <a:latin typeface="Arial" panose="020B0604020202020204" pitchFamily="34" charset="0"/>
                <a:cs typeface="Arial" panose="020B0604020202020204" pitchFamily="34" charset="0"/>
              </a:rPr>
              <a:t>Metacognitive</a:t>
            </a:r>
          </a:p>
        </p:txBody>
      </p:sp>
      <p:sp>
        <p:nvSpPr>
          <p:cNvPr id="30" name="Rectangle 17">
            <a:extLst>
              <a:ext uri="{FF2B5EF4-FFF2-40B4-BE49-F238E27FC236}">
                <a16:creationId xmlns:a16="http://schemas.microsoft.com/office/drawing/2014/main" id="{892BB2BD-B434-A44A-B86E-72DCDFFF104E}"/>
              </a:ext>
            </a:extLst>
          </p:cNvPr>
          <p:cNvSpPr>
            <a:spLocks noChangeArrowheads="1"/>
          </p:cNvSpPr>
          <p:nvPr/>
        </p:nvSpPr>
        <p:spPr bwMode="auto">
          <a:xfrm>
            <a:off x="204537" y="6201270"/>
            <a:ext cx="6653463"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spcBef>
                <a:spcPct val="20000"/>
              </a:spcBef>
            </a:pPr>
            <a:r>
              <a:rPr lang="en-US" sz="1400" i="1" dirty="0"/>
              <a:t>Atiya, </a:t>
            </a:r>
            <a:r>
              <a:rPr lang="en-US" sz="1400" i="1" dirty="0" err="1"/>
              <a:t>Rano</a:t>
            </a:r>
            <a:r>
              <a:rPr lang="en-US" sz="1400" i="1" dirty="0"/>
              <a:t>, Prasad &amp; Wong-Lin, Nat. </a:t>
            </a:r>
            <a:r>
              <a:rPr lang="en-US" sz="1400" i="1" dirty="0" err="1"/>
              <a:t>Commun</a:t>
            </a:r>
            <a:r>
              <a:rPr lang="en-US" sz="1400" i="1" dirty="0"/>
              <a:t>. (2019)</a:t>
            </a:r>
          </a:p>
          <a:p>
            <a:pPr eaLnBrk="1" hangingPunct="1">
              <a:spcBef>
                <a:spcPct val="20000"/>
              </a:spcBef>
            </a:pPr>
            <a:r>
              <a:rPr lang="en-US" sz="1400" i="1" dirty="0"/>
              <a:t>Atiya, </a:t>
            </a:r>
            <a:r>
              <a:rPr lang="en-US" sz="1400" i="1" dirty="0" err="1"/>
              <a:t>Zgonnikov</a:t>
            </a:r>
            <a:r>
              <a:rPr lang="en-US" sz="1400" i="1" dirty="0"/>
              <a:t>, </a:t>
            </a:r>
            <a:r>
              <a:rPr lang="en-US" sz="1400" i="1" dirty="0" err="1"/>
              <a:t>O’Hora</a:t>
            </a:r>
            <a:r>
              <a:rPr lang="en-US" sz="1400" i="1" dirty="0"/>
              <a:t>, </a:t>
            </a:r>
            <a:r>
              <a:rPr lang="en-US" sz="1400" i="1" dirty="0" err="1"/>
              <a:t>Schoemann</a:t>
            </a:r>
            <a:r>
              <a:rPr lang="en-US" sz="1400" i="1" dirty="0"/>
              <a:t>, </a:t>
            </a:r>
            <a:r>
              <a:rPr lang="en-US" sz="1400" i="1" dirty="0" err="1"/>
              <a:t>Scherbaum</a:t>
            </a:r>
            <a:r>
              <a:rPr lang="en-US" sz="1400" i="1" dirty="0"/>
              <a:t> &amp; Wong-Lin, </a:t>
            </a:r>
            <a:r>
              <a:rPr lang="en-US" sz="1400" i="1" dirty="0" err="1"/>
              <a:t>PLoS</a:t>
            </a:r>
            <a:r>
              <a:rPr lang="en-US" sz="1400" i="1" dirty="0"/>
              <a:t> </a:t>
            </a:r>
            <a:r>
              <a:rPr lang="en-US" sz="1400" i="1" dirty="0" err="1"/>
              <a:t>Comput</a:t>
            </a:r>
            <a:r>
              <a:rPr lang="en-US" sz="1400" i="1" dirty="0"/>
              <a:t>. Biol. (2020)</a:t>
            </a:r>
          </a:p>
          <a:p>
            <a:pPr eaLnBrk="1" hangingPunct="1">
              <a:spcBef>
                <a:spcPct val="20000"/>
              </a:spcBef>
            </a:pPr>
            <a:endParaRPr lang="en-US" sz="1400" i="1" dirty="0"/>
          </a:p>
        </p:txBody>
      </p:sp>
      <p:cxnSp>
        <p:nvCxnSpPr>
          <p:cNvPr id="13" name="Straight Arrow Connector 12">
            <a:extLst>
              <a:ext uri="{FF2B5EF4-FFF2-40B4-BE49-F238E27FC236}">
                <a16:creationId xmlns:a16="http://schemas.microsoft.com/office/drawing/2014/main" id="{B1C6A83D-EC88-7946-9AA7-D265D5F1A27F}"/>
              </a:ext>
            </a:extLst>
          </p:cNvPr>
          <p:cNvCxnSpPr>
            <a:cxnSpLocks/>
          </p:cNvCxnSpPr>
          <p:nvPr/>
        </p:nvCxnSpPr>
        <p:spPr>
          <a:xfrm flipV="1">
            <a:off x="1524011"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ED7EB16-EA31-3C47-8D83-0EB2506E2E0D}"/>
              </a:ext>
            </a:extLst>
          </p:cNvPr>
          <p:cNvCxnSpPr/>
          <p:nvPr/>
        </p:nvCxnSpPr>
        <p:spPr>
          <a:xfrm flipV="1">
            <a:off x="3750858" y="2126037"/>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85C66CA-C184-E74E-BF08-A2BC01AD0673}"/>
              </a:ext>
            </a:extLst>
          </p:cNvPr>
          <p:cNvSpPr txBox="1"/>
          <p:nvPr/>
        </p:nvSpPr>
        <p:spPr>
          <a:xfrm>
            <a:off x="784065" y="1219200"/>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1</a:t>
            </a:r>
          </a:p>
        </p:txBody>
      </p:sp>
      <p:sp>
        <p:nvSpPr>
          <p:cNvPr id="16" name="Oval 15">
            <a:extLst>
              <a:ext uri="{FF2B5EF4-FFF2-40B4-BE49-F238E27FC236}">
                <a16:creationId xmlns:a16="http://schemas.microsoft.com/office/drawing/2014/main" id="{222373F7-C43E-BA44-93E8-D315DFF5806D}"/>
              </a:ext>
            </a:extLst>
          </p:cNvPr>
          <p:cNvSpPr/>
          <p:nvPr/>
        </p:nvSpPr>
        <p:spPr>
          <a:xfrm>
            <a:off x="609622" y="2621372"/>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432FF"/>
                </a:solidFill>
                <a:latin typeface="Arial" panose="020B0604020202020204" pitchFamily="34" charset="0"/>
                <a:cs typeface="Arial" panose="020B0604020202020204" pitchFamily="34" charset="0"/>
              </a:rPr>
              <a:t>Cells responding to choice 1</a:t>
            </a:r>
          </a:p>
        </p:txBody>
      </p:sp>
      <p:sp>
        <p:nvSpPr>
          <p:cNvPr id="17" name="Oval 16">
            <a:extLst>
              <a:ext uri="{FF2B5EF4-FFF2-40B4-BE49-F238E27FC236}">
                <a16:creationId xmlns:a16="http://schemas.microsoft.com/office/drawing/2014/main" id="{560637C5-072A-1F48-A9CE-F2BB5F8A0009}"/>
              </a:ext>
            </a:extLst>
          </p:cNvPr>
          <p:cNvSpPr/>
          <p:nvPr/>
        </p:nvSpPr>
        <p:spPr>
          <a:xfrm>
            <a:off x="2816618" y="2619330"/>
            <a:ext cx="1828778" cy="1700213"/>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latin typeface="Arial" panose="020B0604020202020204" pitchFamily="34" charset="0"/>
                <a:cs typeface="Arial" panose="020B0604020202020204" pitchFamily="34" charset="0"/>
              </a:rPr>
              <a:t>Cells responding to choice 2</a:t>
            </a:r>
          </a:p>
        </p:txBody>
      </p:sp>
      <p:sp>
        <p:nvSpPr>
          <p:cNvPr id="18" name="Curved Right Arrow 17">
            <a:extLst>
              <a:ext uri="{FF2B5EF4-FFF2-40B4-BE49-F238E27FC236}">
                <a16:creationId xmlns:a16="http://schemas.microsoft.com/office/drawing/2014/main" id="{B17402C8-DE41-824B-BB2E-823AC4D1124C}"/>
              </a:ext>
            </a:extLst>
          </p:cNvPr>
          <p:cNvSpPr/>
          <p:nvPr/>
        </p:nvSpPr>
        <p:spPr>
          <a:xfrm>
            <a:off x="76200" y="3294409"/>
            <a:ext cx="529196"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Curved Right Arrow 21">
            <a:extLst>
              <a:ext uri="{FF2B5EF4-FFF2-40B4-BE49-F238E27FC236}">
                <a16:creationId xmlns:a16="http://schemas.microsoft.com/office/drawing/2014/main" id="{AEF97794-754E-4541-A890-A34C802270D0}"/>
              </a:ext>
            </a:extLst>
          </p:cNvPr>
          <p:cNvSpPr/>
          <p:nvPr/>
        </p:nvSpPr>
        <p:spPr>
          <a:xfrm flipH="1">
            <a:off x="4655643" y="3294409"/>
            <a:ext cx="495028" cy="569976"/>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23" name="Curved Connector 22">
            <a:extLst>
              <a:ext uri="{FF2B5EF4-FFF2-40B4-BE49-F238E27FC236}">
                <a16:creationId xmlns:a16="http://schemas.microsoft.com/office/drawing/2014/main" id="{78CA71D6-0EA9-3948-89F0-CD2033D6A73F}"/>
              </a:ext>
            </a:extLst>
          </p:cNvPr>
          <p:cNvCxnSpPr>
            <a:cxnSpLocks/>
            <a:stCxn id="16" idx="7"/>
            <a:endCxn id="17" idx="1"/>
          </p:cNvCxnSpPr>
          <p:nvPr/>
        </p:nvCxnSpPr>
        <p:spPr>
          <a:xfrm rot="5400000" flipH="1" flipV="1">
            <a:off x="2626488" y="2412414"/>
            <a:ext cx="2042" cy="913854"/>
          </a:xfrm>
          <a:prstGeom prst="curvedConnector3">
            <a:avLst>
              <a:gd name="adj1" fmla="val 8561802"/>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19628718-5E2C-CA49-BD2C-2F1426A8A7BC}"/>
              </a:ext>
            </a:extLst>
          </p:cNvPr>
          <p:cNvCxnSpPr>
            <a:cxnSpLocks/>
            <a:stCxn id="17" idx="3"/>
            <a:endCxn id="16" idx="5"/>
          </p:cNvCxnSpPr>
          <p:nvPr/>
        </p:nvCxnSpPr>
        <p:spPr>
          <a:xfrm rot="5400000">
            <a:off x="2626488" y="3614647"/>
            <a:ext cx="2042" cy="913854"/>
          </a:xfrm>
          <a:prstGeom prst="curvedConnector3">
            <a:avLst>
              <a:gd name="adj1" fmla="val 10694172"/>
            </a:avLst>
          </a:prstGeom>
          <a:ln w="635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429C51-B799-1346-8886-9B3EA0660DCA}"/>
              </a:ext>
            </a:extLst>
          </p:cNvPr>
          <p:cNvSpPr txBox="1"/>
          <p:nvPr/>
        </p:nvSpPr>
        <p:spPr>
          <a:xfrm>
            <a:off x="2991061" y="1231814"/>
            <a:ext cx="1479892" cy="923330"/>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Motor</a:t>
            </a:r>
          </a:p>
          <a:p>
            <a:pPr algn="ctr"/>
            <a:r>
              <a:rPr lang="en-US" b="1" dirty="0">
                <a:solidFill>
                  <a:srgbClr val="00B050"/>
                </a:solidFill>
                <a:latin typeface="Arial" panose="020B0604020202020204" pitchFamily="34" charset="0"/>
                <a:cs typeface="Arial" panose="020B0604020202020204" pitchFamily="34" charset="0"/>
              </a:rPr>
              <a:t>output</a:t>
            </a:r>
          </a:p>
          <a:p>
            <a:pPr algn="ctr"/>
            <a:r>
              <a:rPr lang="en-US" b="1" dirty="0">
                <a:solidFill>
                  <a:srgbClr val="00B050"/>
                </a:solidFill>
                <a:latin typeface="Arial" panose="020B0604020202020204" pitchFamily="34" charset="0"/>
                <a:cs typeface="Arial" panose="020B0604020202020204" pitchFamily="34" charset="0"/>
              </a:rPr>
              <a:t>for choice 2</a:t>
            </a:r>
          </a:p>
        </p:txBody>
      </p:sp>
      <p:cxnSp>
        <p:nvCxnSpPr>
          <p:cNvPr id="26" name="Straight Arrow Connector 25">
            <a:extLst>
              <a:ext uri="{FF2B5EF4-FFF2-40B4-BE49-F238E27FC236}">
                <a16:creationId xmlns:a16="http://schemas.microsoft.com/office/drawing/2014/main" id="{6127E12D-8B8D-A84E-A463-D61F8B2F12EB}"/>
              </a:ext>
            </a:extLst>
          </p:cNvPr>
          <p:cNvCxnSpPr>
            <a:cxnSpLocks/>
          </p:cNvCxnSpPr>
          <p:nvPr/>
        </p:nvCxnSpPr>
        <p:spPr>
          <a:xfrm flipV="1">
            <a:off x="1521834"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1DEF65A-8261-4C48-99D4-E68C628C8483}"/>
              </a:ext>
            </a:extLst>
          </p:cNvPr>
          <p:cNvCxnSpPr>
            <a:cxnSpLocks/>
          </p:cNvCxnSpPr>
          <p:nvPr/>
        </p:nvCxnSpPr>
        <p:spPr>
          <a:xfrm flipV="1">
            <a:off x="3810000" y="4332218"/>
            <a:ext cx="0" cy="493293"/>
          </a:xfrm>
          <a:prstGeom prst="straightConnector1">
            <a:avLst/>
          </a:prstGeom>
          <a:ln w="50800">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BB3EC2E-2A98-7942-92B6-0B7C965B759F}"/>
              </a:ext>
            </a:extLst>
          </p:cNvPr>
          <p:cNvSpPr txBox="1"/>
          <p:nvPr/>
        </p:nvSpPr>
        <p:spPr>
          <a:xfrm>
            <a:off x="914603"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1</a:t>
            </a:r>
          </a:p>
        </p:txBody>
      </p:sp>
      <p:sp>
        <p:nvSpPr>
          <p:cNvPr id="31" name="TextBox 30">
            <a:extLst>
              <a:ext uri="{FF2B5EF4-FFF2-40B4-BE49-F238E27FC236}">
                <a16:creationId xmlns:a16="http://schemas.microsoft.com/office/drawing/2014/main" id="{BDE451DC-A468-5A47-BB58-F2EE97235145}"/>
              </a:ext>
            </a:extLst>
          </p:cNvPr>
          <p:cNvSpPr txBox="1"/>
          <p:nvPr/>
        </p:nvSpPr>
        <p:spPr>
          <a:xfrm>
            <a:off x="3192268" y="4838321"/>
            <a:ext cx="1236236" cy="1200329"/>
          </a:xfrm>
          <a:prstGeom prst="rect">
            <a:avLst/>
          </a:prstGeom>
          <a:noFill/>
        </p:spPr>
        <p:txBody>
          <a:bodyPr wrap="none" rtlCol="0">
            <a:spAutoFit/>
          </a:bodyPr>
          <a:lstStyle/>
          <a:p>
            <a:pPr algn="ctr"/>
            <a:r>
              <a:rPr lang="en-US" b="1" dirty="0">
                <a:solidFill>
                  <a:srgbClr val="00B050"/>
                </a:solidFill>
                <a:latin typeface="Arial" panose="020B0604020202020204" pitchFamily="34" charset="0"/>
                <a:cs typeface="Arial" panose="020B0604020202020204" pitchFamily="34" charset="0"/>
              </a:rPr>
              <a:t>Sensory</a:t>
            </a:r>
          </a:p>
          <a:p>
            <a:pPr algn="ctr"/>
            <a:r>
              <a:rPr lang="en-US" b="1" dirty="0">
                <a:solidFill>
                  <a:srgbClr val="00B050"/>
                </a:solidFill>
                <a:latin typeface="Arial" panose="020B0604020202020204" pitchFamily="34" charset="0"/>
                <a:cs typeface="Arial" panose="020B0604020202020204" pitchFamily="34" charset="0"/>
              </a:rPr>
              <a:t>input</a:t>
            </a:r>
          </a:p>
          <a:p>
            <a:pPr algn="ctr"/>
            <a:r>
              <a:rPr lang="en-US" b="1" dirty="0" err="1">
                <a:solidFill>
                  <a:srgbClr val="00B050"/>
                </a:solidFill>
                <a:latin typeface="Arial" panose="020B0604020202020204" pitchFamily="34" charset="0"/>
                <a:cs typeface="Arial" panose="020B0604020202020204" pitchFamily="34" charset="0"/>
              </a:rPr>
              <a:t>favouring</a:t>
            </a:r>
            <a:endParaRPr lang="en-US" b="1" dirty="0">
              <a:solidFill>
                <a:srgbClr val="00B050"/>
              </a:solidFill>
              <a:latin typeface="Arial" panose="020B0604020202020204" pitchFamily="34" charset="0"/>
              <a:cs typeface="Arial" panose="020B0604020202020204" pitchFamily="34" charset="0"/>
            </a:endParaRPr>
          </a:p>
          <a:p>
            <a:pPr algn="ctr"/>
            <a:r>
              <a:rPr lang="en-US" b="1" dirty="0">
                <a:solidFill>
                  <a:srgbClr val="00B050"/>
                </a:solidFill>
                <a:latin typeface="Arial" panose="020B0604020202020204" pitchFamily="34" charset="0"/>
                <a:cs typeface="Arial" panose="020B0604020202020204" pitchFamily="34" charset="0"/>
              </a:rPr>
              <a:t>choice 2</a:t>
            </a:r>
          </a:p>
        </p:txBody>
      </p:sp>
      <p:cxnSp>
        <p:nvCxnSpPr>
          <p:cNvPr id="32" name="Elbow Connector 31">
            <a:extLst>
              <a:ext uri="{FF2B5EF4-FFF2-40B4-BE49-F238E27FC236}">
                <a16:creationId xmlns:a16="http://schemas.microsoft.com/office/drawing/2014/main" id="{C15B71A8-5FE5-9D49-A822-9F3DC2E304E7}"/>
              </a:ext>
            </a:extLst>
          </p:cNvPr>
          <p:cNvCxnSpPr>
            <a:cxnSpLocks/>
            <a:stCxn id="16" idx="0"/>
            <a:endCxn id="20" idx="1"/>
          </p:cNvCxnSpPr>
          <p:nvPr/>
        </p:nvCxnSpPr>
        <p:spPr>
          <a:xfrm rot="16200000" flipH="1">
            <a:off x="3839374" y="306009"/>
            <a:ext cx="228124" cy="4858851"/>
          </a:xfrm>
          <a:prstGeom prst="bentConnector3">
            <a:avLst>
              <a:gd name="adj1" fmla="val -61460"/>
            </a:avLst>
          </a:prstGeom>
          <a:ln w="63500">
            <a:solidFill>
              <a:srgbClr val="00B0F0">
                <a:alpha val="50000"/>
              </a:srgb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7138A2E9-D7AE-654A-B937-2C2D2126F8C2}"/>
              </a:ext>
            </a:extLst>
          </p:cNvPr>
          <p:cNvCxnSpPr>
            <a:cxnSpLocks/>
            <a:endCxn id="20" idx="4"/>
          </p:cNvCxnSpPr>
          <p:nvPr/>
        </p:nvCxnSpPr>
        <p:spPr>
          <a:xfrm flipV="1">
            <a:off x="1828800" y="4191000"/>
            <a:ext cx="5211219" cy="544582"/>
          </a:xfrm>
          <a:prstGeom prst="bentConnector2">
            <a:avLst/>
          </a:prstGeom>
          <a:ln w="63500">
            <a:solidFill>
              <a:srgbClr val="00B0F0">
                <a:alpha val="50000"/>
              </a:srgb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0B0894-79B1-214C-B67F-2E4C738A3281}"/>
              </a:ext>
            </a:extLst>
          </p:cNvPr>
          <p:cNvCxnSpPr>
            <a:cxnSpLocks/>
          </p:cNvCxnSpPr>
          <p:nvPr/>
        </p:nvCxnSpPr>
        <p:spPr>
          <a:xfrm flipV="1">
            <a:off x="1828800" y="4332218"/>
            <a:ext cx="0" cy="392182"/>
          </a:xfrm>
          <a:prstGeom prst="straightConnector1">
            <a:avLst/>
          </a:prstGeom>
          <a:ln w="63500">
            <a:solidFill>
              <a:srgbClr val="00B0F0">
                <a:alpha val="50000"/>
              </a:srgb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E8E8920-6DFE-E44B-8A24-B136FFEE0DE7}"/>
              </a:ext>
            </a:extLst>
          </p:cNvPr>
          <p:cNvCxnSpPr>
            <a:cxnSpLocks/>
          </p:cNvCxnSpPr>
          <p:nvPr/>
        </p:nvCxnSpPr>
        <p:spPr>
          <a:xfrm flipV="1">
            <a:off x="4114800" y="4343400"/>
            <a:ext cx="0" cy="392182"/>
          </a:xfrm>
          <a:prstGeom prst="straightConnector1">
            <a:avLst/>
          </a:prstGeom>
          <a:ln w="63500">
            <a:solidFill>
              <a:srgbClr val="00B0F0">
                <a:alpha val="50000"/>
              </a:srgb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F4A9D07-F749-CB42-89B3-2A7587A35989}"/>
              </a:ext>
            </a:extLst>
          </p:cNvPr>
          <p:cNvSpPr txBox="1"/>
          <p:nvPr/>
        </p:nvSpPr>
        <p:spPr>
          <a:xfrm>
            <a:off x="5254027" y="4769809"/>
            <a:ext cx="1128835" cy="584775"/>
          </a:xfrm>
          <a:prstGeom prst="rect">
            <a:avLst/>
          </a:prstGeom>
          <a:noFill/>
        </p:spPr>
        <p:txBody>
          <a:bodyPr wrap="none" rtlCol="0">
            <a:spAutoFit/>
          </a:bodyPr>
          <a:lstStyle/>
          <a:p>
            <a:r>
              <a:rPr lang="en-US" sz="1600" b="1" i="1" dirty="0">
                <a:solidFill>
                  <a:srgbClr val="00B0F0"/>
                </a:solidFill>
                <a:latin typeface="Arial" panose="020B0604020202020204" pitchFamily="34" charset="0"/>
                <a:cs typeface="Arial" panose="020B0604020202020204" pitchFamily="34" charset="0"/>
              </a:rPr>
              <a:t>Feedback</a:t>
            </a:r>
          </a:p>
          <a:p>
            <a:r>
              <a:rPr lang="en-US" sz="1600" b="1" i="1" dirty="0">
                <a:solidFill>
                  <a:srgbClr val="00B0F0"/>
                </a:solidFill>
                <a:latin typeface="Arial" panose="020B0604020202020204" pitchFamily="34" charset="0"/>
                <a:cs typeface="Arial" panose="020B0604020202020204" pitchFamily="34" charset="0"/>
              </a:rPr>
              <a:t>control</a:t>
            </a:r>
          </a:p>
        </p:txBody>
      </p:sp>
      <p:pic>
        <p:nvPicPr>
          <p:cNvPr id="1026" name="Picture 2" descr="Nadim Atiya (@nidstigator) | Twitter">
            <a:extLst>
              <a:ext uri="{FF2B5EF4-FFF2-40B4-BE49-F238E27FC236}">
                <a16:creationId xmlns:a16="http://schemas.microsoft.com/office/drawing/2014/main" id="{928DCAB7-F734-344E-A5F1-1C8AB861D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166" y="4403022"/>
            <a:ext cx="1440958" cy="144095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975B0801-2235-6545-A119-AEDF584B457B}"/>
              </a:ext>
            </a:extLst>
          </p:cNvPr>
          <p:cNvSpPr/>
          <p:nvPr/>
        </p:nvSpPr>
        <p:spPr>
          <a:xfrm>
            <a:off x="7406215" y="4296270"/>
            <a:ext cx="474623" cy="1652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98566F6F-5BBC-4D45-A9C8-B5114226F8B3}"/>
              </a:ext>
            </a:extLst>
          </p:cNvPr>
          <p:cNvSpPr/>
          <p:nvPr/>
        </p:nvSpPr>
        <p:spPr>
          <a:xfrm>
            <a:off x="7569613" y="4289214"/>
            <a:ext cx="1585385" cy="3369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DDEEAE1-A8E8-CA45-9830-7C792B81FFB0}"/>
              </a:ext>
            </a:extLst>
          </p:cNvPr>
          <p:cNvSpPr/>
          <p:nvPr/>
        </p:nvSpPr>
        <p:spPr>
          <a:xfrm>
            <a:off x="8723513" y="4267200"/>
            <a:ext cx="420487" cy="16529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1668CBF-33F0-A343-A073-2C56842A58C1}"/>
              </a:ext>
            </a:extLst>
          </p:cNvPr>
          <p:cNvSpPr txBox="1"/>
          <p:nvPr/>
        </p:nvSpPr>
        <p:spPr>
          <a:xfrm>
            <a:off x="7747548" y="5893493"/>
            <a:ext cx="1141403"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Nadim Atiya</a:t>
            </a:r>
          </a:p>
        </p:txBody>
      </p:sp>
    </p:spTree>
    <p:extLst>
      <p:ext uri="{BB962C8B-B14F-4D97-AF65-F5344CB8AC3E}">
        <p14:creationId xmlns:p14="http://schemas.microsoft.com/office/powerpoint/2010/main" val="201880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p:bldP spid="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6E9CC1-606A-484E-A416-F2F366C01B60}"/>
              </a:ext>
            </a:extLst>
          </p:cNvPr>
          <p:cNvPicPr>
            <a:picLocks noChangeAspect="1"/>
          </p:cNvPicPr>
          <p:nvPr/>
        </p:nvPicPr>
        <p:blipFill>
          <a:blip r:embed="rId3"/>
          <a:stretch>
            <a:fillRect/>
          </a:stretch>
        </p:blipFill>
        <p:spPr>
          <a:xfrm>
            <a:off x="457200" y="692150"/>
            <a:ext cx="4025900" cy="5473700"/>
          </a:xfrm>
          <a:prstGeom prst="rect">
            <a:avLst/>
          </a:prstGeom>
        </p:spPr>
      </p:pic>
      <p:cxnSp>
        <p:nvCxnSpPr>
          <p:cNvPr id="5" name="Straight Arrow Connector 4">
            <a:extLst>
              <a:ext uri="{FF2B5EF4-FFF2-40B4-BE49-F238E27FC236}">
                <a16:creationId xmlns:a16="http://schemas.microsoft.com/office/drawing/2014/main" id="{1C69CDB2-6D2D-C946-A533-FA8D4E769071}"/>
              </a:ext>
            </a:extLst>
          </p:cNvPr>
          <p:cNvCxnSpPr>
            <a:cxnSpLocks/>
          </p:cNvCxnSpPr>
          <p:nvPr/>
        </p:nvCxnSpPr>
        <p:spPr>
          <a:xfrm flipV="1">
            <a:off x="1841426" y="5486400"/>
            <a:ext cx="733926" cy="757990"/>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3C66474-C0F2-B042-B8DD-C380CDF864AB}"/>
              </a:ext>
            </a:extLst>
          </p:cNvPr>
          <p:cNvSpPr txBox="1"/>
          <p:nvPr/>
        </p:nvSpPr>
        <p:spPr>
          <a:xfrm>
            <a:off x="229194" y="6165850"/>
            <a:ext cx="1654620" cy="338554"/>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Change-of-mind</a:t>
            </a:r>
          </a:p>
        </p:txBody>
      </p:sp>
      <p:sp>
        <p:nvSpPr>
          <p:cNvPr id="2" name="Rectangle 1">
            <a:extLst>
              <a:ext uri="{FF2B5EF4-FFF2-40B4-BE49-F238E27FC236}">
                <a16:creationId xmlns:a16="http://schemas.microsoft.com/office/drawing/2014/main" id="{5798087C-FD0C-994B-8B56-3BD474ADC663}"/>
              </a:ext>
            </a:extLst>
          </p:cNvPr>
          <p:cNvSpPr/>
          <p:nvPr/>
        </p:nvSpPr>
        <p:spPr>
          <a:xfrm>
            <a:off x="3962400" y="6321623"/>
            <a:ext cx="5385877" cy="307777"/>
          </a:xfrm>
          <a:prstGeom prst="rect">
            <a:avLst/>
          </a:prstGeom>
        </p:spPr>
        <p:txBody>
          <a:bodyPr wrap="square">
            <a:spAutoFit/>
          </a:bodyPr>
          <a:lstStyle/>
          <a:p>
            <a:pPr>
              <a:spcBef>
                <a:spcPct val="20000"/>
              </a:spcBef>
            </a:pPr>
            <a:r>
              <a:rPr lang="en-US" sz="1400" i="1" dirty="0"/>
              <a:t>Atiya, </a:t>
            </a:r>
            <a:r>
              <a:rPr lang="en-US" sz="1400" i="1" dirty="0" err="1"/>
              <a:t>Rano</a:t>
            </a:r>
            <a:r>
              <a:rPr lang="en-US" sz="1400" i="1" dirty="0"/>
              <a:t>, Prasad &amp; Wong-Lin, Nat. </a:t>
            </a:r>
            <a:r>
              <a:rPr lang="en-US" sz="1400" i="1" dirty="0" err="1"/>
              <a:t>Commun</a:t>
            </a:r>
            <a:r>
              <a:rPr lang="en-US" sz="1400" i="1" dirty="0"/>
              <a:t>. (2019)</a:t>
            </a:r>
          </a:p>
        </p:txBody>
      </p:sp>
      <p:pic>
        <p:nvPicPr>
          <p:cNvPr id="4" name="Picture 3">
            <a:extLst>
              <a:ext uri="{FF2B5EF4-FFF2-40B4-BE49-F238E27FC236}">
                <a16:creationId xmlns:a16="http://schemas.microsoft.com/office/drawing/2014/main" id="{8070C083-9641-3148-840C-5F3EE7B38C39}"/>
              </a:ext>
            </a:extLst>
          </p:cNvPr>
          <p:cNvPicPr>
            <a:picLocks noChangeAspect="1"/>
          </p:cNvPicPr>
          <p:nvPr/>
        </p:nvPicPr>
        <p:blipFill>
          <a:blip r:embed="rId4"/>
          <a:stretch>
            <a:fillRect/>
          </a:stretch>
        </p:blipFill>
        <p:spPr>
          <a:xfrm>
            <a:off x="5334000" y="649514"/>
            <a:ext cx="8343900" cy="4914900"/>
          </a:xfrm>
          <a:prstGeom prst="rect">
            <a:avLst/>
          </a:prstGeom>
        </p:spPr>
      </p:pic>
      <p:sp>
        <p:nvSpPr>
          <p:cNvPr id="7" name="Rectangle 6">
            <a:extLst>
              <a:ext uri="{FF2B5EF4-FFF2-40B4-BE49-F238E27FC236}">
                <a16:creationId xmlns:a16="http://schemas.microsoft.com/office/drawing/2014/main" id="{95FA21ED-A86B-1F4F-9F51-D7CC721B48BD}"/>
              </a:ext>
            </a:extLst>
          </p:cNvPr>
          <p:cNvSpPr/>
          <p:nvPr/>
        </p:nvSpPr>
        <p:spPr>
          <a:xfrm>
            <a:off x="5345095" y="649514"/>
            <a:ext cx="527538" cy="4025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238B99A-969D-9B48-8B15-05CBE9811595}"/>
              </a:ext>
            </a:extLst>
          </p:cNvPr>
          <p:cNvSpPr/>
          <p:nvPr/>
        </p:nvSpPr>
        <p:spPr>
          <a:xfrm>
            <a:off x="8229600" y="448245"/>
            <a:ext cx="1348854" cy="5473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DC9839F-F6CA-D444-993B-B831684DFFDD}"/>
              </a:ext>
            </a:extLst>
          </p:cNvPr>
          <p:cNvSpPr txBox="1"/>
          <p:nvPr/>
        </p:nvSpPr>
        <p:spPr>
          <a:xfrm>
            <a:off x="4800600" y="2435103"/>
            <a:ext cx="719108" cy="369332"/>
          </a:xfrm>
          <a:prstGeom prst="rect">
            <a:avLst/>
          </a:prstGeom>
          <a:noFill/>
          <a:scene3d>
            <a:camera prst="orthographicFront">
              <a:rot lat="0" lon="0" rev="5400000"/>
            </a:camera>
            <a:lightRig rig="threePt" dir="t"/>
          </a:scene3d>
        </p:spPr>
        <p:txBody>
          <a:bodyPr wrap="none" rtlCol="0">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Time</a:t>
            </a:r>
          </a:p>
        </p:txBody>
      </p:sp>
      <p:sp>
        <p:nvSpPr>
          <p:cNvPr id="12" name="Rectangle 11">
            <a:extLst>
              <a:ext uri="{FF2B5EF4-FFF2-40B4-BE49-F238E27FC236}">
                <a16:creationId xmlns:a16="http://schemas.microsoft.com/office/drawing/2014/main" id="{785DFA50-551B-C34F-86C0-2FA23E4D99BB}"/>
              </a:ext>
            </a:extLst>
          </p:cNvPr>
          <p:cNvSpPr/>
          <p:nvPr/>
        </p:nvSpPr>
        <p:spPr>
          <a:xfrm>
            <a:off x="439980" y="649514"/>
            <a:ext cx="4025899" cy="16364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9456158-7156-A14F-82A4-31A11FEBF23D}"/>
              </a:ext>
            </a:extLst>
          </p:cNvPr>
          <p:cNvSpPr/>
          <p:nvPr/>
        </p:nvSpPr>
        <p:spPr>
          <a:xfrm>
            <a:off x="1066799" y="5638800"/>
            <a:ext cx="418239" cy="3229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CE615139-A47C-A64A-A732-8A8B9D521B23}"/>
              </a:ext>
            </a:extLst>
          </p:cNvPr>
          <p:cNvSpPr/>
          <p:nvPr/>
        </p:nvSpPr>
        <p:spPr>
          <a:xfrm>
            <a:off x="2775360" y="5638800"/>
            <a:ext cx="1644240" cy="4636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8B2A8C5-B930-6742-A141-B991356D9AE7}"/>
              </a:ext>
            </a:extLst>
          </p:cNvPr>
          <p:cNvSpPr txBox="1"/>
          <p:nvPr/>
        </p:nvSpPr>
        <p:spPr>
          <a:xfrm>
            <a:off x="1485038" y="2245469"/>
            <a:ext cx="787395" cy="584775"/>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Initial</a:t>
            </a:r>
          </a:p>
          <a:p>
            <a:r>
              <a:rPr lang="en-US" sz="1600" dirty="0">
                <a:solidFill>
                  <a:srgbClr val="00B050"/>
                </a:solidFill>
                <a:latin typeface="Arial" panose="020B0604020202020204" pitchFamily="34" charset="0"/>
                <a:cs typeface="Arial" panose="020B0604020202020204" pitchFamily="34" charset="0"/>
              </a:rPr>
              <a:t>winner</a:t>
            </a:r>
          </a:p>
        </p:txBody>
      </p:sp>
      <p:cxnSp>
        <p:nvCxnSpPr>
          <p:cNvPr id="16" name="Straight Arrow Connector 15">
            <a:extLst>
              <a:ext uri="{FF2B5EF4-FFF2-40B4-BE49-F238E27FC236}">
                <a16:creationId xmlns:a16="http://schemas.microsoft.com/office/drawing/2014/main" id="{6ACE66AB-CB58-B148-A777-0BD18A10C84B}"/>
              </a:ext>
            </a:extLst>
          </p:cNvPr>
          <p:cNvCxnSpPr>
            <a:cxnSpLocks/>
            <a:stCxn id="15" idx="2"/>
          </p:cNvCxnSpPr>
          <p:nvPr/>
        </p:nvCxnSpPr>
        <p:spPr>
          <a:xfrm>
            <a:off x="1878736" y="2830244"/>
            <a:ext cx="317484" cy="265663"/>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06AD7B7-386A-6842-B95D-36961E2D50D5}"/>
              </a:ext>
            </a:extLst>
          </p:cNvPr>
          <p:cNvSpPr txBox="1"/>
          <p:nvPr/>
        </p:nvSpPr>
        <p:spPr>
          <a:xfrm>
            <a:off x="3810000" y="2844225"/>
            <a:ext cx="652743" cy="584775"/>
          </a:xfrm>
          <a:prstGeom prst="rect">
            <a:avLst/>
          </a:prstGeom>
          <a:noFill/>
        </p:spPr>
        <p:txBody>
          <a:bodyPr wrap="none" rtlCol="0">
            <a:spAutoFit/>
          </a:bodyPr>
          <a:lstStyle/>
          <a:p>
            <a:r>
              <a:rPr lang="en-US" sz="1600" dirty="0">
                <a:solidFill>
                  <a:srgbClr val="00B050"/>
                </a:solidFill>
                <a:latin typeface="Arial" panose="020B0604020202020204" pitchFamily="34" charset="0"/>
                <a:cs typeface="Arial" panose="020B0604020202020204" pitchFamily="34" charset="0"/>
              </a:rPr>
              <a:t>Later</a:t>
            </a:r>
          </a:p>
          <a:p>
            <a:r>
              <a:rPr lang="en-US" sz="1600" dirty="0">
                <a:solidFill>
                  <a:srgbClr val="00B050"/>
                </a:solidFill>
                <a:latin typeface="Arial" panose="020B0604020202020204" pitchFamily="34" charset="0"/>
                <a:cs typeface="Arial" panose="020B0604020202020204" pitchFamily="34" charset="0"/>
              </a:rPr>
              <a:t>loser</a:t>
            </a:r>
          </a:p>
        </p:txBody>
      </p:sp>
      <p:cxnSp>
        <p:nvCxnSpPr>
          <p:cNvPr id="19" name="Straight Arrow Connector 18">
            <a:extLst>
              <a:ext uri="{FF2B5EF4-FFF2-40B4-BE49-F238E27FC236}">
                <a16:creationId xmlns:a16="http://schemas.microsoft.com/office/drawing/2014/main" id="{8A15790E-B690-9544-A86F-8CF9D6376BE7}"/>
              </a:ext>
            </a:extLst>
          </p:cNvPr>
          <p:cNvCxnSpPr>
            <a:cxnSpLocks/>
            <a:stCxn id="18" idx="2"/>
          </p:cNvCxnSpPr>
          <p:nvPr/>
        </p:nvCxnSpPr>
        <p:spPr>
          <a:xfrm flipH="1">
            <a:off x="3810001" y="3429000"/>
            <a:ext cx="326371" cy="155773"/>
          </a:xfrm>
          <a:prstGeom prst="straightConnector1">
            <a:avLst/>
          </a:prstGeom>
          <a:ln>
            <a:solidFill>
              <a:srgbClr val="00B050"/>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953A1DC-EAF4-6440-917B-129AA7E5F5A0}"/>
              </a:ext>
            </a:extLst>
          </p:cNvPr>
          <p:cNvSpPr txBox="1"/>
          <p:nvPr/>
        </p:nvSpPr>
        <p:spPr>
          <a:xfrm>
            <a:off x="228600" y="228600"/>
            <a:ext cx="881523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Model provides an explanation for change-of-mind</a:t>
            </a:r>
          </a:p>
        </p:txBody>
      </p:sp>
    </p:spTree>
    <p:extLst>
      <p:ext uri="{BB962C8B-B14F-4D97-AF65-F5344CB8AC3E}">
        <p14:creationId xmlns:p14="http://schemas.microsoft.com/office/powerpoint/2010/main" val="3727863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0.1|0.1|0.1|0|0.4"/>
</p:tagLst>
</file>

<file path=ppt/tags/tag3.xml><?xml version="1.0" encoding="utf-8"?>
<p:tagLst xmlns:a="http://schemas.openxmlformats.org/drawingml/2006/main" xmlns:r="http://schemas.openxmlformats.org/officeDocument/2006/relationships" xmlns:p="http://schemas.openxmlformats.org/presentationml/2006/main">
  <p:tag name="TIMING" val="|0|0.9|0.8|0|0|0"/>
</p:tagLst>
</file>

<file path=ppt/tags/tag4.xml><?xml version="1.0" encoding="utf-8"?>
<p:tagLst xmlns:a="http://schemas.openxmlformats.org/drawingml/2006/main" xmlns:r="http://schemas.openxmlformats.org/officeDocument/2006/relationships" xmlns:p="http://schemas.openxmlformats.org/presentationml/2006/main">
  <p:tag name="TIMING" val="|0.6|0.3"/>
</p:tagLst>
</file>

<file path=ppt/tags/tag5.xml><?xml version="1.0" encoding="utf-8"?>
<p:tagLst xmlns:a="http://schemas.openxmlformats.org/drawingml/2006/main" xmlns:r="http://schemas.openxmlformats.org/officeDocument/2006/relationships" xmlns:p="http://schemas.openxmlformats.org/presentationml/2006/main">
  <p:tag name="TIMING" val="|206.4|0|0.2|0.9"/>
</p:tagLst>
</file>

<file path=ppt/tags/tag6.xml><?xml version="1.0" encoding="utf-8"?>
<p:tagLst xmlns:a="http://schemas.openxmlformats.org/drawingml/2006/main" xmlns:r="http://schemas.openxmlformats.org/officeDocument/2006/relationships" xmlns:p="http://schemas.openxmlformats.org/presentationml/2006/main">
  <p:tag name="TIMING" val="|0.1|0.1|0.1|0|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7015</TotalTime>
  <Words>7803</Words>
  <Application>Microsoft Macintosh PowerPoint</Application>
  <PresentationFormat>On-screen Show (4:3)</PresentationFormat>
  <Paragraphs>1111</Paragraphs>
  <Slides>124</Slides>
  <Notes>62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124</vt:i4>
      </vt:variant>
    </vt:vector>
  </HeadingPairs>
  <TitlesOfParts>
    <vt:vector size="131" baseType="lpstr">
      <vt:lpstr>Arial</vt:lpstr>
      <vt:lpstr>Calibri</vt:lpstr>
      <vt:lpstr>Cambria Math</vt:lpstr>
      <vt:lpstr>Goudy Old Style</vt:lpstr>
      <vt:lpstr>Lucida Handwriting</vt:lpstr>
      <vt:lpstr>Symbol</vt:lpstr>
      <vt:lpstr>Office Theme</vt:lpstr>
      <vt:lpstr>PowerPoint Presentation</vt:lpstr>
      <vt:lpstr>Topics:  </vt:lpstr>
      <vt:lpstr>PowerPoint Presentation</vt:lpstr>
      <vt:lpstr>Representation of neural network models</vt:lpstr>
      <vt:lpstr>Are there ways to theoretically analyse and conceptually understand neural networks?  Can we use certain network behaviour to model and understand certain cognitive functions or observable behaviour*?</vt:lpstr>
      <vt:lpstr>Recall Hopfield network model (for memory) </vt:lpstr>
      <vt:lpstr>Generic Representation &amp; Behaviour of Dynamical Systems</vt:lpstr>
      <vt:lpstr>PowerPoint Presentation</vt:lpstr>
      <vt:lpstr>PowerPoint Presentation</vt:lpstr>
      <vt:lpstr>PowerPoint Presentation</vt:lpstr>
      <vt:lpstr>PowerPoint Presentation</vt:lpstr>
      <vt:lpstr>Rate coding – mean, instantaneous firing rates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Refresher: Complex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kind of dynamics can an excitatory-inhibitory coupled network produce?</vt:lpstr>
      <vt:lpstr>What kind of dynamics can an excitatory-inhibitory coupled network produce?</vt:lpstr>
      <vt:lpstr>PowerPoint Presentation</vt:lpstr>
      <vt:lpstr>PowerPoint Presentation</vt:lpstr>
      <vt:lpstr>PowerPoint Presentation</vt:lpstr>
      <vt:lpstr>PowerPoint Presentation</vt:lpstr>
      <vt:lpstr>PowerPoint Presentation</vt:lpstr>
      <vt:lpstr>A basic model for perceptual alternation phenomenon</vt:lpstr>
      <vt:lpstr>A basic model for perceptual alternation phenomenon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Cognitive model: Drift-diffusion model</vt:lpstr>
      <vt:lpstr>PowerPoint Presentation</vt:lpstr>
      <vt:lpstr>PowerPoint Presentation</vt:lpstr>
      <vt:lpstr>PowerPoint Presentation</vt:lpstr>
      <vt:lpstr>Neural correlates of perceptual decision making</vt:lpstr>
      <vt:lpstr>PowerPoint Presentation</vt:lpstr>
      <vt:lpstr>Classic experiment</vt:lpstr>
      <vt:lpstr>PowerPoint Presentation</vt:lpstr>
      <vt:lpstr>PowerPoint Presentation</vt:lpstr>
      <vt:lpstr>How to link cognitive models to elements of the brain, i.e. brain cells (neurons) and their connections (synapses)?</vt:lpstr>
      <vt:lpstr>A simple neural network model Leaky Competing Accumulator (LCA)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Phase-plane analysis of attractor network model</vt:lpstr>
      <vt:lpstr>PowerPoint Presentation</vt:lpstr>
      <vt:lpstr>“Potential energy” landscape in phase space</vt:lpstr>
      <vt:lpstr>Attractor network model with “runaway” temporal integration can account for violation of “time shift invariance (TSI)”</vt:lpstr>
      <vt:lpstr>Perceptual decision making: Window to higher cognition</vt:lpstr>
      <vt:lpstr>PowerPoint Presentation</vt:lpstr>
      <vt:lpstr>Rule-based decisions and flexible task-switching</vt:lpstr>
      <vt:lpstr>PowerPoint Presentation</vt:lpstr>
      <vt:lpstr>Real-time monitoring of decision uncertainty (“awareness”) and change-of-mind</vt:lpstr>
      <vt:lpstr>PowerPoint Presentation</vt:lpstr>
      <vt:lpstr>PowerPoint Presentation</vt:lpstr>
      <vt:lpstr>PowerPoint Presentation</vt:lpstr>
      <vt:lpstr>Proactive inhibition of an impending decision</vt:lpstr>
      <vt:lpstr>Optimal inhibitory control</vt:lpstr>
      <vt:lpstr>PowerPoint Presentation</vt:lpstr>
      <vt:lpstr>PowerPoint Presentation</vt:lpstr>
      <vt:lpstr>PowerPoint Presentation</vt:lpstr>
      <vt:lpstr>Norepinephrine / noradrenaline (NE / NA)</vt:lpstr>
      <vt:lpstr>Change in model decisions under “chemical” modulation of internal state</vt:lpstr>
      <vt:lpstr>PowerPoint Presentation</vt:lpstr>
      <vt:lpstr>Neural correlates of value-based choice: Neuroeconomics</vt:lpstr>
      <vt:lpstr>PowerPoint Presentation</vt:lpstr>
      <vt:lpstr>PowerPoint Presentation</vt:lpstr>
      <vt:lpstr>PowerPoint Presentation</vt:lpstr>
      <vt:lpstr>Training recurrent neural network model</vt:lpstr>
      <vt:lpstr>Using machine learning to elucidate the underlying decision dynamics</vt:lpstr>
      <vt:lpstr>PowerPoint Presentation</vt:lpstr>
      <vt:lpstr>PowerPoint Presentation</vt:lpstr>
      <vt:lpstr>PowerPoint Presentation</vt:lpstr>
      <vt:lpstr>PowerPoint Presentation</vt:lpstr>
      <vt:lpstr>PowerPoint Presentation</vt:lpstr>
      <vt:lpstr>PowerPoint Presentation</vt:lpstr>
      <vt:lpstr>Neuromorphic computing</vt:lpstr>
      <vt:lpstr>Final message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Wong-Lin, Kongfatt</dc:creator>
  <cp:lastModifiedBy>Wong-Lin, Kongfatt</cp:lastModifiedBy>
  <cp:revision>1677</cp:revision>
  <dcterms:created xsi:type="dcterms:W3CDTF">2021-02-18T14:32:20Z</dcterms:created>
  <dcterms:modified xsi:type="dcterms:W3CDTF">2021-10-25T16:46:13Z</dcterms:modified>
</cp:coreProperties>
</file>